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F5492-7162-4E0B-81D9-121893B725F0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2CA58-68CF-4DE8-9A80-F6E6D7CC8D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873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1BD7A57-4ABC-48DC-966A-7BA2B992F470}" type="slidenum">
              <a:rPr lang="en-US" altLang="tr-TR" sz="1200">
                <a:latin typeface="Times New Roman" pitchFamily="18" charset="0"/>
              </a:rPr>
              <a:pPr/>
              <a:t>45</a:t>
            </a:fld>
            <a:endParaRPr lang="en-US" altLang="tr-TR" sz="1200">
              <a:latin typeface="Times New Roman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E6E3CF55-AC03-4AA1-ACF7-D74B9D463D8F}" type="slidenum">
              <a:rPr lang="en-US" altLang="tr-TR" sz="1200">
                <a:latin typeface="Times New Roman" pitchFamily="18" charset="0"/>
              </a:rPr>
              <a:pPr/>
              <a:t>46</a:t>
            </a:fld>
            <a:endParaRPr lang="en-US" altLang="tr-TR" sz="1200">
              <a:latin typeface="Times New Roman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D76C9EE-E864-4094-A82B-E16D5B4CE98D}" type="slidenum">
              <a:rPr lang="en-US" altLang="tr-TR" sz="1200">
                <a:latin typeface="Times New Roman" pitchFamily="18" charset="0"/>
              </a:rPr>
              <a:pPr/>
              <a:t>47</a:t>
            </a:fld>
            <a:endParaRPr lang="en-US" altLang="tr-TR" sz="1200">
              <a:latin typeface="Times New Roman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322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2161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531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tr-TR"/>
              <a:t>4-</a:t>
            </a:r>
            <a:fld id="{6CB5B70E-6D7B-4D5A-B3BF-39460F35E81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076452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976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356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145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5301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318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202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08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908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3667E-AE98-4D4F-A025-977B4FAEB9BC}" type="datetimeFigureOut">
              <a:rPr lang="tr-TR" smtClean="0"/>
              <a:t>11.10.2013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16AAA-D6ED-4A70-B7A9-81309A67FE0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534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Chapter 4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ea typeface="ＭＳ Ｐゴシック" charset="0"/>
                <a:cs typeface="Arial" charset="0"/>
              </a:rPr>
              <a:t>Network Layer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6184900" y="3078163"/>
            <a:ext cx="2881313" cy="286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  <a:defRPr/>
            </a:pPr>
            <a:r>
              <a:rPr lang="en-US" sz="2800" i="1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Computer Networking: A Top Down Approach </a:t>
            </a:r>
            <a: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6</a:t>
            </a:r>
            <a:r>
              <a:rPr lang="en-US" sz="2000" baseline="30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th</a:t>
            </a: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 edition 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Jim Kurose, Keith Ross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Addison-Wesley</a:t>
            </a:r>
            <a:b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</a:br>
            <a:r>
              <a:rPr lang="en-US" sz="2000" dirty="0">
                <a:solidFill>
                  <a:srgbClr val="008000"/>
                </a:solidFill>
                <a:latin typeface="Gill Sans MT" charset="0"/>
                <a:ea typeface="ＭＳ Ｐゴシック" charset="0"/>
                <a:cs typeface="Arial" charset="0"/>
              </a:rPr>
              <a:t>March 2012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69888" y="3268663"/>
            <a:ext cx="5378450" cy="148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>
                <a:cs typeface="Arial" pitchFamily="34" charset="0"/>
              </a:rPr>
              <a:t>A note on the use of these ppt slides:</a:t>
            </a:r>
          </a:p>
          <a:p>
            <a:r>
              <a:rPr lang="en-US" altLang="tr-TR" sz="1200">
                <a:cs typeface="Arial" pitchFamily="34" charset="0"/>
              </a:rPr>
              <a:t>We</a:t>
            </a:r>
            <a:r>
              <a:rPr lang="ja-JP" altLang="en-US" sz="1200">
                <a:cs typeface="Arial" pitchFamily="34" charset="0"/>
              </a:rPr>
              <a:t>’</a:t>
            </a:r>
            <a:r>
              <a:rPr lang="en-US" altLang="ja-JP" sz="1200">
                <a:cs typeface="Arial" pitchFamily="34" charset="0"/>
              </a:rPr>
              <a:t>re making these slides freely available to all (faculty, students, readers). They</a:t>
            </a:r>
            <a:r>
              <a:rPr lang="ja-JP" altLang="en-US" sz="1200">
                <a:cs typeface="Arial" pitchFamily="34" charset="0"/>
              </a:rPr>
              <a:t>’</a:t>
            </a:r>
            <a:r>
              <a:rPr lang="en-US" altLang="ja-JP" sz="1200">
                <a:cs typeface="Arial" pitchFamily="34" charset="0"/>
              </a:rPr>
              <a:t>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>
                <a:cs typeface="Arial" pitchFamily="34" charset="0"/>
              </a:rPr>
              <a:t>lot</a:t>
            </a:r>
            <a:r>
              <a:rPr lang="en-US" altLang="ja-JP" sz="1200">
                <a:cs typeface="Arial" pitchFamily="34" charset="0"/>
              </a:rPr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altLang="tr-TR" sz="1400">
              <a:cs typeface="Arial" pitchFamily="34" charset="0"/>
            </a:endParaRP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373063" y="4267200"/>
            <a:ext cx="5378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tr-TR" sz="1400">
              <a:latin typeface="Gill Sans MT" charset="0"/>
              <a:cs typeface="Arial" pitchFamily="34" charset="0"/>
            </a:endParaRP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tr-TR" sz="1200">
                <a:cs typeface="Arial" pitchFamily="34" charset="0"/>
              </a:rPr>
              <a:t>If you use these slides (e.g., in a class) that you mention their source (after all, we</a:t>
            </a:r>
            <a:r>
              <a:rPr lang="ja-JP" altLang="en-US" sz="1200">
                <a:cs typeface="Arial" pitchFamily="34" charset="0"/>
              </a:rPr>
              <a:t>’</a:t>
            </a:r>
            <a:r>
              <a:rPr lang="en-US" altLang="ja-JP" sz="1200">
                <a:cs typeface="Arial" pitchFamily="34" charset="0"/>
              </a:rPr>
              <a:t>d like people to use our book!)</a:t>
            </a:r>
          </a:p>
          <a:p>
            <a:pPr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tr-TR" sz="1200">
                <a:cs typeface="Arial" pitchFamily="34" charset="0"/>
              </a:rPr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pitchFamily="2" charset="2"/>
              <a:buChar char="q"/>
            </a:pPr>
            <a:endParaRPr lang="en-US" altLang="tr-TR" sz="1200">
              <a:cs typeface="Arial" pitchFamily="34" charset="0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pitchFamily="2" charset="2"/>
              <a:buNone/>
            </a:pPr>
            <a:r>
              <a:rPr lang="en-US" altLang="tr-TR" sz="1200">
                <a:cs typeface="Arial" pitchFamily="34" charset="0"/>
              </a:rPr>
              <a:t>Thanks and enjoy!  JFK/KWR</a:t>
            </a:r>
          </a:p>
          <a:p>
            <a:pPr>
              <a:lnSpc>
                <a:spcPct val="85000"/>
              </a:lnSpc>
            </a:pPr>
            <a:endParaRPr lang="en-US" altLang="tr-TR" sz="1200">
              <a:cs typeface="Arial" pitchFamily="34" charset="0"/>
            </a:endParaRPr>
          </a:p>
          <a:p>
            <a:pPr>
              <a:lnSpc>
                <a:spcPct val="85000"/>
              </a:lnSpc>
            </a:pPr>
            <a:r>
              <a:rPr lang="en-US" altLang="tr-TR" sz="1200">
                <a:cs typeface="Arial" pitchFamily="34" charset="0"/>
              </a:rPr>
              <a:t>     All material copyright 1996-2012</a:t>
            </a:r>
          </a:p>
          <a:p>
            <a:pPr>
              <a:lnSpc>
                <a:spcPct val="85000"/>
              </a:lnSpc>
            </a:pPr>
            <a:r>
              <a:rPr lang="en-US" altLang="tr-TR" sz="1200">
                <a:cs typeface="Arial" pitchFamily="34" charset="0"/>
              </a:rPr>
              <a:t>     J.F Kurose and K.W. Ross, All Rights Reserved</a:t>
            </a:r>
          </a:p>
        </p:txBody>
      </p:sp>
      <p:pic>
        <p:nvPicPr>
          <p:cNvPr id="820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0970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" descr="6e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2525" y="511175"/>
            <a:ext cx="2306638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tr-TR" altLang="tr-TR" sz="1600">
              <a:latin typeface="Tahoma" pitchFamily="34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3202809B-DB17-459A-B9B5-C1A5EF1E0404}" type="slidenum">
              <a:rPr lang="en-US" altLang="tr-TR" sz="1200">
                <a:latin typeface="Tahoma" pitchFamily="34" charset="0"/>
              </a:rPr>
              <a:pPr/>
              <a:t>1</a:t>
            </a:fld>
            <a:endParaRPr lang="en-US" altLang="tr-TR" sz="12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08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02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38856E9-B91B-4E68-941F-B5371435C0CF}" type="slidenum">
              <a:rPr lang="en-US" altLang="tr-TR" sz="1200">
                <a:latin typeface="Tahoma" pitchFamily="34" charset="0"/>
              </a:rPr>
              <a:pPr/>
              <a:t>10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25603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solidFill>
                  <a:srgbClr val="CC0000"/>
                </a:solidFill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4.3 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IPv6</a:t>
            </a:r>
          </a:p>
        </p:txBody>
      </p:sp>
      <p:sp>
        <p:nvSpPr>
          <p:cNvPr id="1024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25606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41170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41458694-5154-43B8-BF49-F6474DBD1EE2}" type="slidenum">
              <a:rPr lang="en-US" altLang="tr-TR" sz="1200">
                <a:latin typeface="Tahoma" pitchFamily="34" charset="0"/>
              </a:rPr>
              <a:pPr/>
              <a:t>11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Connection, connection-less service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000099"/>
                </a:solidFill>
                <a:cs typeface="+mn-cs"/>
              </a:rPr>
              <a:t>datagram </a:t>
            </a:r>
            <a:r>
              <a:rPr lang="en-US">
                <a:cs typeface="+mn-cs"/>
              </a:rPr>
              <a:t>network provides network-layer </a:t>
            </a:r>
            <a:r>
              <a:rPr lang="en-US" i="1">
                <a:solidFill>
                  <a:srgbClr val="000099"/>
                </a:solidFill>
                <a:cs typeface="+mn-cs"/>
              </a:rPr>
              <a:t>connectionless</a:t>
            </a:r>
            <a:r>
              <a:rPr lang="en-US">
                <a:cs typeface="+mn-cs"/>
              </a:rPr>
              <a:t> service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000099"/>
                </a:solidFill>
                <a:cs typeface="+mn-cs"/>
              </a:rPr>
              <a:t>virtual-circuit</a:t>
            </a:r>
            <a:r>
              <a:rPr lang="en-US">
                <a:cs typeface="+mn-cs"/>
              </a:rPr>
              <a:t> network provides network-layer </a:t>
            </a:r>
            <a:r>
              <a:rPr lang="en-US" i="1">
                <a:solidFill>
                  <a:srgbClr val="000099"/>
                </a:solidFill>
                <a:cs typeface="+mn-cs"/>
              </a:rPr>
              <a:t>connection</a:t>
            </a:r>
            <a:r>
              <a:rPr lang="en-US">
                <a:cs typeface="+mn-cs"/>
              </a:rPr>
              <a:t> service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analogous to TCP/UDP connecton-oriented / connectionless transport-layer services, but: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>
                <a:solidFill>
                  <a:srgbClr val="CC0000"/>
                </a:solidFill>
              </a:rPr>
              <a:t>service: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host-to-host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>
                <a:solidFill>
                  <a:srgbClr val="CC0000"/>
                </a:solidFill>
              </a:rPr>
              <a:t>no choice: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network provides one or the other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>
                <a:solidFill>
                  <a:srgbClr val="CC0000"/>
                </a:solidFill>
              </a:rPr>
              <a:t>implementation: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/>
              <a:t>in network core</a:t>
            </a:r>
          </a:p>
        </p:txBody>
      </p:sp>
      <p:pic>
        <p:nvPicPr>
          <p:cNvPr id="2662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982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22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66EAF94F-3A6E-45A6-9260-40A75C1EE126}" type="slidenum">
              <a:rPr lang="en-US" altLang="tr-TR" sz="1200">
                <a:latin typeface="Tahoma" pitchFamily="34" charset="0"/>
              </a:rPr>
              <a:pPr/>
              <a:t>12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651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Virtual circuits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2257425"/>
          </a:xfrm>
        </p:spPr>
        <p:txBody>
          <a:bodyPr/>
          <a:lstStyle/>
          <a:p>
            <a:r>
              <a:rPr lang="en-US" altLang="tr-TR" sz="2400" smtClean="0">
                <a:ea typeface="ＭＳ Ｐゴシック" pitchFamily="34" charset="-128"/>
              </a:rPr>
              <a:t>call setup, teardown for each call </a:t>
            </a:r>
            <a:r>
              <a:rPr lang="en-US" altLang="tr-TR" sz="2400" i="1" smtClean="0">
                <a:ea typeface="ＭＳ Ｐゴシック" pitchFamily="34" charset="-128"/>
              </a:rPr>
              <a:t>before</a:t>
            </a:r>
            <a:r>
              <a:rPr lang="en-US" altLang="tr-TR" sz="2400" smtClean="0">
                <a:ea typeface="ＭＳ Ｐゴシック" pitchFamily="34" charset="-128"/>
              </a:rPr>
              <a:t> data can flow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each packet carries VC identifier (not destination host address)</a:t>
            </a:r>
          </a:p>
          <a:p>
            <a:r>
              <a:rPr lang="en-US" altLang="tr-TR" sz="2400" i="1" smtClean="0">
                <a:ea typeface="ＭＳ Ｐゴシック" pitchFamily="34" charset="-128"/>
              </a:rPr>
              <a:t>every</a:t>
            </a:r>
            <a:r>
              <a:rPr lang="en-US" altLang="tr-TR" sz="2400" smtClean="0">
                <a:ea typeface="ＭＳ Ｐゴシック" pitchFamily="34" charset="-128"/>
              </a:rPr>
              <a:t> router on source-dest path maintains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state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for each passing connection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link, router resources (bandwidth, buffers) may be </a:t>
            </a:r>
            <a:r>
              <a:rPr lang="en-US" altLang="tr-TR" sz="2400" i="1" smtClean="0">
                <a:ea typeface="ＭＳ Ｐゴシック" pitchFamily="34" charset="-128"/>
              </a:rPr>
              <a:t>allocated </a:t>
            </a:r>
            <a:r>
              <a:rPr lang="en-US" altLang="tr-TR" sz="2400" smtClean="0">
                <a:ea typeface="ＭＳ Ｐゴシック" pitchFamily="34" charset="-128"/>
              </a:rPr>
              <a:t>to VC (dedicated resources = predictable service)</a:t>
            </a:r>
          </a:p>
          <a:p>
            <a:pPr lvl="1">
              <a:buFont typeface="Wingdings" pitchFamily="2" charset="2"/>
              <a:buNone/>
            </a:pPr>
            <a:endParaRPr lang="en-US" altLang="tr-TR" sz="2000" smtClean="0">
              <a:ea typeface="ＭＳ Ｐゴシック" pitchFamily="34" charset="-128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504950"/>
            <a:ext cx="7743825" cy="1828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source-to-dest path behaves much like telephone circuit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/>
            <a:r>
              <a:rPr lang="en-US" altLang="tr-TR" smtClean="0">
                <a:ea typeface="ＭＳ Ｐゴシック" pitchFamily="34" charset="-128"/>
              </a:rPr>
              <a:t>performance-wise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network actions along source-to-dest path</a:t>
            </a:r>
          </a:p>
          <a:p>
            <a:endParaRPr lang="en-US" altLang="tr-TR" sz="2400" smtClean="0">
              <a:ea typeface="ＭＳ Ｐゴシック" pitchFamily="34" charset="-128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27655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567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35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414F2DE-E105-47A8-AF98-7367452CF0D0}" type="slidenum">
              <a:rPr lang="en-US" altLang="tr-TR" sz="1200">
                <a:latin typeface="Tahoma" pitchFamily="34" charset="0"/>
              </a:rPr>
              <a:pPr/>
              <a:t>13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2867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VC implementation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 VC 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path</a:t>
            </a:r>
            <a:r>
              <a:rPr lang="en-US"/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VC numbers</a:t>
            </a:r>
            <a:r>
              <a:rPr lang="en-US"/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>
                <a:solidFill>
                  <a:srgbClr val="CC0000"/>
                </a:solidFill>
              </a:rPr>
              <a:t>entries in forwarding tables</a:t>
            </a:r>
            <a:r>
              <a:rPr lang="en-US"/>
              <a:t> in routers along path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packet belonging to VC carries VC number (rather than dest address)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VC number can be changed on each link.</a:t>
            </a:r>
          </a:p>
          <a:p>
            <a:pPr marL="914400" lvl="1" indent="-457200">
              <a:buFont typeface="Wingdings" charset="0"/>
              <a:buChar char="§"/>
              <a:defRPr/>
            </a:pPr>
            <a:r>
              <a:rPr lang="en-US"/>
              <a:t>new VC number comes from forwarding table</a:t>
            </a:r>
          </a:p>
        </p:txBody>
      </p:sp>
    </p:spTree>
    <p:extLst>
      <p:ext uri="{BB962C8B-B14F-4D97-AF65-F5344CB8AC3E}">
        <p14:creationId xmlns:p14="http://schemas.microsoft.com/office/powerpoint/2010/main" val="87750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B77E83E-2111-4F72-B8D4-D1878D044C08}" type="slidenum">
              <a:rPr lang="en-US" altLang="tr-TR" sz="1200">
                <a:latin typeface="Tahoma" pitchFamily="34" charset="0"/>
              </a:rPr>
              <a:pPr/>
              <a:t>14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29699" name="Picture 20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509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>
          <a:xfrm>
            <a:off x="369888" y="223838"/>
            <a:ext cx="7772400" cy="1003300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>
                <a:cs typeface="+mj-cs"/>
              </a:rPr>
              <a:t>VC forwarding table</a:t>
            </a:r>
          </a:p>
        </p:txBody>
      </p:sp>
      <p:sp>
        <p:nvSpPr>
          <p:cNvPr id="29701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343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4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5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6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7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8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9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0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1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2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3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4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14355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14356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14357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</a:p>
        </p:txBody>
      </p:sp>
      <p:sp>
        <p:nvSpPr>
          <p:cNvPr id="14358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</a:t>
            </a:r>
          </a:p>
        </p:txBody>
      </p:sp>
      <p:sp>
        <p:nvSpPr>
          <p:cNvPr id="14359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3</a:t>
            </a:r>
          </a:p>
        </p:txBody>
      </p:sp>
      <p:sp>
        <p:nvSpPr>
          <p:cNvPr id="14360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14361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2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/>
              <a:t>interface</a:t>
            </a:r>
          </a:p>
          <a:p>
            <a:pPr>
              <a:lnSpc>
                <a:spcPct val="85000"/>
              </a:lnSpc>
              <a:defRPr/>
            </a:pPr>
            <a:r>
              <a:rPr lang="en-US" smtClean="0"/>
              <a:t>number</a:t>
            </a:r>
          </a:p>
        </p:txBody>
      </p:sp>
      <p:sp>
        <p:nvSpPr>
          <p:cNvPr id="14363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4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Incoming interface    Incoming VC #     Outgoing interface    Outgoing VC #</a:t>
            </a:r>
          </a:p>
        </p:txBody>
      </p:sp>
      <p:sp>
        <p:nvSpPr>
          <p:cNvPr id="14365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6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7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8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/>
              <a:t>1                          12                               3                          22</a:t>
            </a:r>
          </a:p>
          <a:p>
            <a:r>
              <a:rPr lang="en-US" altLang="tr-TR" sz="1800"/>
              <a:t>2                          63                               1                          18 </a:t>
            </a:r>
          </a:p>
          <a:p>
            <a:r>
              <a:rPr lang="en-US" altLang="tr-TR" sz="1800"/>
              <a:t>3                           7                                2                          17</a:t>
            </a:r>
          </a:p>
          <a:p>
            <a:r>
              <a:rPr lang="en-US" altLang="tr-TR" sz="1800"/>
              <a:t>1                          97                               3                           87</a:t>
            </a:r>
          </a:p>
          <a:p>
            <a:r>
              <a:rPr lang="en-US" altLang="tr-TR" sz="1800"/>
              <a:t>…                          …                                …                            …</a:t>
            </a:r>
          </a:p>
        </p:txBody>
      </p:sp>
      <p:sp>
        <p:nvSpPr>
          <p:cNvPr id="14369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4370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forwarding table in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northwest router:</a:t>
            </a:r>
          </a:p>
        </p:txBody>
      </p:sp>
      <p:sp>
        <p:nvSpPr>
          <p:cNvPr id="14371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802563" cy="60483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 smtClean="0">
                <a:solidFill>
                  <a:srgbClr val="CC0000"/>
                </a:solidFill>
                <a:latin typeface="Gill Sans MT" charset="0"/>
              </a:rPr>
              <a:t>VC routers maintain connection state information!</a:t>
            </a:r>
          </a:p>
        </p:txBody>
      </p:sp>
      <p:sp>
        <p:nvSpPr>
          <p:cNvPr id="14372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9732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29772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3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29733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29770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1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29734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2976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6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6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9765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8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69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4407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08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5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297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9757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0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61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4399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00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6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2974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4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4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9749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52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53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4391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92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7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2973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3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974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9741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44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9745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4383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84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10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FFA9ADD3-4E8E-4672-86C2-991841D70390}" type="slidenum">
              <a:rPr lang="en-US" altLang="tr-TR" sz="1200">
                <a:latin typeface="Tahoma" pitchFamily="34" charset="0"/>
              </a:rPr>
              <a:pPr/>
              <a:t>15</a:t>
            </a:fld>
            <a:endParaRPr lang="en-US" altLang="tr-TR" sz="1200">
              <a:latin typeface="Tahoma" pitchFamily="34" charset="0"/>
            </a:endParaRPr>
          </a:p>
        </p:txBody>
      </p:sp>
      <p:grpSp>
        <p:nvGrpSpPr>
          <p:cNvPr id="30723" name="Group 669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0842" name="Freeform 552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30843" name="Group 553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0852" name="Picture 5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53" name="Freeform 5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15485" name="Rectangle 539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6" name="Rectangle 540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7" name="Rectangle 541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8" name="Text Box 542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5489" name="Line 543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0" name="Line 544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1" name="Line 545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2" name="Line 546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0724" name="Freeform 7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30725" name="Group 667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0815" name="Group 640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083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3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3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0837" name="Group 64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40" name="Freeform 6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841" name="Freeform 6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5479" name="Line 647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80" name="Line 64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816" name="Group 649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082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2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2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0829" name="Group 6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32" name="Freeform 6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833" name="Freeform 6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5471" name="Line 656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72" name="Line 6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817" name="Group 658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08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0821" name="Group 6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24" name="Freeform 6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825" name="Freeform 6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5463" name="Line 665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64" name="Line 6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0726" name="Group 611"/>
          <p:cNvGrpSpPr>
            <a:grpSpLocks/>
          </p:cNvGrpSpPr>
          <p:nvPr/>
        </p:nvGrpSpPr>
        <p:grpSpPr bwMode="auto">
          <a:xfrm>
            <a:off x="3489325" y="5014913"/>
            <a:ext cx="2603500" cy="661987"/>
            <a:chOff x="960" y="3814"/>
            <a:chExt cx="1640" cy="417"/>
          </a:xfrm>
        </p:grpSpPr>
        <p:grpSp>
          <p:nvGrpSpPr>
            <p:cNvPr id="30788" name="Group 592"/>
            <p:cNvGrpSpPr>
              <a:grpSpLocks/>
            </p:cNvGrpSpPr>
            <p:nvPr/>
          </p:nvGrpSpPr>
          <p:grpSpPr bwMode="auto">
            <a:xfrm>
              <a:off x="960" y="3817"/>
              <a:ext cx="378" cy="181"/>
              <a:chOff x="2758" y="3803"/>
              <a:chExt cx="378" cy="181"/>
            </a:xfrm>
          </p:grpSpPr>
          <p:sp>
            <p:nvSpPr>
              <p:cNvPr id="30807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08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09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0810" name="Group 58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13" name="Freeform 5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814" name="Freeform 5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5452" name="Line 59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53" name="Line 59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789" name="Group 593"/>
            <p:cNvGrpSpPr>
              <a:grpSpLocks/>
            </p:cNvGrpSpPr>
            <p:nvPr/>
          </p:nvGrpSpPr>
          <p:grpSpPr bwMode="auto">
            <a:xfrm>
              <a:off x="2222" y="3814"/>
              <a:ext cx="378" cy="181"/>
              <a:chOff x="2758" y="3803"/>
              <a:chExt cx="378" cy="181"/>
            </a:xfrm>
          </p:grpSpPr>
          <p:sp>
            <p:nvSpPr>
              <p:cNvPr id="30799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00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801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0802" name="Group 59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05" name="Freeform 59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806" name="Freeform 59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5444" name="Line 60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45" name="Line 60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790" name="Group 602"/>
            <p:cNvGrpSpPr>
              <a:grpSpLocks/>
            </p:cNvGrpSpPr>
            <p:nvPr/>
          </p:nvGrpSpPr>
          <p:grpSpPr bwMode="auto">
            <a:xfrm>
              <a:off x="1559" y="4050"/>
              <a:ext cx="378" cy="181"/>
              <a:chOff x="2758" y="3803"/>
              <a:chExt cx="378" cy="181"/>
            </a:xfrm>
          </p:grpSpPr>
          <p:sp>
            <p:nvSpPr>
              <p:cNvPr id="30791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792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0793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0794" name="Group 606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797" name="Freeform 6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0798" name="Freeform 6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5436" name="Line 609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37" name="Line 610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pic>
        <p:nvPicPr>
          <p:cNvPr id="30727" name="Picture 53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949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11175" y="230188"/>
            <a:ext cx="7772400" cy="985837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Virtual circuits: signaling protocols</a:t>
            </a:r>
            <a:endParaRPr lang="en-US">
              <a:cs typeface="+mj-cs"/>
            </a:endParaRPr>
          </a:p>
        </p:txBody>
      </p: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225" y="1385888"/>
            <a:ext cx="6534150" cy="1390650"/>
          </a:xfrm>
        </p:spPr>
        <p:txBody>
          <a:bodyPr/>
          <a:lstStyle/>
          <a:p>
            <a:r>
              <a:rPr lang="en-US" altLang="tr-TR" smtClean="0">
                <a:ea typeface="ＭＳ Ｐゴシック" pitchFamily="34" charset="-128"/>
              </a:rPr>
              <a:t>used to setup, maintain  teardown VC</a:t>
            </a:r>
          </a:p>
          <a:p>
            <a:r>
              <a:rPr lang="en-US" altLang="tr-TR" smtClean="0">
                <a:ea typeface="ＭＳ Ｐゴシック" pitchFamily="34" charset="-128"/>
              </a:rPr>
              <a:t>used in ATM, frame-relay, X.25</a:t>
            </a:r>
          </a:p>
          <a:p>
            <a:r>
              <a:rPr lang="en-US" altLang="tr-TR" smtClean="0">
                <a:ea typeface="ＭＳ Ｐゴシック" pitchFamily="34" charset="-128"/>
              </a:rPr>
              <a:t>not used in today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Internet</a:t>
            </a:r>
            <a:endParaRPr lang="en-US" altLang="tr-TR" smtClean="0">
              <a:ea typeface="ＭＳ Ｐゴシック" pitchFamily="34" charset="-128"/>
            </a:endParaRPr>
          </a:p>
        </p:txBody>
      </p:sp>
      <p:sp>
        <p:nvSpPr>
          <p:cNvPr id="15371" name="Line 10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31" name="Freeform 107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32" name="Freeform 420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33" name="Freeform 421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34" name="Freeform 422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35" name="Freeform 423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36" name="Freeform 424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0737" name="Freeform 425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5379" name="Line 43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2062163" y="4470400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1. initiate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734050" y="4537075"/>
            <a:ext cx="160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2. incoming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899150" y="42037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3. accept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2012950" y="4184650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4. call connected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2084388" y="3879850"/>
            <a:ext cx="189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</a:rPr>
              <a:t>5. data flow begins</a:t>
            </a:r>
            <a:endParaRPr lang="en-US" sz="2400" smtClean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740400" y="3832225"/>
            <a:ext cx="153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</a:rPr>
              <a:t>6. receive data</a:t>
            </a:r>
            <a:endParaRPr lang="en-US" sz="2400" smtClean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30748" name="Group 668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0776" name="Freeform 551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5418" name="Rectangle 40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19" name="Rectangle 40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0" name="Rectangle 40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1" name="Text Box 40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5422" name="Line 533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3" name="Line 534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4" name="Line 535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5" name="Line 536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785" name="Group 548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0786" name="Picture 5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7" name="Freeform 5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</p:grpSp>
      <p:grpSp>
        <p:nvGrpSpPr>
          <p:cNvPr id="30749" name="Group 556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07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0771" name="Group 5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74" name="Freeform 5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75" name="Freeform 5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413" name="Line 56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14" name="Line 5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750" name="Group 565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07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0763" name="Group 56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66" name="Freeform 5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67" name="Freeform 5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405" name="Line 572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06" name="Line 57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751" name="Group 574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07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07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0755" name="Group 57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58" name="Freeform 5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0759" name="Freeform 5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5397" name="Line 581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398" name="Line 58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41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441F1A52-D35B-46E8-9273-9E98E7049560}" type="slidenum">
              <a:rPr lang="en-US" altLang="tr-TR" sz="1200">
                <a:latin typeface="Tahoma" pitchFamily="34" charset="0"/>
              </a:rPr>
              <a:pPr/>
              <a:t>16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31747" name="Picture 22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79216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133350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Datagram networks</a:t>
            </a:r>
            <a:endParaRPr lang="en-US">
              <a:cs typeface="+mj-cs"/>
            </a:endParaRP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/>
          <a:lstStyle/>
          <a:p>
            <a:r>
              <a:rPr lang="en-US" altLang="tr-TR" smtClean="0">
                <a:ea typeface="ＭＳ Ｐゴシック" pitchFamily="34" charset="-128"/>
              </a:rPr>
              <a:t>no call setup at network layer</a:t>
            </a:r>
          </a:p>
          <a:p>
            <a:r>
              <a:rPr lang="en-US" altLang="tr-TR" smtClean="0">
                <a:ea typeface="ＭＳ Ｐゴシック" pitchFamily="34" charset="-128"/>
              </a:rPr>
              <a:t>routers: no state about end-to-end connections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no network-level concept of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connection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r>
              <a:rPr lang="en-US" altLang="tr-TR" smtClean="0">
                <a:ea typeface="ＭＳ Ｐゴシック" pitchFamily="34" charset="-128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</a:rPr>
              <a:t>1. send datagrams</a:t>
            </a:r>
            <a:endParaRPr lang="en-US" sz="2400" smtClean="0">
              <a:solidFill>
                <a:srgbClr val="CC0000"/>
              </a:solidFill>
            </a:endParaRPr>
          </a:p>
        </p:txBody>
      </p:sp>
      <p:grpSp>
        <p:nvGrpSpPr>
          <p:cNvPr id="31751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1856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31857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1866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67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16499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0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1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2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6503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4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5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6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52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1844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16486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7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8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9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6490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1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2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3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1853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1854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55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</p:grpSp>
      <p:sp>
        <p:nvSpPr>
          <p:cNvPr id="31753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31754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1817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183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83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83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1839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42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843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6481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82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818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182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82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83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1831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34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835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6473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74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819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182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82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3182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31823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26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31827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16465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66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6396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6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7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8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59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60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61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1762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6404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1764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18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8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8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1812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15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816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454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55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5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180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80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80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1804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07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808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446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47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6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179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79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179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31796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799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800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6438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39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7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31769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6431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2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3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0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6428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9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0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1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6425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6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7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2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6422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3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4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3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6419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0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1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4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6416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17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18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</a:rPr>
              <a:t>2. receive datagrams</a:t>
            </a:r>
            <a:endParaRPr lang="en-US" sz="240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4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4E839AC1-7F84-4DB0-80F5-11DDFB4AC899}" type="slidenum">
              <a:rPr lang="en-US" altLang="tr-TR" sz="1200">
                <a:latin typeface="Tahoma" pitchFamily="34" charset="0"/>
              </a:rPr>
              <a:pPr/>
              <a:t>17</a:t>
            </a:fld>
            <a:endParaRPr lang="en-US" altLang="tr-TR" sz="1200">
              <a:latin typeface="Tahoma" pitchFamily="34" charset="0"/>
            </a:endParaRPr>
          </a:p>
        </p:txBody>
      </p:sp>
      <p:grpSp>
        <p:nvGrpSpPr>
          <p:cNvPr id="32771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32845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32849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32850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2885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2904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05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0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290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1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91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1754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5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86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289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97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98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2899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02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903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1754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4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87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288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8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9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3289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89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3289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1753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3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2851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2852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2853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2854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2855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2856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32857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32858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287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287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287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32880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83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32884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1752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2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59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286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287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287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32872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75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32876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1751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1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60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286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286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3286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32864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67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32868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1750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0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748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1748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1748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pic>
        <p:nvPicPr>
          <p:cNvPr id="32772" name="Picture 1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Datagram forwarding  table</a:t>
            </a:r>
          </a:p>
        </p:txBody>
      </p:sp>
      <p:sp>
        <p:nvSpPr>
          <p:cNvPr id="32774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8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9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0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1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2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17423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tr-TR" sz="1600"/>
              <a:t>IP destination address in </a:t>
            </a:r>
          </a:p>
          <a:p>
            <a:pPr eaLnBrk="1" hangingPunct="1"/>
            <a:r>
              <a:rPr lang="en-US" altLang="tr-TR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altLang="tr-TR" sz="1600"/>
          </a:p>
        </p:txBody>
      </p:sp>
      <p:sp>
        <p:nvSpPr>
          <p:cNvPr id="17424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5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routing algorithm</a:t>
            </a:r>
          </a:p>
        </p:txBody>
      </p:sp>
      <p:sp>
        <p:nvSpPr>
          <p:cNvPr id="17426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7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local forwarding table</a:t>
            </a:r>
          </a:p>
        </p:txBody>
      </p:sp>
      <p:sp>
        <p:nvSpPr>
          <p:cNvPr id="17428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dest address</a:t>
            </a:r>
          </a:p>
        </p:txBody>
      </p:sp>
      <p:sp>
        <p:nvSpPr>
          <p:cNvPr id="17429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output  link</a:t>
            </a:r>
          </a:p>
        </p:txBody>
      </p:sp>
      <p:sp>
        <p:nvSpPr>
          <p:cNvPr id="17430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1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/>
              <a:t>address-range 1</a:t>
            </a:r>
          </a:p>
          <a:p>
            <a:pPr algn="r" eaLnBrk="1" hangingPunct="1">
              <a:defRPr/>
            </a:pPr>
            <a:r>
              <a:rPr lang="en-US" sz="1200" smtClean="0"/>
              <a:t>address-range 2</a:t>
            </a:r>
          </a:p>
          <a:p>
            <a:pPr algn="r" eaLnBrk="1" hangingPunct="1">
              <a:defRPr/>
            </a:pPr>
            <a:r>
              <a:rPr lang="en-US" sz="1200" smtClean="0"/>
              <a:t>address-range 3</a:t>
            </a:r>
          </a:p>
          <a:p>
            <a:pPr algn="r" eaLnBrk="1" hangingPunct="1">
              <a:defRPr/>
            </a:pPr>
            <a:r>
              <a:rPr lang="en-US" sz="1200" smtClean="0"/>
              <a:t>address-range 4</a:t>
            </a:r>
          </a:p>
        </p:txBody>
      </p:sp>
      <p:sp>
        <p:nvSpPr>
          <p:cNvPr id="17432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17433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4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5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6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2796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97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98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799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800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32801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32802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747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3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747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4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746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5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745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6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745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48688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744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81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list </a:t>
              </a:r>
              <a:r>
                <a:rPr lang="en-US" sz="2000" i="1" smtClean="0">
                  <a:solidFill>
                    <a:srgbClr val="000099"/>
                  </a:solidFill>
                  <a:latin typeface="Gill Sans MT" charset="0"/>
                </a:rPr>
                <a:t>range</a:t>
              </a: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 of addresses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(aggregate table entries)</a:t>
              </a:r>
            </a:p>
          </p:txBody>
        </p:sp>
        <p:sp>
          <p:nvSpPr>
            <p:cNvPr id="1745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81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F2684DDA-8133-43E4-A17C-993190DF1EC0}" type="slidenum">
              <a:rPr lang="en-US" altLang="tr-TR" sz="1200">
                <a:latin typeface="Tahoma" pitchFamily="34" charset="0"/>
              </a:rPr>
              <a:pPr/>
              <a:t>18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28650" y="1392238"/>
            <a:ext cx="5235575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b="1">
                <a:latin typeface="Arial" charset="0"/>
                <a:ea typeface="ＭＳ Ｐゴシック" charset="0"/>
                <a:cs typeface="Times New Roman" charset="0"/>
              </a:rPr>
              <a:t>Destination Address Range</a:t>
            </a:r>
          </a:p>
          <a:p>
            <a:pPr algn="just">
              <a:defRPr/>
            </a:pPr>
            <a:endParaRPr lang="en-US" b="1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11001000 00010111 00010000 00000000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r>
              <a:rPr lang="en-US">
                <a:latin typeface="Comic Sans MS" charset="0"/>
                <a:ea typeface="ＭＳ Ｐゴシック" charset="0"/>
                <a:cs typeface="Times New Roman" charset="0"/>
              </a:rPr>
              <a:t>                                 </a:t>
            </a:r>
            <a:endParaRPr lang="en-US" sz="200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11001000 00010111 00010111 11111111</a:t>
            </a:r>
          </a:p>
          <a:p>
            <a:pPr algn="just">
              <a:defRPr/>
            </a:pPr>
            <a:endParaRPr lang="en-US" b="1">
              <a:latin typeface="Courier New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11001000 00010111 00011000 00000000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11001000 00010111 00011000 11111111  </a:t>
            </a:r>
          </a:p>
          <a:p>
            <a:pPr algn="just">
              <a:defRPr/>
            </a:pP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11001000 00010111 00011001 00000000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11001000 00010111 00011111 11111111  </a:t>
            </a:r>
          </a:p>
          <a:p>
            <a:pPr algn="just">
              <a:defRPr/>
            </a:pPr>
            <a:endParaRPr lang="en-US">
              <a:latin typeface="Comic Sans MS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otherwise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53138" y="1430338"/>
            <a:ext cx="15557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Link Interface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u="sng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0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1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2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3  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endParaRPr lang="en-US" b="1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altLang="tr-TR">
                <a:latin typeface="Gill Sans MT" charset="0"/>
              </a:rPr>
              <a:t> but what happens if ranges don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t divide up so nicely? </a:t>
            </a:r>
            <a:endParaRPr lang="en-US" altLang="tr-TR">
              <a:latin typeface="Gill Sans MT" charset="0"/>
            </a:endParaRPr>
          </a:p>
        </p:txBody>
      </p:sp>
      <p:pic>
        <p:nvPicPr>
          <p:cNvPr id="33804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77152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7950"/>
            <a:ext cx="6378575" cy="8636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Datagram forwarding  table</a:t>
            </a:r>
          </a:p>
        </p:txBody>
      </p:sp>
    </p:spTree>
    <p:extLst>
      <p:ext uri="{BB962C8B-B14F-4D97-AF65-F5344CB8AC3E}">
        <p14:creationId xmlns:p14="http://schemas.microsoft.com/office/powerpoint/2010/main" val="269828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2E071CFF-FBA6-44AB-93BB-34DE72C8355D}" type="slidenum">
              <a:rPr lang="en-US" altLang="tr-TR" sz="1200">
                <a:latin typeface="Tahoma" pitchFamily="34" charset="0"/>
              </a:rPr>
              <a:pPr/>
              <a:t>19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34819" name="Picture 3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77787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95250"/>
            <a:ext cx="7772400" cy="90963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Longest prefix matching</a:t>
            </a: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00010*** ********* </a:t>
            </a:r>
            <a:endParaRPr lang="en-US" sz="200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00011000 *********</a:t>
            </a:r>
            <a:endParaRPr lang="en-US" sz="200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00011*** *********</a:t>
            </a:r>
            <a:endParaRPr lang="en-US" sz="2000">
              <a:latin typeface="Comic Sans MS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otherwise  </a:t>
            </a:r>
            <a:r>
              <a:rPr lang="en-US">
                <a:latin typeface="Times" charset="0"/>
                <a:ea typeface="ＭＳ Ｐゴシック" charset="0"/>
                <a:cs typeface="Times New Roman" charset="0"/>
              </a:rPr>
              <a:t>           </a:t>
            </a: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DA: 11001000  00010111  00011000  10101010</a:t>
            </a:r>
            <a:r>
              <a:rPr lang="en-US">
                <a:latin typeface="Comic Sans MS" charset="0"/>
                <a:ea typeface="ＭＳ Ｐゴシック" charset="0"/>
              </a:rPr>
              <a:t> 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DA: 11001000  00010111  00010110  10100001 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smtClean="0">
                <a:latin typeface="Gill Sans MT" charset="0"/>
              </a:rPr>
              <a:t>when looking for forwarding table entry for given destination address, use </a:t>
            </a:r>
            <a:r>
              <a:rPr lang="en-US" sz="2800" i="1" smtClean="0">
                <a:solidFill>
                  <a:srgbClr val="000099"/>
                </a:solidFill>
                <a:latin typeface="Gill Sans MT" charset="0"/>
              </a:rPr>
              <a:t>longest</a:t>
            </a:r>
            <a:r>
              <a:rPr lang="en-US" sz="2800" smtClean="0">
                <a:latin typeface="Gill Sans MT" charset="0"/>
              </a:rPr>
              <a:t> address prefix that matches destination address.</a:t>
            </a: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longest prefix matching</a:t>
            </a:r>
          </a:p>
        </p:txBody>
      </p:sp>
      <p:sp>
        <p:nvSpPr>
          <p:cNvPr id="19473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4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5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6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8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mtClean="0"/>
              <a:t>Link interface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0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185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340D69F8-D893-45FA-9288-94AD6D9D49B5}" type="slidenum">
              <a:rPr lang="en-US" altLang="tr-TR" sz="1200">
                <a:latin typeface="Tahoma" pitchFamily="34" charset="0"/>
              </a:rPr>
              <a:pPr/>
              <a:t>2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17411" name="Picture 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Chapter 4: network layer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understand principles behind network layer services: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network layer service models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forwarding versus routing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how a router works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routing (path selection)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broadcast, multicast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instantiation, implementation in the Internet</a:t>
            </a:r>
          </a:p>
        </p:txBody>
      </p:sp>
    </p:spTree>
    <p:extLst>
      <p:ext uri="{BB962C8B-B14F-4D97-AF65-F5344CB8AC3E}">
        <p14:creationId xmlns:p14="http://schemas.microsoft.com/office/powerpoint/2010/main" val="36512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917DB6C-5A19-4227-92D1-47BDDC20B44B}" type="slidenum">
              <a:rPr lang="en-US" altLang="tr-TR" sz="1200">
                <a:latin typeface="Tahoma" pitchFamily="34" charset="0"/>
              </a:rPr>
              <a:pPr/>
              <a:t>20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3584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94932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39700"/>
            <a:ext cx="83248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Datagram or VC network: why?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1298575"/>
            <a:ext cx="402907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Internet (datagram)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data exchange among computers</a:t>
            </a:r>
          </a:p>
          <a:p>
            <a:pPr lvl="1"/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elastic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r>
              <a:rPr lang="en-US" altLang="ja-JP" sz="2000" smtClean="0">
                <a:ea typeface="ＭＳ Ｐゴシック" pitchFamily="34" charset="-128"/>
              </a:rPr>
              <a:t> service, no strict timing req.</a:t>
            </a:r>
            <a:r>
              <a:rPr lang="en-US" altLang="ja-JP" smtClean="0">
                <a:ea typeface="ＭＳ Ｐゴシック" pitchFamily="34" charset="-128"/>
              </a:rPr>
              <a:t> 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many link types 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different characteristics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uniform service difficult</a:t>
            </a:r>
          </a:p>
          <a:p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smart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end systems (computers)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can adapt, perform control, error recovery</a:t>
            </a:r>
          </a:p>
          <a:p>
            <a:pPr lvl="1"/>
            <a:r>
              <a:rPr lang="en-US" altLang="tr-TR" sz="2000" b="1" i="1" smtClean="0">
                <a:solidFill>
                  <a:srgbClr val="CC0000"/>
                </a:solidFill>
                <a:ea typeface="ＭＳ Ｐゴシック" pitchFamily="34" charset="-128"/>
              </a:rPr>
              <a:t>simple inside network, complexity at </a:t>
            </a:r>
            <a:r>
              <a:rPr lang="ja-JP" altLang="en-US" sz="2000" b="1" i="1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z="2000" b="1" i="1" smtClean="0">
                <a:solidFill>
                  <a:srgbClr val="CC0000"/>
                </a:solidFill>
                <a:ea typeface="ＭＳ Ｐゴシック" pitchFamily="34" charset="-128"/>
              </a:rPr>
              <a:t>edge</a:t>
            </a:r>
            <a:r>
              <a:rPr lang="ja-JP" altLang="en-US" sz="2000" b="1" i="1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endParaRPr lang="en-US" altLang="ja-JP" sz="2000" b="1" i="1" smtClean="0">
              <a:solidFill>
                <a:srgbClr val="CC0000"/>
              </a:solidFill>
              <a:ea typeface="ＭＳ Ｐゴシック" pitchFamily="34" charset="-128"/>
            </a:endParaRPr>
          </a:p>
          <a:p>
            <a:endParaRPr lang="en-US" altLang="tr-TR" sz="2400" b="1" i="1" smtClean="0">
              <a:solidFill>
                <a:srgbClr val="CC0000"/>
              </a:solidFill>
              <a:ea typeface="ＭＳ Ｐゴシック" pitchFamily="34" charset="-128"/>
            </a:endParaRPr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ATM (VC)</a:t>
            </a:r>
          </a:p>
          <a:p>
            <a:pPr>
              <a:lnSpc>
                <a:spcPct val="75000"/>
              </a:lnSpc>
            </a:pPr>
            <a:r>
              <a:rPr lang="en-US" altLang="tr-TR" sz="2400" smtClean="0">
                <a:ea typeface="ＭＳ Ｐゴシック" pitchFamily="34" charset="-128"/>
              </a:rPr>
              <a:t>evolved from telephony</a:t>
            </a:r>
          </a:p>
          <a:p>
            <a:pPr>
              <a:lnSpc>
                <a:spcPct val="75000"/>
              </a:lnSpc>
            </a:pPr>
            <a:r>
              <a:rPr lang="en-US" altLang="tr-TR" sz="2400" smtClean="0">
                <a:ea typeface="ＭＳ Ｐゴシック" pitchFamily="34" charset="-128"/>
              </a:rPr>
              <a:t>human conversation: </a:t>
            </a:r>
          </a:p>
          <a:p>
            <a:pPr lvl="1">
              <a:lnSpc>
                <a:spcPct val="75000"/>
              </a:lnSpc>
            </a:pPr>
            <a:r>
              <a:rPr lang="en-US" altLang="tr-TR" sz="2000" smtClean="0">
                <a:ea typeface="ＭＳ Ｐゴシック" pitchFamily="34" charset="-128"/>
              </a:rPr>
              <a:t>strict timing, reliability requirements</a:t>
            </a:r>
          </a:p>
          <a:p>
            <a:pPr lvl="1">
              <a:lnSpc>
                <a:spcPct val="75000"/>
              </a:lnSpc>
            </a:pPr>
            <a:r>
              <a:rPr lang="en-US" altLang="tr-TR" sz="2000" smtClean="0">
                <a:ea typeface="ＭＳ Ｐゴシック" pitchFamily="34" charset="-128"/>
              </a:rPr>
              <a:t>need for guaranteed service</a:t>
            </a:r>
          </a:p>
          <a:p>
            <a:pPr>
              <a:lnSpc>
                <a:spcPct val="75000"/>
              </a:lnSpc>
            </a:pP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dumb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end systems</a:t>
            </a:r>
          </a:p>
          <a:p>
            <a:pPr lvl="1">
              <a:lnSpc>
                <a:spcPct val="75000"/>
              </a:lnSpc>
            </a:pPr>
            <a:r>
              <a:rPr lang="en-US" altLang="tr-TR" sz="2000" smtClean="0">
                <a:ea typeface="ＭＳ Ｐゴシック" pitchFamily="34" charset="-128"/>
              </a:rPr>
              <a:t>telephones</a:t>
            </a:r>
          </a:p>
          <a:p>
            <a:pPr lvl="1">
              <a:lnSpc>
                <a:spcPct val="75000"/>
              </a:lnSpc>
            </a:pPr>
            <a:r>
              <a:rPr lang="en-US" altLang="tr-TR" sz="2000" b="1" i="1" smtClean="0">
                <a:solidFill>
                  <a:srgbClr val="CC0000"/>
                </a:solidFill>
                <a:ea typeface="ＭＳ Ｐゴシック" pitchFamily="34" charset="-128"/>
              </a:rPr>
              <a:t>complexity inside network</a:t>
            </a:r>
          </a:p>
        </p:txBody>
      </p:sp>
    </p:spTree>
    <p:extLst>
      <p:ext uri="{BB962C8B-B14F-4D97-AF65-F5344CB8AC3E}">
        <p14:creationId xmlns:p14="http://schemas.microsoft.com/office/powerpoint/2010/main" val="49637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7EE9E166-6B2A-49A8-B6AB-512F7BB0E009}" type="slidenum">
              <a:rPr lang="en-US" altLang="tr-TR" sz="1200">
                <a:latin typeface="Tahoma" pitchFamily="34" charset="0"/>
              </a:rPr>
              <a:pPr/>
              <a:t>21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3686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solidFill>
                  <a:srgbClr val="CC0000"/>
                </a:solidFill>
                <a:ea typeface="ＭＳ Ｐゴシック" pitchFamily="34" charset="-128"/>
              </a:rPr>
              <a:t>4.3 what</a:t>
            </a:r>
            <a:r>
              <a:rPr lang="ja-JP" altLang="en-US" sz="2400" smtClean="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sz="2400" smtClean="0">
                <a:solidFill>
                  <a:srgbClr val="CC0000"/>
                </a:solidFill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IPv6</a:t>
            </a:r>
          </a:p>
        </p:txBody>
      </p:sp>
      <p:sp>
        <p:nvSpPr>
          <p:cNvPr id="2151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3687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179867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116221D3-60FD-455A-9145-C1C38FF4C060}" type="slidenum">
              <a:rPr lang="en-US" altLang="tr-TR" sz="1200">
                <a:latin typeface="Tahoma" pitchFamily="34" charset="0"/>
              </a:rPr>
              <a:pPr/>
              <a:t>22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Router architecture overview</a:t>
            </a:r>
            <a:endParaRPr lang="en-US">
              <a:cs typeface="+mj-cs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1052513"/>
            <a:ext cx="8126412" cy="914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two key router functions:</a:t>
            </a:r>
            <a:r>
              <a:rPr lang="en-US" sz="1800" dirty="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run routing algorithms/protocol (RIP, OSPF, BGP)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i="1" dirty="0">
                <a:cs typeface="+mn-cs"/>
              </a:rPr>
              <a:t>forwarding </a:t>
            </a:r>
            <a:r>
              <a:rPr lang="en-US" sz="2400" dirty="0">
                <a:cs typeface="+mn-cs"/>
              </a:rPr>
              <a:t>datagrams from incoming to outgoing link</a:t>
            </a:r>
          </a:p>
        </p:txBody>
      </p:sp>
      <p:grpSp>
        <p:nvGrpSpPr>
          <p:cNvPr id="37893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22580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81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dirty="0" smtClean="0"/>
                <a:t>high-seed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dirty="0" smtClean="0"/>
                <a:t>switching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dirty="0" smtClean="0"/>
                <a:t>fabric</a:t>
              </a:r>
            </a:p>
          </p:txBody>
        </p:sp>
      </p:grpSp>
      <p:sp>
        <p:nvSpPr>
          <p:cNvPr id="22577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2578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/>
              <a:t>routing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/>
              <a:t>processor</a:t>
            </a:r>
          </a:p>
        </p:txBody>
      </p:sp>
      <p:sp>
        <p:nvSpPr>
          <p:cNvPr id="22579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7897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22572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3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4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5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6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898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22567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68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69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0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71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899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22563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64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65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66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562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router input ports</a:t>
            </a:r>
          </a:p>
        </p:txBody>
      </p:sp>
      <p:grpSp>
        <p:nvGrpSpPr>
          <p:cNvPr id="37901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37923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2555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6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7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8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554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902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37917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22549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0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1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552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2548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7903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22543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44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45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2546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542" name="Text Box 58"/>
          <p:cNvSpPr txBox="1">
            <a:spLocks noChangeArrowheads="1"/>
          </p:cNvSpPr>
          <p:nvPr/>
        </p:nvSpPr>
        <p:spPr bwMode="auto">
          <a:xfrm>
            <a:off x="4664075" y="6086475"/>
            <a:ext cx="205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router output ports</a:t>
            </a:r>
          </a:p>
        </p:txBody>
      </p:sp>
      <p:pic>
        <p:nvPicPr>
          <p:cNvPr id="37905" name="Picture 6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801688"/>
            <a:ext cx="635317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tr-TR" sz="1600"/>
              <a:t>forwarding data plane  (hardware)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tr-TR" sz="1600"/>
              <a:t>routing, management</a:t>
            </a:r>
          </a:p>
          <a:p>
            <a:pPr algn="r"/>
            <a:r>
              <a:rPr lang="en-US" altLang="tr-TR" sz="1600"/>
              <a:t>control plane (software)</a:t>
            </a:r>
          </a:p>
        </p:txBody>
      </p:sp>
      <p:sp>
        <p:nvSpPr>
          <p:cNvPr id="37909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8344 w 512919"/>
              <a:gd name="T1" fmla="*/ 73025 h 73266"/>
              <a:gd name="T2" fmla="*/ 512762 w 512919"/>
              <a:gd name="T3" fmla="*/ 0 h 73266"/>
              <a:gd name="T4" fmla="*/ 146503 w 512919"/>
              <a:gd name="T5" fmla="*/ 12171 h 73266"/>
              <a:gd name="T6" fmla="*/ 97669 w 512919"/>
              <a:gd name="T7" fmla="*/ 24342 h 73266"/>
              <a:gd name="T8" fmla="*/ 0 w 512919"/>
              <a:gd name="T9" fmla="*/ 12171 h 73266"/>
              <a:gd name="T10" fmla="*/ 0 w 512919"/>
              <a:gd name="T11" fmla="*/ 12171 h 73266"/>
              <a:gd name="T12" fmla="*/ 512762 w 512919"/>
              <a:gd name="T13" fmla="*/ 1217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7910" name="Freeform 11"/>
          <p:cNvSpPr>
            <a:spLocks/>
          </p:cNvSpPr>
          <p:nvPr/>
        </p:nvSpPr>
        <p:spPr bwMode="auto">
          <a:xfrm>
            <a:off x="-144463" y="647700"/>
            <a:ext cx="8802688" cy="2197100"/>
          </a:xfrm>
          <a:custGeom>
            <a:avLst/>
            <a:gdLst>
              <a:gd name="T0" fmla="*/ 8253140 w 8802811"/>
              <a:gd name="T1" fmla="*/ 0 h 2197979"/>
              <a:gd name="T2" fmla="*/ 8289776 w 8802811"/>
              <a:gd name="T3" fmla="*/ 353977 h 2197979"/>
              <a:gd name="T4" fmla="*/ 8301988 w 8802811"/>
              <a:gd name="T5" fmla="*/ 988694 h 2197979"/>
              <a:gd name="T6" fmla="*/ 8314201 w 8802811"/>
              <a:gd name="T7" fmla="*/ 1208405 h 2197979"/>
              <a:gd name="T8" fmla="*/ 8338624 w 8802811"/>
              <a:gd name="T9" fmla="*/ 1379290 h 2197979"/>
              <a:gd name="T10" fmla="*/ 8314201 w 8802811"/>
              <a:gd name="T11" fmla="*/ 1306053 h 2197979"/>
              <a:gd name="T12" fmla="*/ 8301988 w 8802811"/>
              <a:gd name="T13" fmla="*/ 1220611 h 2197979"/>
              <a:gd name="T14" fmla="*/ 8289776 w 8802811"/>
              <a:gd name="T15" fmla="*/ 1171786 h 2197979"/>
              <a:gd name="T16" fmla="*/ 8253140 w 8802811"/>
              <a:gd name="T17" fmla="*/ 988694 h 2197979"/>
              <a:gd name="T18" fmla="*/ 8240928 w 8802811"/>
              <a:gd name="T19" fmla="*/ 854427 h 2197979"/>
              <a:gd name="T20" fmla="*/ 8216503 w 8802811"/>
              <a:gd name="T21" fmla="*/ 683542 h 2197979"/>
              <a:gd name="T22" fmla="*/ 8204291 w 8802811"/>
              <a:gd name="T23" fmla="*/ 549274 h 2197979"/>
              <a:gd name="T24" fmla="*/ 8179867 w 8802811"/>
              <a:gd name="T25" fmla="*/ 549274 h 2197979"/>
              <a:gd name="T26" fmla="*/ 8179867 w 8802811"/>
              <a:gd name="T27" fmla="*/ 549274 h 2197979"/>
              <a:gd name="T28" fmla="*/ 8411898 w 8802811"/>
              <a:gd name="T29" fmla="*/ 622511 h 2197979"/>
              <a:gd name="T30" fmla="*/ 8472959 w 8802811"/>
              <a:gd name="T31" fmla="*/ 683542 h 2197979"/>
              <a:gd name="T32" fmla="*/ 8558444 w 8802811"/>
              <a:gd name="T33" fmla="*/ 793397 h 2197979"/>
              <a:gd name="T34" fmla="*/ 8582869 w 8802811"/>
              <a:gd name="T35" fmla="*/ 866633 h 2197979"/>
              <a:gd name="T36" fmla="*/ 8619506 w 8802811"/>
              <a:gd name="T37" fmla="*/ 952076 h 2197979"/>
              <a:gd name="T38" fmla="*/ 8692779 w 8802811"/>
              <a:gd name="T39" fmla="*/ 1183992 h 2197979"/>
              <a:gd name="T40" fmla="*/ 8704990 w 8802811"/>
              <a:gd name="T41" fmla="*/ 1257229 h 2197979"/>
              <a:gd name="T42" fmla="*/ 8717202 w 8802811"/>
              <a:gd name="T43" fmla="*/ 1342672 h 2197979"/>
              <a:gd name="T44" fmla="*/ 8741627 w 8802811"/>
              <a:gd name="T45" fmla="*/ 1403702 h 2197979"/>
              <a:gd name="T46" fmla="*/ 8802688 w 8802811"/>
              <a:gd name="T47" fmla="*/ 1403702 h 2197979"/>
              <a:gd name="T48" fmla="*/ 8802688 w 8802811"/>
              <a:gd name="T49" fmla="*/ 1403702 h 2197979"/>
              <a:gd name="T50" fmla="*/ 8790476 w 8802811"/>
              <a:gd name="T51" fmla="*/ 1672237 h 2197979"/>
              <a:gd name="T52" fmla="*/ 8790476 w 8802811"/>
              <a:gd name="T53" fmla="*/ 1672237 h 2197979"/>
              <a:gd name="T54" fmla="*/ 8704990 w 8802811"/>
              <a:gd name="T55" fmla="*/ 1574588 h 2197979"/>
              <a:gd name="T56" fmla="*/ 8643929 w 8802811"/>
              <a:gd name="T57" fmla="*/ 1513557 h 2197979"/>
              <a:gd name="T58" fmla="*/ 8582869 w 8802811"/>
              <a:gd name="T59" fmla="*/ 1415909 h 2197979"/>
              <a:gd name="T60" fmla="*/ 8509595 w 8802811"/>
              <a:gd name="T61" fmla="*/ 1330466 h 2197979"/>
              <a:gd name="T62" fmla="*/ 8436322 w 8802811"/>
              <a:gd name="T63" fmla="*/ 1232817 h 2197979"/>
              <a:gd name="T64" fmla="*/ 8301988 w 8802811"/>
              <a:gd name="T65" fmla="*/ 1037519 h 2197979"/>
              <a:gd name="T66" fmla="*/ 8228715 w 8802811"/>
              <a:gd name="T67" fmla="*/ 915458 h 2197979"/>
              <a:gd name="T68" fmla="*/ 8216503 w 8802811"/>
              <a:gd name="T69" fmla="*/ 878839 h 2197979"/>
              <a:gd name="T70" fmla="*/ 8192079 w 8802811"/>
              <a:gd name="T71" fmla="*/ 842221 h 2197979"/>
              <a:gd name="T72" fmla="*/ 8179867 w 8802811"/>
              <a:gd name="T73" fmla="*/ 793397 h 2197979"/>
              <a:gd name="T74" fmla="*/ 8131017 w 8802811"/>
              <a:gd name="T75" fmla="*/ 720160 h 2197979"/>
              <a:gd name="T76" fmla="*/ 8118806 w 8802811"/>
              <a:gd name="T77" fmla="*/ 707954 h 2197979"/>
              <a:gd name="T78" fmla="*/ 8216503 w 8802811"/>
              <a:gd name="T79" fmla="*/ 781190 h 2197979"/>
              <a:gd name="T80" fmla="*/ 8253140 w 8802811"/>
              <a:gd name="T81" fmla="*/ 817809 h 2197979"/>
              <a:gd name="T82" fmla="*/ 8363049 w 8802811"/>
              <a:gd name="T83" fmla="*/ 915458 h 2197979"/>
              <a:gd name="T84" fmla="*/ 8436322 w 8802811"/>
              <a:gd name="T85" fmla="*/ 1013107 h 2197979"/>
              <a:gd name="T86" fmla="*/ 8472959 w 8802811"/>
              <a:gd name="T87" fmla="*/ 1049725 h 2197979"/>
              <a:gd name="T88" fmla="*/ 8460747 w 8802811"/>
              <a:gd name="T89" fmla="*/ 1037519 h 2197979"/>
              <a:gd name="T90" fmla="*/ 632737 w 8802811"/>
              <a:gd name="T91" fmla="*/ 2160482 h 2197979"/>
              <a:gd name="T92" fmla="*/ 1524227 w 8802811"/>
              <a:gd name="T93" fmla="*/ 2197100 h 2197979"/>
              <a:gd name="T94" fmla="*/ 1035740 w 8802811"/>
              <a:gd name="T95" fmla="*/ 2160482 h 2197979"/>
              <a:gd name="T96" fmla="*/ 547252 w 8802811"/>
              <a:gd name="T97" fmla="*/ 2111657 h 2197979"/>
              <a:gd name="T98" fmla="*/ 70977 w 8802811"/>
              <a:gd name="T99" fmla="*/ 2087245 h 219797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802811" h="2197979">
                <a:moveTo>
                  <a:pt x="8253255" y="0"/>
                </a:moveTo>
                <a:lnTo>
                  <a:pt x="8289892" y="354119"/>
                </a:lnTo>
                <a:cubicBezTo>
                  <a:pt x="8293963" y="565776"/>
                  <a:pt x="8296057" y="777480"/>
                  <a:pt x="8302104" y="989090"/>
                </a:cubicBezTo>
                <a:cubicBezTo>
                  <a:pt x="8304200" y="1062439"/>
                  <a:pt x="8308222" y="1135763"/>
                  <a:pt x="8314317" y="1208888"/>
                </a:cubicBezTo>
                <a:cubicBezTo>
                  <a:pt x="8316142" y="1230787"/>
                  <a:pt x="8344376" y="1368573"/>
                  <a:pt x="8338741" y="1379842"/>
                </a:cubicBezTo>
                <a:cubicBezTo>
                  <a:pt x="8327228" y="1402867"/>
                  <a:pt x="8314317" y="1306576"/>
                  <a:pt x="8314317" y="1306576"/>
                </a:cubicBezTo>
                <a:cubicBezTo>
                  <a:pt x="8310246" y="1278084"/>
                  <a:pt x="8307253" y="1249416"/>
                  <a:pt x="8302104" y="1221099"/>
                </a:cubicBezTo>
                <a:cubicBezTo>
                  <a:pt x="8299101" y="1204587"/>
                  <a:pt x="8292894" y="1188767"/>
                  <a:pt x="8289892" y="1172255"/>
                </a:cubicBezTo>
                <a:cubicBezTo>
                  <a:pt x="8255975" y="985729"/>
                  <a:pt x="8304437" y="1193793"/>
                  <a:pt x="8253255" y="989090"/>
                </a:cubicBezTo>
                <a:cubicBezTo>
                  <a:pt x="8249184" y="944316"/>
                  <a:pt x="8246400" y="899407"/>
                  <a:pt x="8241043" y="854769"/>
                </a:cubicBezTo>
                <a:cubicBezTo>
                  <a:pt x="8234184" y="797616"/>
                  <a:pt x="8221830" y="741142"/>
                  <a:pt x="8216618" y="683815"/>
                </a:cubicBezTo>
                <a:cubicBezTo>
                  <a:pt x="8212547" y="639041"/>
                  <a:pt x="8216237" y="592868"/>
                  <a:pt x="8204406" y="549494"/>
                </a:cubicBezTo>
                <a:cubicBezTo>
                  <a:pt x="8202264" y="541639"/>
                  <a:pt x="8188123" y="549494"/>
                  <a:pt x="8179981" y="549494"/>
                </a:cubicBezTo>
                <a:cubicBezTo>
                  <a:pt x="8254412" y="566668"/>
                  <a:pt x="8345942" y="574712"/>
                  <a:pt x="8412016" y="622760"/>
                </a:cubicBezTo>
                <a:cubicBezTo>
                  <a:pt x="8435295" y="639688"/>
                  <a:pt x="8454344" y="661962"/>
                  <a:pt x="8473077" y="683815"/>
                </a:cubicBezTo>
                <a:cubicBezTo>
                  <a:pt x="8503283" y="719051"/>
                  <a:pt x="8558564" y="793714"/>
                  <a:pt x="8558564" y="793714"/>
                </a:cubicBezTo>
                <a:cubicBezTo>
                  <a:pt x="8566706" y="818136"/>
                  <a:pt x="8573747" y="842953"/>
                  <a:pt x="8582989" y="866980"/>
                </a:cubicBezTo>
                <a:cubicBezTo>
                  <a:pt x="8594118" y="895913"/>
                  <a:pt x="8610878" y="922718"/>
                  <a:pt x="8619626" y="952457"/>
                </a:cubicBezTo>
                <a:cubicBezTo>
                  <a:pt x="8696833" y="1214937"/>
                  <a:pt x="8583806" y="939035"/>
                  <a:pt x="8692900" y="1184466"/>
                </a:cubicBezTo>
                <a:cubicBezTo>
                  <a:pt x="8696971" y="1208888"/>
                  <a:pt x="8701347" y="1233261"/>
                  <a:pt x="8705112" y="1257732"/>
                </a:cubicBezTo>
                <a:cubicBezTo>
                  <a:pt x="8709489" y="1286179"/>
                  <a:pt x="8710343" y="1315287"/>
                  <a:pt x="8717324" y="1343209"/>
                </a:cubicBezTo>
                <a:cubicBezTo>
                  <a:pt x="8722641" y="1364474"/>
                  <a:pt x="8723911" y="1391524"/>
                  <a:pt x="8741749" y="1404264"/>
                </a:cubicBezTo>
                <a:cubicBezTo>
                  <a:pt x="8758312" y="1416094"/>
                  <a:pt x="8782457" y="1404264"/>
                  <a:pt x="8802811" y="1404264"/>
                </a:cubicBezTo>
                <a:lnTo>
                  <a:pt x="8790599" y="1672906"/>
                </a:lnTo>
                <a:cubicBezTo>
                  <a:pt x="8762103" y="1640343"/>
                  <a:pt x="8734463" y="1607012"/>
                  <a:pt x="8705112" y="1575218"/>
                </a:cubicBezTo>
                <a:cubicBezTo>
                  <a:pt x="8685588" y="1554069"/>
                  <a:pt x="8661601" y="1536976"/>
                  <a:pt x="8644050" y="1514163"/>
                </a:cubicBezTo>
                <a:cubicBezTo>
                  <a:pt x="8620635" y="1483727"/>
                  <a:pt x="8605699" y="1447440"/>
                  <a:pt x="8582989" y="1416475"/>
                </a:cubicBezTo>
                <a:cubicBezTo>
                  <a:pt x="8560794" y="1386213"/>
                  <a:pt x="8533160" y="1360302"/>
                  <a:pt x="8509714" y="1330998"/>
                </a:cubicBezTo>
                <a:cubicBezTo>
                  <a:pt x="8484284" y="1299214"/>
                  <a:pt x="8459970" y="1266525"/>
                  <a:pt x="8436440" y="1233310"/>
                </a:cubicBezTo>
                <a:cubicBezTo>
                  <a:pt x="8390753" y="1168818"/>
                  <a:pt x="8331459" y="1111315"/>
                  <a:pt x="8302104" y="1037934"/>
                </a:cubicBezTo>
                <a:cubicBezTo>
                  <a:pt x="8267999" y="952679"/>
                  <a:pt x="8291374" y="993995"/>
                  <a:pt x="8228830" y="915824"/>
                </a:cubicBezTo>
                <a:cubicBezTo>
                  <a:pt x="8224759" y="903613"/>
                  <a:pt x="8222375" y="890703"/>
                  <a:pt x="8216618" y="879191"/>
                </a:cubicBezTo>
                <a:cubicBezTo>
                  <a:pt x="8210054" y="866064"/>
                  <a:pt x="8197975" y="856047"/>
                  <a:pt x="8192193" y="842558"/>
                </a:cubicBezTo>
                <a:cubicBezTo>
                  <a:pt x="8185581" y="827133"/>
                  <a:pt x="8185874" y="809428"/>
                  <a:pt x="8179981" y="793714"/>
                </a:cubicBezTo>
                <a:cubicBezTo>
                  <a:pt x="8162237" y="746401"/>
                  <a:pt x="8160946" y="750260"/>
                  <a:pt x="8131131" y="720448"/>
                </a:cubicBezTo>
                <a:lnTo>
                  <a:pt x="8118919" y="708237"/>
                </a:lnTo>
                <a:cubicBezTo>
                  <a:pt x="8151485" y="732659"/>
                  <a:pt x="8185112" y="755728"/>
                  <a:pt x="8216618" y="781503"/>
                </a:cubicBezTo>
                <a:cubicBezTo>
                  <a:pt x="8229985" y="792438"/>
                  <a:pt x="8240257" y="806764"/>
                  <a:pt x="8253255" y="818136"/>
                </a:cubicBezTo>
                <a:cubicBezTo>
                  <a:pt x="8303675" y="862248"/>
                  <a:pt x="8321173" y="865438"/>
                  <a:pt x="8363166" y="915824"/>
                </a:cubicBezTo>
                <a:cubicBezTo>
                  <a:pt x="8389226" y="947093"/>
                  <a:pt x="8407656" y="984731"/>
                  <a:pt x="8436440" y="1013512"/>
                </a:cubicBezTo>
                <a:lnTo>
                  <a:pt x="8473077" y="1050145"/>
                </a:lnTo>
                <a:lnTo>
                  <a:pt x="8460865" y="1037934"/>
                </a:lnTo>
                <a:lnTo>
                  <a:pt x="632746" y="2161346"/>
                </a:lnTo>
                <a:lnTo>
                  <a:pt x="1524248" y="2197979"/>
                </a:lnTo>
                <a:lnTo>
                  <a:pt x="1035754" y="2161346"/>
                </a:lnTo>
                <a:cubicBezTo>
                  <a:pt x="712856" y="2131451"/>
                  <a:pt x="1008547" y="2123752"/>
                  <a:pt x="547260" y="2112502"/>
                </a:cubicBezTo>
                <a:cubicBezTo>
                  <a:pt x="37453" y="2100069"/>
                  <a:pt x="-102777" y="2174947"/>
                  <a:pt x="70978" y="2088080"/>
                </a:cubicBez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tr-TR"/>
          </a:p>
        </p:txBody>
      </p:sp>
      <p:cxnSp>
        <p:nvCxnSpPr>
          <p:cNvPr id="14" name="Elbow Connector 13"/>
          <p:cNvCxnSpPr>
            <a:cxnSpLocks noChangeShapeType="1"/>
            <a:endCxn id="22570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01675" y="2698750"/>
            <a:ext cx="2155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 i="1"/>
              <a:t>forwarding tables computed,</a:t>
            </a:r>
          </a:p>
          <a:p>
            <a:r>
              <a:rPr lang="en-US" altLang="tr-TR" sz="1200" i="1"/>
              <a:t>pushed to input ports</a:t>
            </a:r>
          </a:p>
        </p:txBody>
      </p:sp>
    </p:spTree>
    <p:extLst>
      <p:ext uri="{BB962C8B-B14F-4D97-AF65-F5344CB8AC3E}">
        <p14:creationId xmlns:p14="http://schemas.microsoft.com/office/powerpoint/2010/main" val="35179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8C653AF6-ABF9-4B24-8FDC-C3F9BB822B8B}" type="slidenum">
              <a:rPr lang="en-US" altLang="tr-TR" sz="1200">
                <a:latin typeface="Tahoma" pitchFamily="34" charset="0"/>
              </a:rPr>
              <a:pPr/>
              <a:t>23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38915" name="Picture 5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14388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line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termination</a:t>
            </a:r>
          </a:p>
        </p:txBody>
      </p:sp>
      <p:sp>
        <p:nvSpPr>
          <p:cNvPr id="23559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0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2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3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4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65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link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layer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protocol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(receive)</a:t>
            </a:r>
          </a:p>
        </p:txBody>
      </p:sp>
      <p:sp>
        <p:nvSpPr>
          <p:cNvPr id="23566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lookup,</a:t>
            </a:r>
          </a:p>
          <a:p>
            <a:pPr algn="ctr">
              <a:defRPr/>
            </a:pPr>
            <a:r>
              <a:rPr lang="en-US" smtClean="0"/>
              <a:t>forwarding</a:t>
            </a:r>
          </a:p>
          <a:p>
            <a:pPr algn="ctr">
              <a:defRPr/>
            </a:pPr>
            <a:endParaRPr lang="en-US" smtClean="0"/>
          </a:p>
          <a:p>
            <a:pPr algn="ctr">
              <a:defRPr/>
            </a:pPr>
            <a:endParaRPr lang="en-US" smtClean="0"/>
          </a:p>
          <a:p>
            <a:pPr algn="ctr">
              <a:defRPr/>
            </a:pPr>
            <a:r>
              <a:rPr lang="en-US" smtClean="0"/>
              <a:t>queueing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type="title"/>
          </p:nvPr>
        </p:nvSpPr>
        <p:spPr>
          <a:xfrm>
            <a:off x="422275" y="293688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Input port functions</a:t>
            </a:r>
            <a:endParaRPr lang="en-US">
              <a:cs typeface="+mj-cs"/>
            </a:endParaRPr>
          </a:p>
        </p:txBody>
      </p:sp>
      <p:sp>
        <p:nvSpPr>
          <p:cNvPr id="235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746500"/>
            <a:ext cx="5456238" cy="2667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tr-TR" sz="2400" smtClean="0">
                <a:solidFill>
                  <a:srgbClr val="000099"/>
                </a:solidFill>
                <a:ea typeface="ＭＳ Ｐゴシック" pitchFamily="34" charset="-128"/>
              </a:rPr>
              <a:t>decentralized switching</a:t>
            </a:r>
            <a:r>
              <a:rPr lang="en-US" altLang="tr-TR" sz="2400" i="1" smtClean="0">
                <a:solidFill>
                  <a:srgbClr val="000099"/>
                </a:solidFill>
                <a:ea typeface="ＭＳ Ｐゴシック" pitchFamily="34" charset="-128"/>
              </a:rPr>
              <a:t>:</a:t>
            </a:r>
            <a:r>
              <a:rPr lang="en-US" altLang="tr-TR" sz="2400" smtClean="0">
                <a:solidFill>
                  <a:srgbClr val="000099"/>
                </a:solidFill>
                <a:ea typeface="ＭＳ Ｐゴシック" pitchFamily="34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tr-TR" sz="2200" smtClean="0">
                <a:ea typeface="ＭＳ Ｐゴシック" pitchFamily="34" charset="-128"/>
              </a:rPr>
              <a:t>given datagram dest., lookup output port using forwarding table in input port memory </a:t>
            </a:r>
            <a:r>
              <a:rPr lang="en-US" altLang="tr-TR" sz="2200" i="1" smtClean="0">
                <a:ea typeface="ＭＳ Ｐゴシック" pitchFamily="34" charset="-128"/>
              </a:rPr>
              <a:t>(</a:t>
            </a:r>
            <a:r>
              <a:rPr lang="en-US" altLang="en-US" sz="2200" i="1" smtClean="0">
                <a:ea typeface="ＭＳ Ｐゴシック" pitchFamily="34" charset="-128"/>
              </a:rPr>
              <a:t>“</a:t>
            </a:r>
            <a:r>
              <a:rPr lang="en-US" altLang="tr-TR" sz="2200" i="1" smtClean="0">
                <a:ea typeface="ＭＳ Ｐゴシック" pitchFamily="34" charset="-128"/>
              </a:rPr>
              <a:t>match plus action</a:t>
            </a:r>
            <a:r>
              <a:rPr lang="en-US" altLang="en-US" sz="2200" i="1" smtClean="0">
                <a:ea typeface="ＭＳ Ｐゴシック" pitchFamily="34" charset="-128"/>
              </a:rPr>
              <a:t>”</a:t>
            </a:r>
            <a:r>
              <a:rPr lang="en-US" altLang="tr-TR" sz="2200" i="1" smtClean="0">
                <a:ea typeface="ＭＳ Ｐゴシック" pitchFamily="34" charset="-128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US" altLang="tr-TR" sz="2200" smtClean="0">
                <a:ea typeface="ＭＳ Ｐゴシック" pitchFamily="34" charset="-128"/>
              </a:rPr>
              <a:t>goal: complete input port processing at </a:t>
            </a:r>
            <a:r>
              <a:rPr lang="ja-JP" altLang="en-US" sz="2200" smtClean="0">
                <a:ea typeface="ＭＳ Ｐゴシック" pitchFamily="34" charset="-128"/>
              </a:rPr>
              <a:t>‘</a:t>
            </a:r>
            <a:r>
              <a:rPr lang="en-US" altLang="ja-JP" sz="2200" smtClean="0">
                <a:ea typeface="ＭＳ Ｐゴシック" pitchFamily="34" charset="-128"/>
              </a:rPr>
              <a:t>line speed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endParaRPr lang="en-US" altLang="ja-JP" sz="22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tr-TR" sz="2200" smtClean="0">
                <a:ea typeface="ＭＳ Ｐゴシック" pitchFamily="34" charset="-128"/>
              </a:rPr>
              <a:t>queuing: if datagrams arrive faster than forwarding rate into switch fabric</a:t>
            </a:r>
          </a:p>
        </p:txBody>
      </p:sp>
      <p:sp>
        <p:nvSpPr>
          <p:cNvPr id="23569" name="Text Box 5"/>
          <p:cNvSpPr txBox="1">
            <a:spLocks noChangeArrowheads="1"/>
          </p:cNvSpPr>
          <p:nvPr/>
        </p:nvSpPr>
        <p:spPr bwMode="auto">
          <a:xfrm>
            <a:off x="201613" y="3054350"/>
            <a:ext cx="21748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solidFill>
                  <a:srgbClr val="000099"/>
                </a:solidFill>
              </a:rPr>
              <a:t>physical layer:</a:t>
            </a:r>
          </a:p>
          <a:p>
            <a:pPr algn="r">
              <a:defRPr/>
            </a:pPr>
            <a:r>
              <a:rPr lang="en-US" sz="2000" smtClean="0"/>
              <a:t>bit-level reception</a:t>
            </a:r>
            <a:endParaRPr lang="en-US" smtClean="0"/>
          </a:p>
        </p:txBody>
      </p:sp>
      <p:sp>
        <p:nvSpPr>
          <p:cNvPr id="23570" name="Text Box 6"/>
          <p:cNvSpPr txBox="1">
            <a:spLocks noChangeArrowheads="1"/>
          </p:cNvSpPr>
          <p:nvPr/>
        </p:nvSpPr>
        <p:spPr bwMode="auto">
          <a:xfrm>
            <a:off x="569913" y="3783013"/>
            <a:ext cx="1820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>
                <a:solidFill>
                  <a:srgbClr val="000099"/>
                </a:solidFill>
              </a:rPr>
              <a:t>data link layer:</a:t>
            </a:r>
          </a:p>
          <a:p>
            <a:pPr algn="r">
              <a:defRPr/>
            </a:pPr>
            <a:r>
              <a:rPr lang="en-US" sz="2000" smtClean="0"/>
              <a:t>e.g., Ethernet</a:t>
            </a:r>
          </a:p>
          <a:p>
            <a:pPr algn="r">
              <a:defRPr/>
            </a:pPr>
            <a:r>
              <a:rPr lang="en-US" sz="2000" smtClean="0"/>
              <a:t>see chapter 5</a:t>
            </a:r>
            <a:endParaRPr lang="en-US" smtClean="0"/>
          </a:p>
        </p:txBody>
      </p:sp>
      <p:sp>
        <p:nvSpPr>
          <p:cNvPr id="23571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72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switch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fabric</a:t>
            </a:r>
          </a:p>
        </p:txBody>
      </p:sp>
      <p:grpSp>
        <p:nvGrpSpPr>
          <p:cNvPr id="38932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23577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78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79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0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1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2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3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4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3585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3574" name="Line 58"/>
          <p:cNvSpPr>
            <a:spLocks noChangeShapeType="1"/>
          </p:cNvSpPr>
          <p:nvPr/>
        </p:nvSpPr>
        <p:spPr bwMode="auto">
          <a:xfrm flipV="1">
            <a:off x="2386013" y="2743200"/>
            <a:ext cx="446087" cy="49053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75" name="Line 59"/>
          <p:cNvSpPr>
            <a:spLocks noChangeShapeType="1"/>
          </p:cNvSpPr>
          <p:nvPr/>
        </p:nvSpPr>
        <p:spPr bwMode="auto">
          <a:xfrm flipV="1">
            <a:off x="2405063" y="2940050"/>
            <a:ext cx="1193800" cy="1338263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576" name="Line 60"/>
          <p:cNvSpPr>
            <a:spLocks noChangeShapeType="1"/>
          </p:cNvSpPr>
          <p:nvPr/>
        </p:nvSpPr>
        <p:spPr bwMode="auto">
          <a:xfrm flipV="1">
            <a:off x="4910138" y="3070225"/>
            <a:ext cx="669925" cy="7905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4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E8817EF-BFA1-4788-8582-25161253DA46}" type="slidenum">
              <a:rPr lang="en-US" altLang="tr-TR" sz="1200">
                <a:latin typeface="Tahoma" pitchFamily="34" charset="0"/>
              </a:rPr>
              <a:pPr/>
              <a:t>24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39939" name="Picture 1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8001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441325" y="24765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Switching fabrics</a:t>
            </a:r>
            <a:endParaRPr lang="en-US">
              <a:cs typeface="+mj-cs"/>
            </a:endParaRPr>
          </a:p>
        </p:txBody>
      </p:sp>
      <p:sp>
        <p:nvSpPr>
          <p:cNvPr id="2458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01675" y="1177925"/>
            <a:ext cx="77724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transfer packet from input buffer to appropriate output buffer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switching rate: rate at which packets can be transfer from inputs to outputs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often measured as multiple of input/output line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N inputs: switching rate N times line rate desirable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three types of switching fabrics</a:t>
            </a:r>
          </a:p>
        </p:txBody>
      </p:sp>
      <p:grpSp>
        <p:nvGrpSpPr>
          <p:cNvPr id="39942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24711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12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13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14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15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43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24706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7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8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9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10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44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24701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2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3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4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5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586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9946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24696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7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8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9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700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47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24691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2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3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4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5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48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24686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7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8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9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90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590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memory</a:t>
            </a:r>
          </a:p>
        </p:txBody>
      </p:sp>
      <p:sp>
        <p:nvSpPr>
          <p:cNvPr id="24591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memory</a:t>
            </a:r>
          </a:p>
        </p:txBody>
      </p:sp>
      <p:grpSp>
        <p:nvGrpSpPr>
          <p:cNvPr id="39951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24681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2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3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4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5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52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24676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7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8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9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80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53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24671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2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3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4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5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595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9955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24666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7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8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9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70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56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24661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2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3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4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5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57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24656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7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8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9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60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4599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bus</a:t>
            </a:r>
          </a:p>
        </p:txBody>
      </p:sp>
      <p:grpSp>
        <p:nvGrpSpPr>
          <p:cNvPr id="39959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24651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2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3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4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5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60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24646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47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48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49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50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61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24641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42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43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44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4645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9962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39982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24636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7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8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9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40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9983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24631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2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3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4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5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9984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24626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27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28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29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4630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4604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05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06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07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08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09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0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1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2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3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4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5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6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7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8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4619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crossbar</a:t>
            </a:r>
          </a:p>
        </p:txBody>
      </p:sp>
      <p:sp>
        <p:nvSpPr>
          <p:cNvPr id="39979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9980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9981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7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A87DE0F0-725D-453F-AC95-6BCCDADF9AA3}" type="slidenum">
              <a:rPr lang="en-US" altLang="tr-TR" sz="1200">
                <a:latin typeface="Tahoma" pitchFamily="34" charset="0"/>
              </a:rPr>
              <a:pPr/>
              <a:t>25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0963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8105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52463" y="26352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Switching via memory</a:t>
            </a:r>
            <a:endParaRPr lang="en-US">
              <a:cs typeface="+mj-cs"/>
            </a:endParaRP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77925"/>
            <a:ext cx="7848600" cy="1066800"/>
          </a:xfrm>
        </p:spPr>
        <p:txBody>
          <a:bodyPr/>
          <a:lstStyle/>
          <a:p>
            <a:pPr marL="234950" indent="-234950"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first generation routers:</a:t>
            </a:r>
          </a:p>
          <a:p>
            <a:pPr marL="234950" indent="-234950"/>
            <a:r>
              <a:rPr lang="en-US" altLang="tr-TR" sz="2400" smtClean="0">
                <a:ea typeface="ＭＳ Ｐゴシック" pitchFamily="34" charset="-128"/>
              </a:rPr>
              <a:t>traditional computers with switching under direct control of CPU</a:t>
            </a:r>
          </a:p>
          <a:p>
            <a:pPr marL="234950" indent="-234950"/>
            <a:r>
              <a:rPr lang="en-US" altLang="tr-TR" sz="2400" smtClean="0">
                <a:ea typeface="ＭＳ Ｐゴシック" pitchFamily="34" charset="-128"/>
              </a:rPr>
              <a:t>packet copied to system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memory</a:t>
            </a:r>
          </a:p>
          <a:p>
            <a:pPr marL="234950" indent="-234950"/>
            <a:r>
              <a:rPr lang="en-US" altLang="tr-TR" sz="2400" smtClean="0">
                <a:ea typeface="ＭＳ Ｐゴシック" pitchFamily="34" charset="-128"/>
              </a:rPr>
              <a:t> speed limited by memory bandwidth (2 bus crossings per datagram)</a:t>
            </a:r>
            <a:endParaRPr lang="en-US" altLang="tr-TR" sz="1800" smtClean="0">
              <a:ea typeface="ＭＳ Ｐゴシック" pitchFamily="34" charset="-128"/>
            </a:endParaRPr>
          </a:p>
        </p:txBody>
      </p:sp>
      <p:grpSp>
        <p:nvGrpSpPr>
          <p:cNvPr id="40966" name="Group 42"/>
          <p:cNvGrpSpPr>
            <a:grpSpLocks/>
          </p:cNvGrpSpPr>
          <p:nvPr/>
        </p:nvGrpSpPr>
        <p:grpSpPr bwMode="auto">
          <a:xfrm>
            <a:off x="1560513" y="4032250"/>
            <a:ext cx="6611937" cy="1787525"/>
            <a:chOff x="983" y="2540"/>
            <a:chExt cx="4165" cy="1126"/>
          </a:xfrm>
        </p:grpSpPr>
        <p:sp>
          <p:nvSpPr>
            <p:cNvPr id="25612" name="Rectangle 30"/>
            <p:cNvSpPr>
              <a:spLocks noChangeArrowheads="1"/>
            </p:cNvSpPr>
            <p:nvPr/>
          </p:nvSpPr>
          <p:spPr bwMode="auto">
            <a:xfrm>
              <a:off x="983" y="2542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613" name="Text Box 31"/>
            <p:cNvSpPr txBox="1">
              <a:spLocks noChangeArrowheads="1"/>
            </p:cNvSpPr>
            <p:nvPr/>
          </p:nvSpPr>
          <p:spPr bwMode="auto">
            <a:xfrm>
              <a:off x="991" y="2557"/>
              <a:ext cx="70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input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port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(e.g.,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Ethernet)</a:t>
              </a:r>
            </a:p>
          </p:txBody>
        </p:sp>
        <p:sp>
          <p:nvSpPr>
            <p:cNvPr id="25614" name="Text Box 32"/>
            <p:cNvSpPr txBox="1">
              <a:spLocks noChangeArrowheads="1"/>
            </p:cNvSpPr>
            <p:nvPr/>
          </p:nvSpPr>
          <p:spPr bwMode="auto">
            <a:xfrm>
              <a:off x="2324" y="2773"/>
              <a:ext cx="6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memory</a:t>
              </a:r>
            </a:p>
          </p:txBody>
        </p:sp>
        <p:sp>
          <p:nvSpPr>
            <p:cNvPr id="25615" name="Rectangle 34"/>
            <p:cNvSpPr>
              <a:spLocks noChangeArrowheads="1"/>
            </p:cNvSpPr>
            <p:nvPr/>
          </p:nvSpPr>
          <p:spPr bwMode="auto">
            <a:xfrm>
              <a:off x="2072" y="2542"/>
              <a:ext cx="1173" cy="6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616" name="Rectangle 35"/>
            <p:cNvSpPr>
              <a:spLocks noChangeArrowheads="1"/>
            </p:cNvSpPr>
            <p:nvPr/>
          </p:nvSpPr>
          <p:spPr bwMode="auto">
            <a:xfrm>
              <a:off x="3557" y="2540"/>
              <a:ext cx="766" cy="70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617" name="Text Box 36"/>
            <p:cNvSpPr txBox="1">
              <a:spLocks noChangeArrowheads="1"/>
            </p:cNvSpPr>
            <p:nvPr/>
          </p:nvSpPr>
          <p:spPr bwMode="auto">
            <a:xfrm>
              <a:off x="3565" y="2555"/>
              <a:ext cx="708" cy="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output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port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(e.g.,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mtClean="0"/>
                <a:t>Ethernet)</a:t>
              </a:r>
            </a:p>
          </p:txBody>
        </p:sp>
        <p:sp>
          <p:nvSpPr>
            <p:cNvPr id="25618" name="Line 37"/>
            <p:cNvSpPr>
              <a:spLocks noChangeShapeType="1"/>
            </p:cNvSpPr>
            <p:nvPr/>
          </p:nvSpPr>
          <p:spPr bwMode="auto">
            <a:xfrm>
              <a:off x="983" y="3561"/>
              <a:ext cx="33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619" name="Line 38"/>
            <p:cNvSpPr>
              <a:spLocks noChangeShapeType="1"/>
            </p:cNvSpPr>
            <p:nvPr/>
          </p:nvSpPr>
          <p:spPr bwMode="auto">
            <a:xfrm>
              <a:off x="1370" y="325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620" name="Line 39"/>
            <p:cNvSpPr>
              <a:spLocks noChangeShapeType="1"/>
            </p:cNvSpPr>
            <p:nvPr/>
          </p:nvSpPr>
          <p:spPr bwMode="auto">
            <a:xfrm>
              <a:off x="3939" y="3242"/>
              <a:ext cx="0" cy="31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621" name="Line 40"/>
            <p:cNvSpPr>
              <a:spLocks noChangeShapeType="1"/>
            </p:cNvSpPr>
            <p:nvPr/>
          </p:nvSpPr>
          <p:spPr bwMode="auto">
            <a:xfrm>
              <a:off x="2665" y="3240"/>
              <a:ext cx="0" cy="3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5622" name="Text Box 41"/>
            <p:cNvSpPr txBox="1">
              <a:spLocks noChangeArrowheads="1"/>
            </p:cNvSpPr>
            <p:nvPr/>
          </p:nvSpPr>
          <p:spPr bwMode="auto">
            <a:xfrm>
              <a:off x="4304" y="3435"/>
              <a:ext cx="8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system bus</a:t>
              </a:r>
            </a:p>
          </p:txBody>
        </p:sp>
      </p:grpSp>
      <p:pic>
        <p:nvPicPr>
          <p:cNvPr id="25608" name="Picture 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225925"/>
            <a:ext cx="53340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9" name="Picture 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4189413"/>
            <a:ext cx="53340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37293" name="Rectangle 45"/>
          <p:cNvSpPr>
            <a:spLocks noChangeArrowheads="1"/>
          </p:cNvSpPr>
          <p:nvPr/>
        </p:nvSpPr>
        <p:spPr bwMode="auto">
          <a:xfrm>
            <a:off x="377825" y="4460875"/>
            <a:ext cx="434975" cy="2222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294" name="Rectangle 46"/>
          <p:cNvSpPr>
            <a:spLocks noChangeArrowheads="1"/>
          </p:cNvSpPr>
          <p:nvPr/>
        </p:nvSpPr>
        <p:spPr bwMode="auto">
          <a:xfrm>
            <a:off x="390525" y="4470400"/>
            <a:ext cx="446088" cy="212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46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16476 3.33333E-6 L 0.16962 0.13495 L 0.39098 0.13495 L 0.39098 0.04074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49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3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L 0.16233 -1.11111E-6 L 0.16597 0.1382 L 0.33906 0.13588 L 0.33785 0.03843 " pathEditMode="relative" rAng="0" ptsTypes="AAAAA">
                                      <p:cBhvr>
                                        <p:cTn id="13" dur="2000" fill="hold"/>
                                        <p:tgtEl>
                                          <p:spTgt spid="437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098 0.04074 L 0.408 0.04074 L 0.408 0.12847 L 0.61911 0.12361 L 0.62032 -0.00162 L 0.79098 -0.00162 " pathEditMode="relative" ptsTypes="AAAAAA">
                                      <p:cBhvr>
                                        <p:cTn id="17" dur="2000" fill="hold"/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437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93" grpId="0" animBg="1"/>
      <p:bldP spid="437293" grpId="1" animBg="1"/>
      <p:bldP spid="437293" grpId="2" animBg="1"/>
      <p:bldP spid="437294" grpId="0" animBg="1"/>
      <p:bldP spid="43729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8F3054CC-3F14-43D6-9EB6-47A5BDFE0A1C}" type="slidenum">
              <a:rPr lang="en-US" altLang="tr-TR" sz="1200">
                <a:latin typeface="Tahoma" pitchFamily="34" charset="0"/>
              </a:rPr>
              <a:pPr/>
              <a:t>26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1987" name="Picture 4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65200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6"/>
          <p:cNvSpPr>
            <a:spLocks noGrp="1" noChangeArrowheads="1"/>
          </p:cNvSpPr>
          <p:nvPr>
            <p:ph type="title"/>
          </p:nvPr>
        </p:nvSpPr>
        <p:spPr>
          <a:xfrm>
            <a:off x="449263" y="385763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Switching via a bus</a:t>
            </a:r>
            <a:endParaRPr lang="en-US">
              <a:cs typeface="+mj-cs"/>
            </a:endParaRPr>
          </a:p>
        </p:txBody>
      </p:sp>
      <p:sp>
        <p:nvSpPr>
          <p:cNvPr id="2663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31825" y="1530350"/>
            <a:ext cx="5608638" cy="4071938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datagram from input port memory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to output port memory via a shared bus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bus contention:</a:t>
            </a:r>
            <a:r>
              <a:rPr lang="en-US">
                <a:cs typeface="+mn-cs"/>
              </a:rPr>
              <a:t>  switching speed limited by bus bandwidth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32 Gbps bus, Cisco 5600: sufficient speed for access and enterprise routers</a:t>
            </a:r>
          </a:p>
        </p:txBody>
      </p:sp>
      <p:grpSp>
        <p:nvGrpSpPr>
          <p:cNvPr id="41990" name="Group 8"/>
          <p:cNvGrpSpPr>
            <a:grpSpLocks/>
          </p:cNvGrpSpPr>
          <p:nvPr/>
        </p:nvGrpSpPr>
        <p:grpSpPr bwMode="auto">
          <a:xfrm>
            <a:off x="6408738" y="2435225"/>
            <a:ext cx="890587" cy="215900"/>
            <a:chOff x="876" y="2800"/>
            <a:chExt cx="642" cy="175"/>
          </a:xfrm>
        </p:grpSpPr>
        <p:sp>
          <p:nvSpPr>
            <p:cNvPr id="26665" name="Rectangle 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6" name="Rectangle 1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7" name="Rectangle 1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8" name="Rectangle 1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9" name="Line 1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991" name="Group 14"/>
          <p:cNvGrpSpPr>
            <a:grpSpLocks/>
          </p:cNvGrpSpPr>
          <p:nvPr/>
        </p:nvGrpSpPr>
        <p:grpSpPr bwMode="auto">
          <a:xfrm>
            <a:off x="6407150" y="2830513"/>
            <a:ext cx="890588" cy="215900"/>
            <a:chOff x="876" y="2800"/>
            <a:chExt cx="642" cy="175"/>
          </a:xfrm>
        </p:grpSpPr>
        <p:sp>
          <p:nvSpPr>
            <p:cNvPr id="26660" name="Rectangle 1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1" name="Rectangle 1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2" name="Rectangle 1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3" name="Rectangle 1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64" name="Line 1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992" name="Group 20"/>
          <p:cNvGrpSpPr>
            <a:grpSpLocks/>
          </p:cNvGrpSpPr>
          <p:nvPr/>
        </p:nvGrpSpPr>
        <p:grpSpPr bwMode="auto">
          <a:xfrm>
            <a:off x="6402388" y="3257550"/>
            <a:ext cx="890587" cy="215900"/>
            <a:chOff x="876" y="2800"/>
            <a:chExt cx="642" cy="175"/>
          </a:xfrm>
        </p:grpSpPr>
        <p:sp>
          <p:nvSpPr>
            <p:cNvPr id="26655" name="Rectangle 2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6" name="Rectangle 2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7" name="Rectangle 2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8" name="Rectangle 2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9" name="Line 2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6634" name="Line 26"/>
          <p:cNvSpPr>
            <a:spLocks noChangeShapeType="1"/>
          </p:cNvSpPr>
          <p:nvPr/>
        </p:nvSpPr>
        <p:spPr bwMode="auto">
          <a:xfrm>
            <a:off x="7310438" y="2438400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1994" name="Group 27"/>
          <p:cNvGrpSpPr>
            <a:grpSpLocks/>
          </p:cNvGrpSpPr>
          <p:nvPr/>
        </p:nvGrpSpPr>
        <p:grpSpPr bwMode="auto">
          <a:xfrm>
            <a:off x="7364413" y="2422525"/>
            <a:ext cx="890587" cy="215900"/>
            <a:chOff x="455" y="3463"/>
            <a:chExt cx="561" cy="136"/>
          </a:xfrm>
        </p:grpSpPr>
        <p:sp>
          <p:nvSpPr>
            <p:cNvPr id="26650" name="Rectangle 28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1" name="Rectangle 29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2" name="Rectangle 30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3" name="Rectangle 31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54" name="Line 32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995" name="Group 33"/>
          <p:cNvGrpSpPr>
            <a:grpSpLocks/>
          </p:cNvGrpSpPr>
          <p:nvPr/>
        </p:nvGrpSpPr>
        <p:grpSpPr bwMode="auto">
          <a:xfrm>
            <a:off x="7369175" y="2814638"/>
            <a:ext cx="890588" cy="215900"/>
            <a:chOff x="455" y="3463"/>
            <a:chExt cx="561" cy="136"/>
          </a:xfrm>
        </p:grpSpPr>
        <p:sp>
          <p:nvSpPr>
            <p:cNvPr id="26645" name="Rectangle 34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6" name="Rectangle 35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7" name="Rectangle 36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8" name="Rectangle 37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9" name="Line 38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996" name="Group 39"/>
          <p:cNvGrpSpPr>
            <a:grpSpLocks/>
          </p:cNvGrpSpPr>
          <p:nvPr/>
        </p:nvGrpSpPr>
        <p:grpSpPr bwMode="auto">
          <a:xfrm>
            <a:off x="7364413" y="3241675"/>
            <a:ext cx="890587" cy="215900"/>
            <a:chOff x="455" y="3463"/>
            <a:chExt cx="561" cy="136"/>
          </a:xfrm>
        </p:grpSpPr>
        <p:sp>
          <p:nvSpPr>
            <p:cNvPr id="26640" name="Rectangle 4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1" name="Rectangle 4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2" name="Rectangle 4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3" name="Rectangle 4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6644" name="Line 4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6638" name="Text Box 45"/>
          <p:cNvSpPr txBox="1">
            <a:spLocks noChangeArrowheads="1"/>
          </p:cNvSpPr>
          <p:nvPr/>
        </p:nvSpPr>
        <p:spPr bwMode="auto">
          <a:xfrm>
            <a:off x="7046913" y="3678238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bus</a:t>
            </a:r>
          </a:p>
        </p:txBody>
      </p:sp>
      <p:sp>
        <p:nvSpPr>
          <p:cNvPr id="41998" name="Freeform 46"/>
          <p:cNvSpPr>
            <a:spLocks/>
          </p:cNvSpPr>
          <p:nvPr/>
        </p:nvSpPr>
        <p:spPr bwMode="auto">
          <a:xfrm>
            <a:off x="6402388" y="2463800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71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175F48FA-BAF2-4B55-8D00-27D40C9AF1D9}" type="slidenum">
              <a:rPr lang="en-US" altLang="tr-TR" sz="1200">
                <a:latin typeface="Tahoma" pitchFamily="34" charset="0"/>
              </a:rPr>
              <a:pPr/>
              <a:t>27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3011" name="Picture 5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84931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41300"/>
            <a:ext cx="7772400" cy="8540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Switching via interconnection network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1325563"/>
            <a:ext cx="5934075" cy="4411662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overcome  bus bandwidth limitations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banyan networks, crossbar, other interconnection nets initially developed to connect processors in multiprocessor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advanced design: fragmenting datagram into fixed length cells, switch cells through the fabric.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Cisco 12000: switches 60 Gbps through the interconnection network</a:t>
            </a:r>
          </a:p>
        </p:txBody>
      </p:sp>
      <p:grpSp>
        <p:nvGrpSpPr>
          <p:cNvPr id="43014" name="Group 58"/>
          <p:cNvGrpSpPr>
            <a:grpSpLocks/>
          </p:cNvGrpSpPr>
          <p:nvPr/>
        </p:nvGrpSpPr>
        <p:grpSpPr bwMode="auto">
          <a:xfrm>
            <a:off x="6184900" y="2535238"/>
            <a:ext cx="2252663" cy="2066925"/>
            <a:chOff x="3812" y="2763"/>
            <a:chExt cx="1419" cy="1302"/>
          </a:xfrm>
        </p:grpSpPr>
        <p:grpSp>
          <p:nvGrpSpPr>
            <p:cNvPr id="43015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27705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6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7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8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9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3016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27700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1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2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3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704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3017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27695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96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97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98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7699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3018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43036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27690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91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92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93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9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037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27685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6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7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8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3038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27680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1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2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3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768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7660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1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2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3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4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5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6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7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8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69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0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1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2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3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4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7675" name="Text Box 56"/>
            <p:cNvSpPr txBox="1">
              <a:spLocks noChangeArrowheads="1"/>
            </p:cNvSpPr>
            <p:nvPr/>
          </p:nvSpPr>
          <p:spPr bwMode="auto">
            <a:xfrm>
              <a:off x="3812" y="3601"/>
              <a:ext cx="7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crossbar</a:t>
              </a:r>
            </a:p>
          </p:txBody>
        </p:sp>
        <p:sp>
          <p:nvSpPr>
            <p:cNvPr id="43035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1 h 12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9328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19AC3FC2-5BB6-46ED-A2E9-66FF558A3447}" type="slidenum">
              <a:rPr lang="en-US" altLang="tr-TR" sz="1200">
                <a:latin typeface="Tahoma" pitchFamily="34" charset="0"/>
              </a:rPr>
              <a:pPr/>
              <a:t>28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4035" name="Picture 2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822325"/>
            <a:ext cx="2970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55588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Output ports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3946525"/>
            <a:ext cx="7772400" cy="9144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buffering</a:t>
            </a:r>
            <a:r>
              <a:rPr lang="en-US">
                <a:cs typeface="+mn-cs"/>
              </a:rPr>
              <a:t> required when datagrams arrive from fabric faster than the transmission rate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scheduling discipline</a:t>
            </a:r>
            <a:r>
              <a:rPr lang="en-US">
                <a:cs typeface="+mn-cs"/>
              </a:rPr>
              <a:t> chooses among queued datagrams for transmission</a:t>
            </a:r>
          </a:p>
        </p:txBody>
      </p:sp>
      <p:sp>
        <p:nvSpPr>
          <p:cNvPr id="28679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680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line</a:t>
            </a:r>
          </a:p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</a:rPr>
              <a:t>termination</a:t>
            </a:r>
          </a:p>
        </p:txBody>
      </p:sp>
      <p:sp>
        <p:nvSpPr>
          <p:cNvPr id="28681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link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layer 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protocol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(send)</a:t>
            </a:r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switch</a:t>
            </a:r>
          </a:p>
          <a:p>
            <a:pPr algn="ctr">
              <a:lnSpc>
                <a:spcPct val="90000"/>
              </a:lnSpc>
              <a:defRPr/>
            </a:pPr>
            <a:r>
              <a:rPr lang="en-US">
                <a:latin typeface="Arial" charset="0"/>
                <a:ea typeface="ＭＳ Ｐゴシック" charset="0"/>
              </a:rPr>
              <a:t>fabric</a:t>
            </a:r>
          </a:p>
        </p:txBody>
      </p:sp>
      <p:grpSp>
        <p:nvGrpSpPr>
          <p:cNvPr id="44046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28690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8691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datagram</a:t>
              </a:r>
            </a:p>
            <a:p>
              <a:pPr algn="ctr">
                <a:defRPr/>
              </a:pPr>
              <a:r>
                <a:rPr lang="en-US" smtClean="0"/>
                <a:t>buffer</a:t>
              </a:r>
            </a:p>
            <a:p>
              <a:pPr algn="ctr">
                <a:defRPr/>
              </a:pPr>
              <a:endParaRPr lang="en-US" smtClean="0"/>
            </a:p>
            <a:p>
              <a:pPr algn="ctr">
                <a:defRPr/>
              </a:pPr>
              <a:endParaRPr lang="en-US" smtClean="0"/>
            </a:p>
            <a:p>
              <a:pPr algn="ctr">
                <a:defRPr/>
              </a:pPr>
              <a:r>
                <a:rPr lang="en-US" smtClean="0"/>
                <a:t>queueing</a:t>
              </a:r>
            </a:p>
          </p:txBody>
        </p:sp>
        <p:grpSp>
          <p:nvGrpSpPr>
            <p:cNvPr id="44051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28693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694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695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696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697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698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699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700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8701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28688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8689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1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B27033CA-DDEA-46DB-B88C-A4A76EF9DFC4}" type="slidenum">
              <a:rPr lang="en-US" altLang="tr-TR" sz="1200">
                <a:latin typeface="Tahoma" pitchFamily="34" charset="0"/>
              </a:rPr>
              <a:pPr/>
              <a:t>29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5059" name="Picture 8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7842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6850"/>
            <a:ext cx="7772400" cy="73025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Output port queueing</a:t>
            </a:r>
            <a:endParaRPr lang="en-US"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6125" y="4602163"/>
            <a:ext cx="7772400" cy="119062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buffering when arrival rate via switch exceeds output line speed</a:t>
            </a:r>
          </a:p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queueing (delay) and loss due to output port buffer overflow!</a:t>
            </a:r>
            <a:endParaRPr lang="en-US">
              <a:solidFill>
                <a:srgbClr val="CC0000"/>
              </a:solidFill>
              <a:cs typeface="+mn-cs"/>
            </a:endParaRPr>
          </a:p>
        </p:txBody>
      </p:sp>
      <p:grpSp>
        <p:nvGrpSpPr>
          <p:cNvPr id="45062" name="Group 78"/>
          <p:cNvGrpSpPr>
            <a:grpSpLocks/>
          </p:cNvGrpSpPr>
          <p:nvPr/>
        </p:nvGrpSpPr>
        <p:grpSpPr bwMode="auto">
          <a:xfrm>
            <a:off x="884238" y="1477963"/>
            <a:ext cx="7412037" cy="2870200"/>
            <a:chOff x="550" y="931"/>
            <a:chExt cx="4669" cy="1808"/>
          </a:xfrm>
        </p:grpSpPr>
        <p:grpSp>
          <p:nvGrpSpPr>
            <p:cNvPr id="45063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29750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5110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29770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71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72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111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29767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68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69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9753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54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55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56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57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58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5118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29764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65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66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119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29761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62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63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45064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29727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5087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29747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48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49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088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29744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45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46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9730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31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32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33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34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735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5095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29741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42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43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5096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29738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39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29740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9706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07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08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09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10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11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071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29713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at </a:t>
              </a:r>
              <a:r>
                <a:rPr lang="en-US" i="1" smtClean="0"/>
                <a:t>t,</a:t>
              </a:r>
              <a:r>
                <a:rPr lang="en-US" smtClean="0"/>
                <a:t> packets more</a:t>
              </a:r>
            </a:p>
            <a:p>
              <a:pPr algn="ctr">
                <a:defRPr/>
              </a:pPr>
              <a:r>
                <a:rPr lang="en-US" smtClean="0"/>
                <a:t>from input to output</a:t>
              </a:r>
              <a:endParaRPr lang="en-US" i="1" smtClean="0"/>
            </a:p>
          </p:txBody>
        </p:sp>
        <p:sp>
          <p:nvSpPr>
            <p:cNvPr id="29714" name="Text Box 64"/>
            <p:cNvSpPr txBox="1">
              <a:spLocks noChangeArrowheads="1"/>
            </p:cNvSpPr>
            <p:nvPr/>
          </p:nvSpPr>
          <p:spPr bwMode="auto">
            <a:xfrm>
              <a:off x="3354" y="2325"/>
              <a:ext cx="15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one packet time later</a:t>
              </a:r>
              <a:endParaRPr lang="en-US" i="1" smtClean="0"/>
            </a:p>
          </p:txBody>
        </p:sp>
        <p:sp>
          <p:nvSpPr>
            <p:cNvPr id="29715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switch</a:t>
              </a:r>
            </a:p>
            <a:p>
              <a:pPr>
                <a:defRPr/>
              </a:pPr>
              <a:r>
                <a:rPr lang="en-US" sz="1600" smtClean="0"/>
                <a:t>fabric</a:t>
              </a:r>
            </a:p>
          </p:txBody>
        </p:sp>
        <p:sp>
          <p:nvSpPr>
            <p:cNvPr id="29716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switch</a:t>
              </a:r>
            </a:p>
            <a:p>
              <a:pPr>
                <a:defRPr/>
              </a:pPr>
              <a:r>
                <a:rPr lang="en-US" sz="1600" smtClean="0"/>
                <a:t>fabric</a:t>
              </a:r>
            </a:p>
          </p:txBody>
        </p:sp>
        <p:sp>
          <p:nvSpPr>
            <p:cNvPr id="29717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18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19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20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21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081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45082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63 h 480"/>
                <a:gd name="T2" fmla="*/ 487 w 1002"/>
                <a:gd name="T3" fmla="*/ 0 h 480"/>
                <a:gd name="T4" fmla="*/ 934 w 1002"/>
                <a:gd name="T5" fmla="*/ 14653 h 4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29724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25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9726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983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0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EEFA4E6-925A-4A11-9C0F-3E3376CC2246}" type="slidenum">
              <a:rPr lang="en-US" altLang="tr-TR" sz="1200">
                <a:latin typeface="Tahoma" pitchFamily="34" charset="0"/>
              </a:rPr>
              <a:pPr/>
              <a:t>3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18435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solidFill>
                  <a:srgbClr val="CC0000"/>
                </a:solidFill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4.3 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IPv6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18438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13361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4D706C8C-A168-4A89-B008-871445FE50C8}" type="slidenum">
              <a:rPr lang="en-US" altLang="tr-TR" sz="1200">
                <a:latin typeface="Tahoma" pitchFamily="34" charset="0"/>
              </a:rPr>
              <a:pPr/>
              <a:t>30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6083" name="Picture 1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103981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How much buffering?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smtClean="0">
                <a:ea typeface="ＭＳ Ｐゴシック" pitchFamily="34" charset="-128"/>
              </a:rPr>
              <a:t>RFC 3439 rule of thumb: average buffering equal to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typical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RTT (say 250 msec) times link capacity C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e.g., C = 10 Gpbs link: 2.5 Gbit buffer</a:t>
            </a:r>
          </a:p>
          <a:p>
            <a:r>
              <a:rPr lang="en-US" altLang="tr-TR" smtClean="0">
                <a:ea typeface="ＭＳ Ｐゴシック" pitchFamily="34" charset="-128"/>
              </a:rPr>
              <a:t>recent recommendation: with </a:t>
            </a:r>
            <a:r>
              <a:rPr lang="en-US" altLang="tr-TR" i="1" smtClean="0">
                <a:ea typeface="ＭＳ Ｐゴシック" pitchFamily="34" charset="-128"/>
              </a:rPr>
              <a:t>N</a:t>
            </a:r>
            <a:r>
              <a:rPr lang="en-US" altLang="tr-TR" smtClean="0">
                <a:ea typeface="ＭＳ Ｐゴシック" pitchFamily="34" charset="-128"/>
              </a:rPr>
              <a:t> flows, buffering equal to </a:t>
            </a:r>
          </a:p>
        </p:txBody>
      </p:sp>
      <p:grpSp>
        <p:nvGrpSpPr>
          <p:cNvPr id="46086" name="Group 9"/>
          <p:cNvGrpSpPr>
            <a:grpSpLocks/>
          </p:cNvGrpSpPr>
          <p:nvPr/>
        </p:nvGrpSpPr>
        <p:grpSpPr bwMode="auto">
          <a:xfrm>
            <a:off x="4167188" y="3717925"/>
            <a:ext cx="1165225" cy="1109663"/>
            <a:chOff x="1923" y="2801"/>
            <a:chExt cx="734" cy="699"/>
          </a:xfrm>
        </p:grpSpPr>
        <p:sp>
          <p:nvSpPr>
            <p:cNvPr id="30728" name="Text Box 4"/>
            <p:cNvSpPr txBox="1">
              <a:spLocks noChangeArrowheads="1"/>
            </p:cNvSpPr>
            <p:nvPr/>
          </p:nvSpPr>
          <p:spPr bwMode="auto">
            <a:xfrm>
              <a:off x="1923" y="2918"/>
              <a:ext cx="73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/>
                <a:t>RTT  C</a:t>
              </a:r>
            </a:p>
          </p:txBody>
        </p:sp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2309" y="2801"/>
              <a:ext cx="1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smtClean="0"/>
                <a:t>.</a:t>
              </a:r>
            </a:p>
          </p:txBody>
        </p:sp>
        <p:sp>
          <p:nvSpPr>
            <p:cNvPr id="30730" name="Line 6"/>
            <p:cNvSpPr>
              <a:spLocks noChangeShapeType="1"/>
            </p:cNvSpPr>
            <p:nvPr/>
          </p:nvSpPr>
          <p:spPr bwMode="auto">
            <a:xfrm>
              <a:off x="1929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2091" y="3212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/>
                <a:t>N</a:t>
              </a:r>
            </a:p>
          </p:txBody>
        </p:sp>
        <p:sp>
          <p:nvSpPr>
            <p:cNvPr id="46091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42381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AFD0B1FB-4DE1-4132-A63D-88CAD7204CA9}" type="slidenum">
              <a:rPr lang="en-US" altLang="tr-TR" sz="1200">
                <a:latin typeface="Tahoma" pitchFamily="34" charset="0"/>
              </a:rPr>
              <a:pPr/>
              <a:t>31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7107" name="Picture 7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711200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92100"/>
            <a:ext cx="7772400" cy="4572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Input port queuing</a:t>
            </a:r>
            <a:endParaRPr lang="en-US">
              <a:cs typeface="+mj-cs"/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2649538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fabric slower than input ports combined -&gt; queueing may occur at input queues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</a:rPr>
              <a:t>queueing delay and loss due to input buffer overflow!</a:t>
            </a:r>
            <a:endParaRPr lang="en-US">
              <a:solidFill>
                <a:srgbClr val="CC0000"/>
              </a:solidFill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>
                <a:solidFill>
                  <a:srgbClr val="CC0000"/>
                </a:solidFill>
                <a:cs typeface="+mn-cs"/>
              </a:rPr>
              <a:t>Head-of-the-Line (HOL) blocking:</a:t>
            </a:r>
            <a:r>
              <a:rPr lang="en-US" sz="2400">
                <a:cs typeface="+mn-cs"/>
              </a:rPr>
              <a:t> queued datagram at front of queue prevents others in queue from moving forward</a:t>
            </a:r>
          </a:p>
        </p:txBody>
      </p:sp>
      <p:grpSp>
        <p:nvGrpSpPr>
          <p:cNvPr id="47110" name="Group 7"/>
          <p:cNvGrpSpPr>
            <a:grpSpLocks/>
          </p:cNvGrpSpPr>
          <p:nvPr/>
        </p:nvGrpSpPr>
        <p:grpSpPr bwMode="auto">
          <a:xfrm>
            <a:off x="1389063" y="3194050"/>
            <a:ext cx="3027362" cy="1809750"/>
            <a:chOff x="523" y="976"/>
            <a:chExt cx="2099" cy="1356"/>
          </a:xfrm>
        </p:grpSpPr>
        <p:sp>
          <p:nvSpPr>
            <p:cNvPr id="31796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7156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31816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17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18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157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31813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14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15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1799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800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801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802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803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804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7164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31810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11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12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47165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31807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08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809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31752" name="Rectangle 55"/>
          <p:cNvSpPr>
            <a:spLocks noChangeArrowheads="1"/>
          </p:cNvSpPr>
          <p:nvPr/>
        </p:nvSpPr>
        <p:spPr bwMode="auto">
          <a:xfrm>
            <a:off x="1841500" y="3190875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3" name="Rectangle 56"/>
          <p:cNvSpPr>
            <a:spLocks noChangeArrowheads="1"/>
          </p:cNvSpPr>
          <p:nvPr/>
        </p:nvSpPr>
        <p:spPr bwMode="auto">
          <a:xfrm>
            <a:off x="1827213" y="3922713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4" name="Rectangle 57"/>
          <p:cNvSpPr>
            <a:spLocks noChangeArrowheads="1"/>
          </p:cNvSpPr>
          <p:nvPr/>
        </p:nvSpPr>
        <p:spPr bwMode="auto">
          <a:xfrm>
            <a:off x="1825625" y="4557713"/>
            <a:ext cx="252413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5" name="Rectangle 58"/>
          <p:cNvSpPr>
            <a:spLocks noChangeArrowheads="1"/>
          </p:cNvSpPr>
          <p:nvPr/>
        </p:nvSpPr>
        <p:spPr bwMode="auto">
          <a:xfrm>
            <a:off x="1482725" y="3186113"/>
            <a:ext cx="252413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6" name="Rectangle 59"/>
          <p:cNvSpPr>
            <a:spLocks noChangeArrowheads="1"/>
          </p:cNvSpPr>
          <p:nvPr/>
        </p:nvSpPr>
        <p:spPr bwMode="auto">
          <a:xfrm>
            <a:off x="1477963" y="4546600"/>
            <a:ext cx="252412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7" name="Line 60"/>
          <p:cNvSpPr>
            <a:spLocks noChangeShapeType="1"/>
          </p:cNvSpPr>
          <p:nvPr/>
        </p:nvSpPr>
        <p:spPr bwMode="auto">
          <a:xfrm>
            <a:off x="2133600" y="3246438"/>
            <a:ext cx="1479550" cy="1587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7117" name="Freeform 61"/>
          <p:cNvSpPr>
            <a:spLocks/>
          </p:cNvSpPr>
          <p:nvPr/>
        </p:nvSpPr>
        <p:spPr bwMode="auto">
          <a:xfrm>
            <a:off x="2178050" y="3644900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31759" name="Text Box 62"/>
          <p:cNvSpPr txBox="1">
            <a:spLocks noChangeArrowheads="1"/>
          </p:cNvSpPr>
          <p:nvPr/>
        </p:nvSpPr>
        <p:spPr bwMode="auto">
          <a:xfrm>
            <a:off x="1349375" y="5100638"/>
            <a:ext cx="33909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latin typeface="Gill Sans MT" charset="0"/>
              </a:rPr>
              <a:t>output port contention:</a:t>
            </a:r>
          </a:p>
          <a:p>
            <a:pPr algn="ctr">
              <a:defRPr/>
            </a:pPr>
            <a:r>
              <a:rPr lang="en-US" smtClean="0">
                <a:latin typeface="Gill Sans MT" charset="0"/>
              </a:rPr>
              <a:t>only one red datagram can be transferred.</a:t>
            </a:r>
            <a:br>
              <a:rPr lang="en-US" smtClean="0">
                <a:latin typeface="Gill Sans MT" charset="0"/>
              </a:rPr>
            </a:br>
            <a:r>
              <a:rPr lang="en-US" i="1" smtClean="0">
                <a:latin typeface="Gill Sans MT" charset="0"/>
              </a:rPr>
              <a:t>lower red packet is blocked</a:t>
            </a:r>
          </a:p>
        </p:txBody>
      </p:sp>
      <p:sp>
        <p:nvSpPr>
          <p:cNvPr id="31760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switch</a:t>
            </a:r>
          </a:p>
          <a:p>
            <a:pPr>
              <a:defRPr/>
            </a:pPr>
            <a:r>
              <a:rPr lang="en-US" sz="1600" smtClean="0"/>
              <a:t>fabric</a:t>
            </a:r>
          </a:p>
        </p:txBody>
      </p:sp>
      <p:sp>
        <p:nvSpPr>
          <p:cNvPr id="31761" name="Line 73"/>
          <p:cNvSpPr>
            <a:spLocks noChangeShapeType="1"/>
          </p:cNvSpPr>
          <p:nvPr/>
        </p:nvSpPr>
        <p:spPr bwMode="auto">
          <a:xfrm>
            <a:off x="2124075" y="399097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35279" name="Group 79"/>
          <p:cNvGrpSpPr>
            <a:grpSpLocks/>
          </p:cNvGrpSpPr>
          <p:nvPr/>
        </p:nvGrpSpPr>
        <p:grpSpPr bwMode="auto">
          <a:xfrm>
            <a:off x="4879975" y="3214688"/>
            <a:ext cx="3027363" cy="3086100"/>
            <a:chOff x="3074" y="2025"/>
            <a:chExt cx="1907" cy="1944"/>
          </a:xfrm>
        </p:grpSpPr>
        <p:grpSp>
          <p:nvGrpSpPr>
            <p:cNvPr id="47122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31773" name="Rectangle 32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7133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3179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94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95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134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3179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91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92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1776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77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78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79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80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1781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47141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31787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8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89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47142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31784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8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1786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1764" name="Text Box 63"/>
            <p:cNvSpPr txBox="1">
              <a:spLocks noChangeArrowheads="1"/>
            </p:cNvSpPr>
            <p:nvPr/>
          </p:nvSpPr>
          <p:spPr bwMode="auto">
            <a:xfrm>
              <a:off x="3287" y="3219"/>
              <a:ext cx="1407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>
                  <a:latin typeface="Gill Sans MT" charset="0"/>
                </a:rPr>
                <a:t>one packet time later: green packet experiences HOL blocking</a:t>
              </a:r>
              <a:endParaRPr lang="en-US" i="1" smtClean="0">
                <a:latin typeface="Gill Sans MT" charset="0"/>
              </a:endParaRPr>
            </a:p>
          </p:txBody>
        </p:sp>
        <p:sp>
          <p:nvSpPr>
            <p:cNvPr id="31765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switch</a:t>
              </a:r>
            </a:p>
            <a:p>
              <a:pPr>
                <a:defRPr/>
              </a:pPr>
              <a:r>
                <a:rPr lang="en-US" sz="1600" smtClean="0"/>
                <a:t>fabric</a:t>
              </a:r>
            </a:p>
          </p:txBody>
        </p:sp>
        <p:sp>
          <p:nvSpPr>
            <p:cNvPr id="31766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767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768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28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309 h 735"/>
                <a:gd name="T2" fmla="*/ 321 w 967"/>
                <a:gd name="T3" fmla="*/ 309 h 735"/>
                <a:gd name="T4" fmla="*/ 597 w 967"/>
                <a:gd name="T5" fmla="*/ 0 h 7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47129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31771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1772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38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5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27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425AF388-6930-4946-A5F7-DA065822C1BE}" type="slidenum">
              <a:rPr lang="en-US" altLang="tr-TR" sz="1200">
                <a:latin typeface="Tahoma" pitchFamily="34" charset="0"/>
              </a:rPr>
              <a:pPr/>
              <a:t>32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4813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4.3 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solidFill>
                  <a:srgbClr val="CC0000"/>
                </a:solidFill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IPv6</a:t>
            </a:r>
          </a:p>
        </p:txBody>
      </p:sp>
      <p:sp>
        <p:nvSpPr>
          <p:cNvPr id="3277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13967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37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3727502-555B-4731-B79F-AD9C482A8BC7}" type="slidenum">
              <a:rPr lang="en-US" altLang="tr-TR" sz="1200">
                <a:latin typeface="Tahoma" pitchFamily="34" charset="0"/>
              </a:rPr>
              <a:pPr/>
              <a:t>33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The Internet network layer</a:t>
            </a:r>
            <a:endParaRPr lang="en-US">
              <a:cs typeface="+mj-cs"/>
            </a:endParaRP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3822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4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forwarding</a:t>
              </a:r>
            </a:p>
            <a:p>
              <a:pPr algn="ctr">
                <a:defRPr/>
              </a:pPr>
              <a:r>
                <a:rPr lang="en-US" smtClean="0"/>
                <a:t>table</a:t>
              </a:r>
            </a:p>
          </p:txBody>
        </p:sp>
        <p:sp>
          <p:nvSpPr>
            <p:cNvPr id="33825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6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7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8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9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30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3380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CC0000"/>
                </a:solidFill>
                <a:latin typeface="Gill Sans MT" charset="0"/>
              </a:rPr>
              <a:t>routing protocols</a:t>
            </a:r>
          </a:p>
          <a:p>
            <a:pPr>
              <a:buFontTx/>
              <a:buChar char="•"/>
              <a:defRPr/>
            </a:pPr>
            <a:r>
              <a:rPr lang="en-US" sz="1600" smtClean="0"/>
              <a:t> path selection</a:t>
            </a:r>
          </a:p>
          <a:p>
            <a:pPr>
              <a:buFontTx/>
              <a:buChar char="•"/>
              <a:defRPr/>
            </a:pPr>
            <a:r>
              <a:rPr lang="en-US" sz="1600" smtClean="0"/>
              <a:t> RIP, OSPF, BGP</a:t>
            </a:r>
            <a:endParaRPr lang="en-US" smtClean="0"/>
          </a:p>
        </p:txBody>
      </p:sp>
      <p:sp>
        <p:nvSpPr>
          <p:cNvPr id="4916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4916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0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1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  <a:latin typeface="Gill Sans MT" charset="0"/>
                </a:rPr>
                <a:t>IP protocol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addressing conventions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datagram format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packet handling conventions</a:t>
              </a:r>
              <a:endParaRPr lang="en-US" smtClean="0"/>
            </a:p>
          </p:txBody>
        </p:sp>
      </p:grp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0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2000" i="1">
                <a:solidFill>
                  <a:srgbClr val="CC0000"/>
                </a:solidFill>
                <a:latin typeface="Gill Sans MT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tr-TR" sz="1600"/>
              <a:t> error reporting</a:t>
            </a:r>
          </a:p>
          <a:p>
            <a:pPr>
              <a:buFontTx/>
              <a:buChar char="•"/>
            </a:pPr>
            <a:r>
              <a:rPr lang="en-US" altLang="tr-TR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altLang="tr-TR" sz="1800"/>
          </a:p>
        </p:txBody>
      </p:sp>
      <p:sp>
        <p:nvSpPr>
          <p:cNvPr id="33811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transport layer: TCP, UDP</a:t>
            </a:r>
            <a:endParaRPr lang="en-US" smtClean="0"/>
          </a:p>
        </p:txBody>
      </p:sp>
      <p:sp>
        <p:nvSpPr>
          <p:cNvPr id="33813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link layer</a:t>
            </a:r>
            <a:endParaRPr lang="en-US" smtClean="0"/>
          </a:p>
        </p:txBody>
      </p:sp>
      <p:sp>
        <p:nvSpPr>
          <p:cNvPr id="33814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2"/>
                </a:solidFill>
              </a:rPr>
              <a:t>physical layer</a:t>
            </a:r>
            <a:endParaRPr lang="en-US" smtClean="0"/>
          </a:p>
        </p:txBody>
      </p:sp>
      <p:sp>
        <p:nvSpPr>
          <p:cNvPr id="33815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</a:rPr>
              <a:t>network</a:t>
            </a:r>
          </a:p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</a:rPr>
              <a:t>layer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33816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7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49177" name="Picture 4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9382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CA3F3E3D-EBF3-4E6E-8E12-9BFDBC2F6E59}" type="slidenum">
              <a:rPr lang="en-US" altLang="tr-TR" sz="1200">
                <a:latin typeface="Tahoma" pitchFamily="34" charset="0"/>
              </a:rPr>
              <a:pPr/>
              <a:t>34</a:t>
            </a:fld>
            <a:endParaRPr lang="en-US" altLang="tr-TR" sz="1200">
              <a:latin typeface="Tahoma" pitchFamily="34" charset="0"/>
            </a:endParaRPr>
          </a:p>
        </p:txBody>
      </p:sp>
      <p:grpSp>
        <p:nvGrpSpPr>
          <p:cNvPr id="50179" name="Group 55"/>
          <p:cNvGrpSpPr>
            <a:grpSpLocks/>
          </p:cNvGrpSpPr>
          <p:nvPr/>
        </p:nvGrpSpPr>
        <p:grpSpPr bwMode="auto">
          <a:xfrm>
            <a:off x="3062288" y="963613"/>
            <a:ext cx="4127500" cy="5326062"/>
            <a:chOff x="1929" y="607"/>
            <a:chExt cx="2600" cy="3355"/>
          </a:xfrm>
        </p:grpSpPr>
        <p:sp>
          <p:nvSpPr>
            <p:cNvPr id="34849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0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1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ver</a:t>
              </a:r>
              <a:endParaRPr lang="en-US" sz="2400" smtClean="0"/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length</a:t>
              </a: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5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bits</a:t>
              </a:r>
              <a:endParaRPr lang="en-US" sz="2400" smtClean="0"/>
            </a:p>
          </p:txBody>
        </p:sp>
        <p:sp>
          <p:nvSpPr>
            <p:cNvPr id="34856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7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8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data </a:t>
              </a:r>
            </a:p>
            <a:p>
              <a:pPr algn="ctr">
                <a:defRPr/>
              </a:pPr>
              <a:r>
                <a:rPr lang="en-US" sz="2000" smtClean="0"/>
                <a:t>(variable length,</a:t>
              </a:r>
            </a:p>
            <a:p>
              <a:pPr algn="ctr">
                <a:defRPr/>
              </a:pPr>
              <a:r>
                <a:rPr lang="en-US" sz="2000" smtClean="0"/>
                <a:t>typically a TCP </a:t>
              </a:r>
            </a:p>
            <a:p>
              <a:pPr algn="ctr">
                <a:defRPr/>
              </a:pPr>
              <a:r>
                <a:rPr lang="en-US" sz="2000" smtClean="0"/>
                <a:t>or UDP segment)</a:t>
              </a:r>
              <a:endParaRPr lang="en-US" sz="2400" smtClean="0"/>
            </a:p>
          </p:txBody>
        </p:sp>
        <p:sp>
          <p:nvSpPr>
            <p:cNvPr id="34859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16-bit identifier</a:t>
              </a:r>
              <a:endParaRPr lang="en-US" sz="2000" smtClean="0"/>
            </a:p>
          </p:txBody>
        </p:sp>
        <p:sp>
          <p:nvSpPr>
            <p:cNvPr id="34860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1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2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header</a:t>
              </a:r>
            </a:p>
            <a:p>
              <a:pPr algn="ctr">
                <a:defRPr/>
              </a:pPr>
              <a:r>
                <a:rPr lang="en-US" smtClean="0"/>
                <a:t> checksum</a:t>
              </a:r>
            </a:p>
          </p:txBody>
        </p:sp>
        <p:sp>
          <p:nvSpPr>
            <p:cNvPr id="34863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time to</a:t>
              </a:r>
            </a:p>
            <a:p>
              <a:pPr algn="ctr">
                <a:defRPr/>
              </a:pPr>
              <a:r>
                <a:rPr lang="en-US" smtClean="0"/>
                <a:t>live</a:t>
              </a:r>
            </a:p>
          </p:txBody>
        </p:sp>
        <p:sp>
          <p:nvSpPr>
            <p:cNvPr id="34864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 source IP address</a:t>
              </a:r>
              <a:endParaRPr lang="en-US" sz="2400" smtClean="0"/>
            </a:p>
          </p:txBody>
        </p:sp>
        <p:sp>
          <p:nvSpPr>
            <p:cNvPr id="34865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head.</a:t>
              </a:r>
            </a:p>
            <a:p>
              <a:pPr algn="ctr">
                <a:defRPr/>
              </a:pPr>
              <a:r>
                <a:rPr lang="en-US" smtClean="0"/>
                <a:t>len</a:t>
              </a:r>
              <a:endParaRPr lang="en-US" sz="2400" smtClean="0"/>
            </a:p>
          </p:txBody>
        </p:sp>
        <p:sp>
          <p:nvSpPr>
            <p:cNvPr id="34866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type of</a:t>
              </a:r>
            </a:p>
            <a:p>
              <a:pPr algn="ctr">
                <a:defRPr/>
              </a:pPr>
              <a:r>
                <a:rPr lang="en-US" smtClean="0"/>
                <a:t>service</a:t>
              </a:r>
              <a:endParaRPr lang="en-US" sz="2400" smtClean="0"/>
            </a:p>
          </p:txBody>
        </p:sp>
        <p:sp>
          <p:nvSpPr>
            <p:cNvPr id="34867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8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9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0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flgs</a:t>
              </a:r>
              <a:endParaRPr lang="en-US" sz="2000" smtClean="0"/>
            </a:p>
          </p:txBody>
        </p:sp>
        <p:sp>
          <p:nvSpPr>
            <p:cNvPr id="34871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2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fragment</a:t>
              </a:r>
            </a:p>
            <a:p>
              <a:pPr algn="ctr">
                <a:defRPr/>
              </a:pPr>
              <a:r>
                <a:rPr lang="en-US" smtClean="0"/>
                <a:t> offset</a:t>
              </a:r>
              <a:endParaRPr lang="en-US" sz="2000" smtClean="0"/>
            </a:p>
          </p:txBody>
        </p:sp>
        <p:sp>
          <p:nvSpPr>
            <p:cNvPr id="34873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4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5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6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upper</a:t>
              </a:r>
            </a:p>
            <a:p>
              <a:pPr algn="ctr">
                <a:defRPr/>
              </a:pPr>
              <a:r>
                <a:rPr lang="en-US" smtClean="0"/>
                <a:t> layer</a:t>
              </a:r>
            </a:p>
          </p:txBody>
        </p:sp>
        <p:sp>
          <p:nvSpPr>
            <p:cNvPr id="34877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8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 destination IP address</a:t>
              </a:r>
              <a:endParaRPr lang="en-US" sz="2400" smtClean="0"/>
            </a:p>
          </p:txBody>
        </p:sp>
        <p:sp>
          <p:nvSpPr>
            <p:cNvPr id="34879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80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options (if any)</a:t>
              </a:r>
              <a:endParaRPr lang="en-US" sz="2400" smtClean="0"/>
            </a:p>
          </p:txBody>
        </p:sp>
      </p:grp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IP datagram format</a:t>
            </a:r>
            <a:endParaRPr lang="en-US">
              <a:cs typeface="+mj-cs"/>
            </a:endParaRPr>
          </a:p>
        </p:txBody>
      </p:sp>
      <p:grpSp>
        <p:nvGrpSpPr>
          <p:cNvPr id="575544" name="Group 56"/>
          <p:cNvGrpSpPr>
            <a:grpSpLocks/>
          </p:cNvGrpSpPr>
          <p:nvPr/>
        </p:nvGrpSpPr>
        <p:grpSpPr bwMode="auto">
          <a:xfrm>
            <a:off x="768350" y="858838"/>
            <a:ext cx="2501900" cy="792162"/>
            <a:chOff x="484" y="541"/>
            <a:chExt cx="1576" cy="499"/>
          </a:xfrm>
        </p:grpSpPr>
        <p:sp>
          <p:nvSpPr>
            <p:cNvPr id="34847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IP protocol version</a:t>
              </a:r>
            </a:p>
            <a:p>
              <a:pPr algn="r">
                <a:defRPr/>
              </a:pPr>
              <a:r>
                <a:rPr lang="en-US" smtClean="0"/>
                <a:t>number</a:t>
              </a:r>
              <a:endParaRPr lang="en-US" sz="1000" smtClean="0"/>
            </a:p>
          </p:txBody>
        </p:sp>
        <p:sp>
          <p:nvSpPr>
            <p:cNvPr id="34848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5" name="Group 57"/>
          <p:cNvGrpSpPr>
            <a:grpSpLocks/>
          </p:cNvGrpSpPr>
          <p:nvPr/>
        </p:nvGrpSpPr>
        <p:grpSpPr bwMode="auto">
          <a:xfrm>
            <a:off x="1258888" y="1406525"/>
            <a:ext cx="2416175" cy="641350"/>
            <a:chOff x="793" y="886"/>
            <a:chExt cx="1522" cy="404"/>
          </a:xfrm>
        </p:grpSpPr>
        <p:sp>
          <p:nvSpPr>
            <p:cNvPr id="34845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header length</a:t>
              </a:r>
            </a:p>
            <a:p>
              <a:pPr algn="r">
                <a:defRPr/>
              </a:pPr>
              <a:r>
                <a:rPr lang="en-US" smtClean="0"/>
                <a:t> (bytes)</a:t>
              </a:r>
              <a:endParaRPr lang="en-US" sz="1000" smtClean="0"/>
            </a:p>
          </p:txBody>
        </p:sp>
        <p:sp>
          <p:nvSpPr>
            <p:cNvPr id="34846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8" name="Group 60"/>
          <p:cNvGrpSpPr>
            <a:grpSpLocks/>
          </p:cNvGrpSpPr>
          <p:nvPr/>
        </p:nvGrpSpPr>
        <p:grpSpPr bwMode="auto">
          <a:xfrm>
            <a:off x="727075" y="2732088"/>
            <a:ext cx="3624263" cy="1592262"/>
            <a:chOff x="458" y="1721"/>
            <a:chExt cx="2283" cy="1003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upper layer protocol</a:t>
              </a:r>
            </a:p>
            <a:p>
              <a:pPr algn="r">
                <a:defRPr/>
              </a:pPr>
              <a:r>
                <a:rPr lang="en-US" smtClean="0"/>
                <a:t>to deliver payload to</a:t>
              </a:r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9" name="Group 61"/>
          <p:cNvGrpSpPr>
            <a:grpSpLocks/>
          </p:cNvGrpSpPr>
          <p:nvPr/>
        </p:nvGrpSpPr>
        <p:grpSpPr bwMode="auto">
          <a:xfrm>
            <a:off x="6846888" y="1054100"/>
            <a:ext cx="2176462" cy="735013"/>
            <a:chOff x="4313" y="664"/>
            <a:chExt cx="1371" cy="463"/>
          </a:xfrm>
        </p:grpSpPr>
        <p:sp>
          <p:nvSpPr>
            <p:cNvPr id="34841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total datagram</a:t>
              </a:r>
            </a:p>
            <a:p>
              <a:pPr>
                <a:defRPr/>
              </a:pPr>
              <a:r>
                <a:rPr lang="en-US" smtClean="0"/>
                <a:t>length (bytes)</a:t>
              </a:r>
            </a:p>
          </p:txBody>
        </p:sp>
        <p:sp>
          <p:nvSpPr>
            <p:cNvPr id="34842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6" name="Group 58"/>
          <p:cNvGrpSpPr>
            <a:grpSpLocks/>
          </p:cNvGrpSpPr>
          <p:nvPr/>
        </p:nvGrpSpPr>
        <p:grpSpPr bwMode="auto">
          <a:xfrm>
            <a:off x="1293813" y="1760538"/>
            <a:ext cx="3028950" cy="565150"/>
            <a:chOff x="815" y="1109"/>
            <a:chExt cx="1908" cy="356"/>
          </a:xfrm>
        </p:grpSpPr>
        <p:sp>
          <p:nvSpPr>
            <p:cNvPr id="34839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tr-TR" sz="1000"/>
            </a:p>
          </p:txBody>
        </p:sp>
        <p:sp>
          <p:nvSpPr>
            <p:cNvPr id="34840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50" name="Group 62"/>
          <p:cNvGrpSpPr>
            <a:grpSpLocks/>
          </p:cNvGrpSpPr>
          <p:nvPr/>
        </p:nvGrpSpPr>
        <p:grpSpPr bwMode="auto">
          <a:xfrm>
            <a:off x="4951413" y="1787525"/>
            <a:ext cx="4102100" cy="915988"/>
            <a:chOff x="3119" y="1126"/>
            <a:chExt cx="2584" cy="577"/>
          </a:xfrm>
        </p:grpSpPr>
        <p:sp>
          <p:nvSpPr>
            <p:cNvPr id="34835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for</a:t>
              </a:r>
            </a:p>
            <a:p>
              <a:pPr>
                <a:defRPr/>
              </a:pPr>
              <a:r>
                <a:rPr lang="en-US" smtClean="0"/>
                <a:t>fragmentation/</a:t>
              </a:r>
            </a:p>
            <a:p>
              <a:pPr>
                <a:defRPr/>
              </a:pPr>
              <a:r>
                <a:rPr lang="en-US" smtClean="0"/>
                <a:t>reassembly</a:t>
              </a:r>
            </a:p>
          </p:txBody>
        </p:sp>
        <p:sp>
          <p:nvSpPr>
            <p:cNvPr id="34836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7" name="Group 59"/>
          <p:cNvGrpSpPr>
            <a:grpSpLocks/>
          </p:cNvGrpSpPr>
          <p:nvPr/>
        </p:nvGrpSpPr>
        <p:grpSpPr bwMode="auto">
          <a:xfrm>
            <a:off x="1019175" y="2406650"/>
            <a:ext cx="2398713" cy="1190625"/>
            <a:chOff x="642" y="1516"/>
            <a:chExt cx="1511" cy="750"/>
          </a:xfrm>
        </p:grpSpPr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max number</a:t>
              </a:r>
            </a:p>
            <a:p>
              <a:pPr algn="r">
                <a:defRPr/>
              </a:pPr>
              <a:r>
                <a:rPr lang="en-US" smtClean="0"/>
                <a:t>remaining hops</a:t>
              </a:r>
            </a:p>
            <a:p>
              <a:pPr algn="r">
                <a:defRPr/>
              </a:pPr>
              <a:r>
                <a:rPr lang="en-US" smtClean="0"/>
                <a:t>(decremented at </a:t>
              </a:r>
            </a:p>
            <a:p>
              <a:pPr algn="r">
                <a:defRPr/>
              </a:pPr>
              <a:r>
                <a:rPr lang="en-US" smtClean="0"/>
                <a:t>each router)</a:t>
              </a:r>
            </a:p>
          </p:txBody>
        </p:sp>
        <p:sp>
          <p:nvSpPr>
            <p:cNvPr id="34834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51" name="Group 63"/>
          <p:cNvGrpSpPr>
            <a:grpSpLocks/>
          </p:cNvGrpSpPr>
          <p:nvPr/>
        </p:nvGrpSpPr>
        <p:grpSpPr bwMode="auto">
          <a:xfrm>
            <a:off x="6532563" y="3987800"/>
            <a:ext cx="2508250" cy="1465263"/>
            <a:chOff x="4115" y="2512"/>
            <a:chExt cx="1580" cy="923"/>
          </a:xfrm>
        </p:grpSpPr>
        <p:sp>
          <p:nvSpPr>
            <p:cNvPr id="34831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e.g. timestamp,</a:t>
              </a:r>
            </a:p>
            <a:p>
              <a:pPr>
                <a:defRPr/>
              </a:pPr>
              <a:r>
                <a:rPr lang="en-US" smtClean="0"/>
                <a:t>record route</a:t>
              </a:r>
            </a:p>
            <a:p>
              <a:pPr>
                <a:defRPr/>
              </a:pPr>
              <a:r>
                <a:rPr lang="en-US" smtClean="0"/>
                <a:t>taken, specify</a:t>
              </a:r>
            </a:p>
            <a:p>
              <a:pPr>
                <a:defRPr/>
              </a:pPr>
              <a:r>
                <a:rPr lang="en-US" smtClean="0"/>
                <a:t>list of routers </a:t>
              </a:r>
            </a:p>
            <a:p>
              <a:pPr>
                <a:defRPr/>
              </a:pPr>
              <a:r>
                <a:rPr lang="en-US" smtClean="0"/>
                <a:t>to visit.</a:t>
              </a:r>
            </a:p>
          </p:txBody>
        </p:sp>
        <p:sp>
          <p:nvSpPr>
            <p:cNvPr id="34832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595813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000" i="1">
                <a:solidFill>
                  <a:srgbClr val="CC0000"/>
                </a:solidFill>
                <a:latin typeface="Arial" charset="0"/>
                <a:ea typeface="ＭＳ Ｐゴシック" charset="0"/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= 40 bytes + app layer overhead</a:t>
            </a:r>
          </a:p>
        </p:txBody>
      </p:sp>
    </p:spTree>
    <p:extLst>
      <p:ext uri="{BB962C8B-B14F-4D97-AF65-F5344CB8AC3E}">
        <p14:creationId xmlns:p14="http://schemas.microsoft.com/office/powerpoint/2010/main" val="2556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58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E2358597-A973-4840-98E8-A5E8F72603FB}" type="slidenum">
              <a:rPr lang="en-US" altLang="tr-TR" sz="1200">
                <a:latin typeface="Tahoma" pitchFamily="34" charset="0"/>
              </a:rPr>
              <a:pPr/>
              <a:t>35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  <a:endParaRPr lang="en-US" sz="4800">
              <a:cs typeface="+mj-cs"/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/>
          <a:lstStyle/>
          <a:p>
            <a:r>
              <a:rPr lang="en-US" altLang="tr-TR" sz="2400" smtClean="0">
                <a:ea typeface="ＭＳ Ｐゴシック" pitchFamily="34" charset="-128"/>
              </a:rPr>
              <a:t>network links have MTU (max.transfer size) - largest possible link-level frame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different link types, different MTUs 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large IP datagram divided (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fragmented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 within net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one datagram becomes several datagrams</a:t>
            </a:r>
          </a:p>
          <a:p>
            <a:pPr lvl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reassembled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only at final destination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IP header bits used to identify, order related fragments</a:t>
            </a:r>
          </a:p>
        </p:txBody>
      </p:sp>
      <p:sp>
        <p:nvSpPr>
          <p:cNvPr id="51205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1206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5848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49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0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3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4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5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6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7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6711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51330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5973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74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1" smtClean="0">
                <a:solidFill>
                  <a:srgbClr val="CC0000"/>
                </a:solidFill>
              </a:rPr>
              <a:t>fragmentation:</a:t>
            </a:r>
            <a:r>
              <a:rPr lang="en-US" sz="1600" smtClean="0"/>
              <a:t> 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</a:rPr>
              <a:t>in:</a:t>
            </a:r>
            <a:r>
              <a:rPr lang="en-US" sz="1600" smtClean="0"/>
              <a:t> one large datagram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</a:rPr>
              <a:t>out:</a:t>
            </a:r>
            <a:r>
              <a:rPr lang="en-US" sz="1600" smtClean="0"/>
              <a:t> 3 smaller datagrams</a:t>
            </a:r>
            <a:endParaRPr lang="en-US" smtClean="0"/>
          </a:p>
        </p:txBody>
      </p:sp>
      <p:sp>
        <p:nvSpPr>
          <p:cNvPr id="35860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6732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51318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5969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70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19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5967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68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20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5965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66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62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63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64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6745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51312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51314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5957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958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5956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54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reassembly</a:t>
              </a:r>
              <a:endParaRPr lang="en-US" i="1" smtClean="0">
                <a:solidFill>
                  <a:srgbClr val="CC0000"/>
                </a:solidFill>
              </a:endParaRPr>
            </a:p>
          </p:txBody>
        </p:sp>
      </p:grpSp>
      <p:pic>
        <p:nvPicPr>
          <p:cNvPr id="51222" name="Picture 15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23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35943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4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5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05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310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1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35947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tr-TR" sz="2800"/>
                <a:t>…</a:t>
              </a:r>
            </a:p>
          </p:txBody>
        </p:sp>
        <p:grpSp>
          <p:nvGrpSpPr>
            <p:cNvPr id="51307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308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09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</p:grpSp>
      <p:grpSp>
        <p:nvGrpSpPr>
          <p:cNvPr id="51224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512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297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300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301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939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0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5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5128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8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8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289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92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93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931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32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6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512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281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84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85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923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24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7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5127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7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7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273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76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77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915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16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671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51258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5909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10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259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5907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08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260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5905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06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02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03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04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9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5125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5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5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253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56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57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895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96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30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512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12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1245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48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1249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5887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88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31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35873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74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75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235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240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41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35877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tr-TR" sz="2800"/>
                <a:t>…</a:t>
              </a:r>
            </a:p>
          </p:txBody>
        </p:sp>
        <p:grpSp>
          <p:nvGrpSpPr>
            <p:cNvPr id="51237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238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39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044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7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7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68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E80F65B-F76D-4031-8633-8B7881D8B27B}" type="slidenum">
              <a:rPr lang="en-US" altLang="tr-TR" sz="1200">
                <a:latin typeface="Tahoma" pitchFamily="34" charset="0"/>
              </a:rPr>
              <a:pPr/>
              <a:t>36</a:t>
            </a:fld>
            <a:endParaRPr lang="en-US" altLang="tr-TR" sz="1200">
              <a:latin typeface="Tahoma" pitchFamily="34" charset="0"/>
            </a:endParaRPr>
          </a:p>
        </p:txBody>
      </p:sp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36920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1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2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ID</a:t>
              </a:r>
            </a:p>
            <a:p>
              <a:pPr>
                <a:defRPr/>
              </a:pPr>
              <a:r>
                <a:rPr lang="en-US" smtClean="0"/>
                <a:t>=x</a:t>
              </a:r>
            </a:p>
          </p:txBody>
        </p:sp>
        <p:sp>
          <p:nvSpPr>
            <p:cNvPr id="36923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offset</a:t>
              </a:r>
            </a:p>
            <a:p>
              <a:pPr algn="ctr">
                <a:defRPr/>
              </a:pPr>
              <a:r>
                <a:rPr lang="en-US" smtClean="0"/>
                <a:t>=0</a:t>
              </a:r>
            </a:p>
          </p:txBody>
        </p:sp>
        <p:sp>
          <p:nvSpPr>
            <p:cNvPr id="36924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fragflag</a:t>
              </a:r>
            </a:p>
            <a:p>
              <a:pPr algn="ctr">
                <a:defRPr/>
              </a:pPr>
              <a:r>
                <a:rPr lang="en-US" smtClean="0"/>
                <a:t>=0</a:t>
              </a:r>
            </a:p>
          </p:txBody>
        </p:sp>
        <p:sp>
          <p:nvSpPr>
            <p:cNvPr id="36925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length</a:t>
              </a:r>
            </a:p>
            <a:p>
              <a:pPr>
                <a:defRPr/>
              </a:pPr>
              <a:r>
                <a:rPr lang="en-US" smtClean="0"/>
                <a:t>=4000</a:t>
              </a:r>
            </a:p>
          </p:txBody>
        </p:sp>
        <p:sp>
          <p:nvSpPr>
            <p:cNvPr id="36926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7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8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9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30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31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7606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6908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9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0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911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=0</a:t>
                </a:r>
              </a:p>
            </p:txBody>
          </p:sp>
          <p:sp>
            <p:nvSpPr>
              <p:cNvPr id="36912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=1</a:t>
                </a:r>
              </a:p>
            </p:txBody>
          </p:sp>
          <p:sp>
            <p:nvSpPr>
              <p:cNvPr id="36913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=1500</a:t>
                </a:r>
              </a:p>
            </p:txBody>
          </p:sp>
          <p:sp>
            <p:nvSpPr>
              <p:cNvPr id="36914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5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6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7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8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9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6896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7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8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899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=185</a:t>
                </a:r>
              </a:p>
            </p:txBody>
          </p:sp>
          <p:sp>
            <p:nvSpPr>
              <p:cNvPr id="36900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=1</a:t>
                </a:r>
              </a:p>
            </p:txBody>
          </p:sp>
          <p:sp>
            <p:nvSpPr>
              <p:cNvPr id="36901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=1500</a:t>
                </a:r>
              </a:p>
            </p:txBody>
          </p:sp>
          <p:sp>
            <p:nvSpPr>
              <p:cNvPr id="36902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3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4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5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6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7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6884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85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86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887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=370</a:t>
                </a:r>
              </a:p>
            </p:txBody>
          </p:sp>
          <p:sp>
            <p:nvSpPr>
              <p:cNvPr id="36888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=0</a:t>
                </a:r>
              </a:p>
            </p:txBody>
          </p:sp>
          <p:sp>
            <p:nvSpPr>
              <p:cNvPr id="36889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=1040</a:t>
                </a:r>
              </a:p>
            </p:txBody>
          </p:sp>
          <p:sp>
            <p:nvSpPr>
              <p:cNvPr id="36890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1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2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3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4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5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36881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882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883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</a:rPr>
                <a:t>one large datagram becomes</a:t>
              </a:r>
            </a:p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3687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>
              <a:latin typeface="Gill Sans MT" charset="0"/>
              <a:ea typeface="ＭＳ Ｐゴシック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1480 bytes in </a:t>
            </a:r>
            <a:br>
              <a:rPr lang="en-US" smtClean="0"/>
            </a:br>
            <a:r>
              <a:rPr lang="en-US" smtClean="0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offset =</a:t>
            </a:r>
          </a:p>
          <a:p>
            <a:pPr>
              <a:defRPr/>
            </a:pPr>
            <a:r>
              <a:rPr lang="en-US" smtClean="0"/>
              <a:t>1480/8 </a:t>
            </a:r>
          </a:p>
        </p:txBody>
      </p:sp>
      <p:sp>
        <p:nvSpPr>
          <p:cNvPr id="36873" name="Rectangle 66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fragmentation, reassembly</a:t>
            </a:r>
          </a:p>
        </p:txBody>
      </p:sp>
      <p:pic>
        <p:nvPicPr>
          <p:cNvPr id="52233" name="Picture 6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88106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9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78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01B4589-D607-4B69-A918-8E63B1607778}" type="slidenum">
              <a:rPr lang="en-US" altLang="tr-TR" sz="1200">
                <a:latin typeface="Tahoma" pitchFamily="34" charset="0"/>
              </a:rPr>
              <a:pPr/>
              <a:t>37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5325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4.3 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solidFill>
                  <a:srgbClr val="CC0000"/>
                </a:solidFill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solidFill>
                  <a:srgbClr val="CC0000"/>
                </a:solidFill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IPv6</a:t>
            </a:r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5325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20145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4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5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38C2D434-1833-47B5-BDA3-088B56419591}" type="slidenum">
              <a:rPr lang="en-US" altLang="tr-TR" sz="1200">
                <a:latin typeface="Tahoma" pitchFamily="34" charset="0"/>
              </a:rPr>
              <a:pPr/>
              <a:t>38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IP addressing: introduction</a:t>
            </a:r>
            <a:endParaRPr lang="en-US"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/>
          <a:lstStyle/>
          <a:p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IP address:</a:t>
            </a:r>
            <a:r>
              <a:rPr lang="en-US" altLang="tr-TR" sz="2400" smtClean="0">
                <a:ea typeface="ＭＳ Ｐゴシック" pitchFamily="34" charset="-128"/>
              </a:rPr>
              <a:t> 32-bit identifier for host, router </a:t>
            </a:r>
            <a:r>
              <a:rPr lang="en-US" altLang="tr-TR" sz="2400" i="1" smtClean="0">
                <a:ea typeface="ＭＳ Ｐゴシック" pitchFamily="34" charset="-128"/>
              </a:rPr>
              <a:t>interface</a:t>
            </a:r>
            <a:r>
              <a:rPr lang="en-US" altLang="tr-TR" sz="2400" smtClean="0">
                <a:ea typeface="ＭＳ Ｐゴシック" pitchFamily="34" charset="-128"/>
              </a:rPr>
              <a:t> </a:t>
            </a:r>
          </a:p>
          <a:p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interface:</a:t>
            </a:r>
            <a:r>
              <a:rPr lang="en-US" altLang="tr-TR" sz="2400" smtClean="0">
                <a:ea typeface="ＭＳ Ｐゴシック" pitchFamily="34" charset="-128"/>
              </a:rPr>
              <a:t> connection between host/router and physical link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router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s typically have multiple interfaces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host typically has one or two interfaces (e.g., wired Ethernet, wireless 802.11)</a:t>
            </a:r>
          </a:p>
          <a:p>
            <a:r>
              <a:rPr lang="en-US" altLang="tr-TR" sz="2400" i="1" smtClean="0">
                <a:solidFill>
                  <a:srgbClr val="CC0000"/>
                </a:solidFill>
                <a:ea typeface="ＭＳ Ｐゴシック" pitchFamily="34" charset="-128"/>
              </a:rPr>
              <a:t>IP addresses associated with each interface</a:t>
            </a: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4281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4295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sp>
        <p:nvSpPr>
          <p:cNvPr id="38941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 = 11011111 00000001 00000001 00000001</a:t>
            </a:r>
            <a:endParaRPr lang="en-US" smtClean="0">
              <a:latin typeface="Comic Sans MS" charset="0"/>
            </a:endParaRPr>
          </a:p>
        </p:txBody>
      </p:sp>
      <p:sp>
        <p:nvSpPr>
          <p:cNvPr id="54297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98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99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300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46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</a:t>
            </a:r>
            <a:endParaRPr lang="en-US" smtClean="0">
              <a:latin typeface="Comic Sans MS" charset="0"/>
            </a:endParaRPr>
          </a:p>
        </p:txBody>
      </p:sp>
      <p:sp>
        <p:nvSpPr>
          <p:cNvPr id="38947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8948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8949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4305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4338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9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4306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4336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7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4307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4334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5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4308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433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4309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4330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1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4310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4328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9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4311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432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4312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43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3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43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4321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4324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4325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54313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0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52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52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89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19EBAA9-0A5A-43F2-A264-3A5A6635C8E7}" type="slidenum">
              <a:rPr lang="en-US" altLang="tr-TR" sz="1200">
                <a:latin typeface="Tahoma" pitchFamily="34" charset="0"/>
              </a:rPr>
              <a:pPr/>
              <a:t>39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7772400" cy="9525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IP addressing: introduction</a:t>
            </a:r>
            <a:endParaRPr lang="en-US">
              <a:cs typeface="+mj-cs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Q: how are interfaces actually connected?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A: </a:t>
            </a:r>
            <a:r>
              <a:rPr lang="en-US" altLang="tr-TR" i="1" smtClean="0">
                <a:ea typeface="ＭＳ Ｐゴシック" pitchFamily="34" charset="-128"/>
              </a:rPr>
              <a:t>we</a:t>
            </a:r>
            <a:r>
              <a:rPr lang="en-US" altLang="en-US" i="1" smtClean="0">
                <a:ea typeface="ＭＳ Ｐゴシック" pitchFamily="34" charset="-128"/>
              </a:rPr>
              <a:t>’</a:t>
            </a:r>
            <a:r>
              <a:rPr lang="en-US" altLang="tr-TR" i="1" smtClean="0">
                <a:ea typeface="ＭＳ Ｐゴシック" pitchFamily="34" charset="-128"/>
              </a:rPr>
              <a:t>ll learn about that in chapter 5, 6.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5309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5323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grpSp>
        <p:nvGrpSpPr>
          <p:cNvPr id="55324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5365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6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5325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5363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4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5326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5361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2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5327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5359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0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5328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5357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8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5329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5355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6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5330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535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5331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534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534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 sz="12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534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 sz="12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5348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5351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352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pic>
        <p:nvPicPr>
          <p:cNvPr id="55332" name="Picture 10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12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55343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44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55340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tr-TR" sz="2000" i="1">
                  <a:solidFill>
                    <a:srgbClr val="CC0000"/>
                  </a:solidFill>
                </a:rPr>
                <a:t>A: </a:t>
              </a:r>
              <a:r>
                <a:rPr lang="en-US" altLang="tr-TR" sz="2000"/>
                <a:t>wired Ethernet interfaces connected by Ethernet switches</a:t>
              </a:r>
            </a:p>
          </p:txBody>
        </p:sp>
        <p:cxnSp>
          <p:nvCxnSpPr>
            <p:cNvPr id="55341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55337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8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tr-TR" sz="2000" i="1">
                  <a:solidFill>
                    <a:srgbClr val="CC0000"/>
                  </a:solidFill>
                </a:rPr>
                <a:t>A: </a:t>
              </a:r>
              <a:r>
                <a:rPr lang="en-US" altLang="tr-TR" sz="2000"/>
                <a:t>wireless WiFi interfaces connected by WiFi base station</a:t>
              </a:r>
            </a:p>
          </p:txBody>
        </p:sp>
        <p:cxnSp>
          <p:nvCxnSpPr>
            <p:cNvPr id="55339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2000" i="1">
                <a:solidFill>
                  <a:srgbClr val="CC0000"/>
                </a:solidFill>
              </a:rPr>
              <a:t>For now: </a:t>
            </a:r>
            <a:r>
              <a:rPr lang="en-US" altLang="tr-TR" sz="2000"/>
              <a:t>don</a:t>
            </a:r>
            <a:r>
              <a:rPr lang="fr-FR" altLang="en-US" sz="2000"/>
              <a:t>’</a:t>
            </a:r>
            <a:r>
              <a:rPr lang="en-US" altLang="ja-JP" sz="2000"/>
              <a:t>t need to worry about how one interface is connected to another (with no intervening router) </a:t>
            </a:r>
            <a:endParaRPr lang="en-US" altLang="tr-TR" sz="2000"/>
          </a:p>
        </p:txBody>
      </p:sp>
    </p:spTree>
    <p:extLst>
      <p:ext uri="{BB962C8B-B14F-4D97-AF65-F5344CB8AC3E}">
        <p14:creationId xmlns:p14="http://schemas.microsoft.com/office/powerpoint/2010/main" val="94036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0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A31E22B0-6F37-4454-8B1A-58B1D5DC2F98}" type="slidenum">
              <a:rPr lang="en-US" altLang="tr-TR" sz="1200">
                <a:latin typeface="Tahoma" pitchFamily="34" charset="0"/>
              </a:rPr>
              <a:pPr/>
              <a:t>4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19459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962699688 w 828"/>
              <a:gd name="T1" fmla="*/ 75604631 h 425"/>
              <a:gd name="T2" fmla="*/ 932457813 w 828"/>
              <a:gd name="T3" fmla="*/ 75604631 h 425"/>
              <a:gd name="T4" fmla="*/ 317539688 w 828"/>
              <a:gd name="T5" fmla="*/ 80644940 h 425"/>
              <a:gd name="T6" fmla="*/ 15120938 w 828"/>
              <a:gd name="T7" fmla="*/ 317539452 h 425"/>
              <a:gd name="T8" fmla="*/ 231854375 w 828"/>
              <a:gd name="T9" fmla="*/ 690522301 h 425"/>
              <a:gd name="T10" fmla="*/ 735885625 w 828"/>
              <a:gd name="T11" fmla="*/ 967739283 h 425"/>
              <a:gd name="T12" fmla="*/ 1360884375 w 828"/>
              <a:gd name="T13" fmla="*/ 1048384223 h 425"/>
              <a:gd name="T14" fmla="*/ 1759069063 w 828"/>
              <a:gd name="T15" fmla="*/ 831650946 h 425"/>
              <a:gd name="T16" fmla="*/ 1955641250 w 828"/>
              <a:gd name="T17" fmla="*/ 428426245 h 425"/>
              <a:gd name="T18" fmla="*/ 1995963750 w 828"/>
              <a:gd name="T19" fmla="*/ 55443396 h 425"/>
              <a:gd name="T20" fmla="*/ 1411287500 w 828"/>
              <a:gd name="T21" fmla="*/ 95765867 h 425"/>
              <a:gd name="T22" fmla="*/ 962699688 w 828"/>
              <a:gd name="T23" fmla="*/ 75604631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0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6468667 h 459"/>
              <a:gd name="T2" fmla="*/ 2147483647 w 765"/>
              <a:gd name="T3" fmla="*/ 1551366543 h 459"/>
              <a:gd name="T4" fmla="*/ 1422336583 w 765"/>
              <a:gd name="T5" fmla="*/ 2147483647 h 459"/>
              <a:gd name="T6" fmla="*/ 204652469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763656690 h 459"/>
              <a:gd name="T22" fmla="*/ 2147483647 w 765"/>
              <a:gd name="T23" fmla="*/ 21646866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19461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1398689 w 1036"/>
              <a:gd name="T1" fmla="*/ 27720938 h 675"/>
              <a:gd name="T2" fmla="*/ 1289897173 w 1036"/>
              <a:gd name="T3" fmla="*/ 133567550 h 675"/>
              <a:gd name="T4" fmla="*/ 682886640 w 1036"/>
              <a:gd name="T5" fmla="*/ 325099514 h 675"/>
              <a:gd name="T6" fmla="*/ 505842949 w 1036"/>
              <a:gd name="T7" fmla="*/ 577115257 h 675"/>
              <a:gd name="T8" fmla="*/ 70255220 w 1036"/>
              <a:gd name="T9" fmla="*/ 748485962 h 675"/>
              <a:gd name="T10" fmla="*/ 59015122 w 1036"/>
              <a:gd name="T11" fmla="*/ 1156751465 h 675"/>
              <a:gd name="T12" fmla="*/ 435586053 w 1036"/>
              <a:gd name="T13" fmla="*/ 1232356188 h 675"/>
              <a:gd name="T14" fmla="*/ 1517527171 w 1036"/>
              <a:gd name="T15" fmla="*/ 1232356188 h 675"/>
              <a:gd name="T16" fmla="*/ 1975595095 w 1036"/>
              <a:gd name="T17" fmla="*/ 1398686578 h 675"/>
              <a:gd name="T18" fmla="*/ 2147483647 w 1036"/>
              <a:gd name="T19" fmla="*/ 1655742635 h 675"/>
              <a:gd name="T20" fmla="*/ 2147483647 w 1036"/>
              <a:gd name="T21" fmla="*/ 1665823265 h 675"/>
              <a:gd name="T22" fmla="*/ 2147483647 w 1036"/>
              <a:gd name="T23" fmla="*/ 1519654134 h 675"/>
              <a:gd name="T24" fmla="*/ 2147483647 w 1036"/>
              <a:gd name="T25" fmla="*/ 1121469261 h 675"/>
              <a:gd name="T26" fmla="*/ 2147483647 w 1036"/>
              <a:gd name="T27" fmla="*/ 733365017 h 675"/>
              <a:gd name="T28" fmla="*/ 2147483647 w 1036"/>
              <a:gd name="T29" fmla="*/ 269656051 h 675"/>
              <a:gd name="T30" fmla="*/ 2147483647 w 1036"/>
              <a:gd name="T31" fmla="*/ 42841882 h 675"/>
              <a:gd name="T32" fmla="*/ 2147483647 w 1036"/>
              <a:gd name="T33" fmla="*/ 7559679 h 675"/>
              <a:gd name="T34" fmla="*/ 2141398689 w 1036"/>
              <a:gd name="T35" fmla="*/ 2772093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19462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72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376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7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8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9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0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1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9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65524043 h 1049"/>
              <a:gd name="T2" fmla="*/ 1902718763 w 1940"/>
              <a:gd name="T3" fmla="*/ 315018643 h 1049"/>
              <a:gd name="T4" fmla="*/ 1229836250 w 1940"/>
              <a:gd name="T5" fmla="*/ 171370574 h 1049"/>
              <a:gd name="T6" fmla="*/ 398184688 w 1940"/>
              <a:gd name="T7" fmla="*/ 254534911 h 1049"/>
              <a:gd name="T8" fmla="*/ 35282188 w 1940"/>
              <a:gd name="T9" fmla="*/ 980339693 h 1049"/>
              <a:gd name="T10" fmla="*/ 178931888 w 1940"/>
              <a:gd name="T11" fmla="*/ 1633060760 h 1049"/>
              <a:gd name="T12" fmla="*/ 725805000 w 1940"/>
              <a:gd name="T13" fmla="*/ 1779229778 h 1049"/>
              <a:gd name="T14" fmla="*/ 1431448750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1799391022 h 1049"/>
              <a:gd name="T24" fmla="*/ 2147483647 w 1940"/>
              <a:gd name="T25" fmla="*/ 632558235 h 1049"/>
              <a:gd name="T26" fmla="*/ 2147483647 w 1940"/>
              <a:gd name="T27" fmla="*/ 287297726 h 1049"/>
              <a:gd name="T28" fmla="*/ 2147483647 w 1940"/>
              <a:gd name="T29" fmla="*/ 37801539 h 1049"/>
              <a:gd name="T30" fmla="*/ 2147483647 w 1940"/>
              <a:gd name="T31" fmla="*/ 65524043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383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4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5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6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7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8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4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5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6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8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9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0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1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2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3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4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5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6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7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8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492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20076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7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19493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20074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5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19494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20072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3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19495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20070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1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pic>
        <p:nvPicPr>
          <p:cNvPr id="19496" name="Picture 1336" descr="car_icon_sma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7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20068" name="Picture 1338" descr="iphone_stylized_smal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69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98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2006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6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6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63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66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67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71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99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2005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5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5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55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8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59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70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0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0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2004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4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4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47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0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51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9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9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1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200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39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2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43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8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8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19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503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200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31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34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35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7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7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4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200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23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26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27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7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7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5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200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15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8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19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6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6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6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200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200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20007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0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11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5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5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7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199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9999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2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0003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4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4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8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199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9991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94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995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3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3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9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199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9983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86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987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3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3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0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199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199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19975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78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979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2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2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1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19970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1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2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19968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69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3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19950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95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5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5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5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5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5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5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1996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pic>
          <p:nvPicPr>
            <p:cNvPr id="19951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4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19918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6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20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921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6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3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9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5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9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7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8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9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929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930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8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32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933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8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35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8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8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5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19886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3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888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89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3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1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6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6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3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3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6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4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4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6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5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5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897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898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5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5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4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00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901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4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03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55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5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6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19863" name="Picture 1541" descr="antenna_stylized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64" name="Picture 1542" descr="laptop_keyboard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5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19866" name="Picture 1544" descr="screen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7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68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69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0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1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2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873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80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81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82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83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84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85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874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5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6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7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8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79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517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19840" name="Picture 1565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41" name="Picture 1566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2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19843" name="Picture 1568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4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45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46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47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48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49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850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57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58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59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60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61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62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851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52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53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54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55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56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518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19817" name="Picture 1589" descr="antenna_stylized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18" name="Picture 1590" descr="laptop_keyboard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9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19820" name="Picture 1592" descr="scree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21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22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23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24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25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26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827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34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35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36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37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38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39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828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29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30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31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32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33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9519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19815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6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19520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19792" name="Picture 1616" descr="antenna_stylize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93" name="Picture 1617" descr="laptop_keyboar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4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19795" name="Picture 1619" descr="screen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6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797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798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799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00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01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802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09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10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11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12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13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814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19803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04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05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06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07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9808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pic>
        <p:nvPicPr>
          <p:cNvPr id="19521" name="Picture 1283" descr="underline_base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334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222250"/>
            <a:ext cx="8382000" cy="94297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Network layer</a:t>
            </a: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transport segment from sending to receiving host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on sending side encapsulates segments into datagrams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on receiving side, delivers segments to transport layer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network layer protocols in </a:t>
            </a:r>
            <a:r>
              <a:rPr lang="en-US" i="1">
                <a:solidFill>
                  <a:srgbClr val="000099"/>
                </a:solidFill>
                <a:cs typeface="+mn-cs"/>
              </a:rPr>
              <a:t>every</a:t>
            </a:r>
            <a:r>
              <a:rPr lang="en-US">
                <a:solidFill>
                  <a:srgbClr val="000099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host, router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router examines header fields in all IP datagrams passing through it</a:t>
            </a:r>
            <a:endParaRPr lang="en-US" sz="200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grpSp>
        <p:nvGrpSpPr>
          <p:cNvPr id="631830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9782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783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64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5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6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7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/>
                  <a:t>application</a:t>
                </a:r>
              </a:p>
              <a:p>
                <a:pPr algn="ctr">
                  <a:defRPr/>
                </a:pPr>
                <a:r>
                  <a:rPr lang="en-US" sz="1000" smtClean="0"/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368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9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0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1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31831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9772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9773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54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5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6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7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/>
                  <a:t>application</a:t>
                </a:r>
              </a:p>
              <a:p>
                <a:pPr algn="ctr">
                  <a:defRPr/>
                </a:pPr>
                <a:r>
                  <a:rPr lang="en-US" sz="1000" smtClean="0"/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358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9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0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1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32062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19530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331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2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3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4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5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6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7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58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49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50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51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59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4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47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48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40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1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2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3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4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CC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345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1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310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1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2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3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4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5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6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37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28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9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30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38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25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6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7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19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0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1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2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3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4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2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289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0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1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2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3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4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5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16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07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8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9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17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04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5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6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9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0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1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2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3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3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268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9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0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1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2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3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4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95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86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7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8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96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83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4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5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77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8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9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0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1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2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4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247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8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9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0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1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2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3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74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65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6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7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75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62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3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4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56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7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8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9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0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1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5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226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7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8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9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0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1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2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53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44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5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6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54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41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2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3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35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6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7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8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9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0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6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205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6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7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8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9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0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1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32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23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4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5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33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20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1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2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14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5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6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7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8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9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physical</a:t>
                </a:r>
                <a:endParaRPr lang="en-US" sz="2400" dirty="0" smtClean="0"/>
              </a:p>
            </p:txBody>
          </p:sp>
        </p:grpSp>
        <p:grpSp>
          <p:nvGrpSpPr>
            <p:cNvPr id="19537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184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5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6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7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8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9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0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11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02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3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4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12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99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0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1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93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4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5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6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7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8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8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163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4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5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6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7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8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9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90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81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2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3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91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7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9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0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72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3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4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5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6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7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9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142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3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4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5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6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7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8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69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60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61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62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70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57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8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9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51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2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3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4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5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6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40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121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2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3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4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5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6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7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48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39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0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1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49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36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7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8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30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1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2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3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4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5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physical</a:t>
                </a:r>
                <a:endParaRPr lang="en-US" sz="2400" dirty="0" smtClean="0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1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3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39F0660F-5F31-4E2F-8028-FE64330A4E33}" type="slidenum">
              <a:rPr lang="en-US" altLang="tr-TR" sz="1200">
                <a:latin typeface="Tahoma" pitchFamily="34" charset="0"/>
              </a:rPr>
              <a:pPr/>
              <a:t>40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sp>
        <p:nvSpPr>
          <p:cNvPr id="3994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 marL="234950" indent="-234950"/>
            <a:r>
              <a:rPr lang="en-US" altLang="tr-TR" smtClean="0">
                <a:solidFill>
                  <a:srgbClr val="000099"/>
                </a:solidFill>
                <a:ea typeface="ＭＳ Ｐゴシック" pitchFamily="34" charset="-128"/>
              </a:rPr>
              <a:t>IP address:</a:t>
            </a:r>
            <a:r>
              <a:rPr lang="en-US" altLang="tr-TR" smtClean="0">
                <a:ea typeface="ＭＳ Ｐゴシック" pitchFamily="34" charset="-128"/>
              </a:rPr>
              <a:t> </a:t>
            </a:r>
          </a:p>
          <a:p>
            <a:pPr marL="512763" lvl="1" indent="-163513"/>
            <a:r>
              <a:rPr lang="en-US" altLang="tr-TR" smtClean="0">
                <a:ea typeface="ＭＳ Ｐゴシック" pitchFamily="34" charset="-128"/>
              </a:rPr>
              <a:t>subnet part - high order bits</a:t>
            </a:r>
          </a:p>
          <a:p>
            <a:pPr marL="512763" lvl="1" indent="-163513"/>
            <a:r>
              <a:rPr lang="en-US" altLang="tr-TR" smtClean="0">
                <a:ea typeface="ＭＳ Ｐゴシック" pitchFamily="34" charset="-128"/>
              </a:rPr>
              <a:t>host part - low order bits </a:t>
            </a:r>
          </a:p>
          <a:p>
            <a:pPr marL="234950" indent="-234950"/>
            <a:r>
              <a:rPr lang="en-US" altLang="tr-TR" i="1" smtClean="0">
                <a:solidFill>
                  <a:srgbClr val="000099"/>
                </a:solidFill>
                <a:ea typeface="ＭＳ Ｐゴシック" pitchFamily="34" charset="-128"/>
              </a:rPr>
              <a:t>what</a:t>
            </a:r>
            <a:r>
              <a:rPr lang="ja-JP" altLang="en-US" i="1" smtClean="0">
                <a:solidFill>
                  <a:srgbClr val="000099"/>
                </a:solidFill>
                <a:ea typeface="ＭＳ Ｐゴシック" pitchFamily="34" charset="-128"/>
              </a:rPr>
              <a:t>’</a:t>
            </a:r>
            <a:r>
              <a:rPr lang="en-US" altLang="ja-JP" i="1" smtClean="0">
                <a:solidFill>
                  <a:srgbClr val="000099"/>
                </a:solidFill>
                <a:ea typeface="ＭＳ Ｐゴシック" pitchFamily="34" charset="-128"/>
              </a:rPr>
              <a:t>s a subnet ?</a:t>
            </a:r>
          </a:p>
          <a:p>
            <a:pPr marL="512763" lvl="1" indent="-163513"/>
            <a:r>
              <a:rPr lang="en-US" altLang="tr-TR" smtClean="0">
                <a:ea typeface="ＭＳ Ｐゴシック" pitchFamily="34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altLang="tr-TR" smtClean="0">
                <a:ea typeface="ＭＳ Ｐゴシック" pitchFamily="34" charset="-128"/>
              </a:rPr>
              <a:t>can physically reach each other </a:t>
            </a: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without intervening router</a:t>
            </a:r>
          </a:p>
        </p:txBody>
      </p:sp>
      <p:sp>
        <p:nvSpPr>
          <p:cNvPr id="39942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network consisting of 3 subnets</a:t>
            </a:r>
          </a:p>
        </p:txBody>
      </p:sp>
      <p:pic>
        <p:nvPicPr>
          <p:cNvPr id="56326" name="Picture 5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8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9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30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948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0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1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2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3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</a:t>
            </a:r>
            <a:endParaRPr lang="en-US" smtClean="0">
              <a:latin typeface="Comic Sans MS" charset="0"/>
            </a:endParaRPr>
          </a:p>
        </p:txBody>
      </p:sp>
      <p:sp>
        <p:nvSpPr>
          <p:cNvPr id="39954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223.1.1.3</a:t>
            </a:r>
            <a:endParaRPr lang="en-US" smtClean="0">
              <a:latin typeface="Comic Sans MS" charset="0"/>
            </a:endParaRPr>
          </a:p>
        </p:txBody>
      </p:sp>
      <p:sp>
        <p:nvSpPr>
          <p:cNvPr id="39955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223.1.1.4</a:t>
            </a:r>
            <a:endParaRPr lang="en-US" smtClean="0">
              <a:latin typeface="Comic Sans MS" charset="0"/>
            </a:endParaRPr>
          </a:p>
        </p:txBody>
      </p:sp>
      <p:sp>
        <p:nvSpPr>
          <p:cNvPr id="39956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7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223.1.2.9</a:t>
            </a:r>
            <a:endParaRPr lang="en-US" smtClean="0">
              <a:latin typeface="Comic Sans MS" charset="0"/>
            </a:endParaRPr>
          </a:p>
        </p:txBody>
      </p:sp>
      <p:sp>
        <p:nvSpPr>
          <p:cNvPr id="39959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0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1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3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4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5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66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6347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563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6348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6384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5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6349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6382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3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6350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56380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1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6351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56378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9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6352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6376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7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6353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6374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5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6354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63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6369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6372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6373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39990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991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6355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39984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39985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976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7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78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9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80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81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223.1.3.27</a:t>
            </a:r>
            <a:endParaRPr lang="en-US" smtClean="0">
              <a:latin typeface="Comic Sans MS" charset="0"/>
            </a:endParaRPr>
          </a:p>
        </p:txBody>
      </p:sp>
      <p:sp>
        <p:nvSpPr>
          <p:cNvPr id="39982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83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223.1.2.1</a:t>
            </a:r>
            <a:endParaRPr lang="en-US" smtClean="0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1BF7F76-C8EB-4778-B4D9-14029D344141}" type="slidenum">
              <a:rPr lang="en-US" altLang="tr-TR" sz="1200">
                <a:latin typeface="Tahoma" pitchFamily="34" charset="0"/>
              </a:rPr>
              <a:pPr/>
              <a:t>41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each isolated network is called a </a:t>
            </a:r>
            <a:r>
              <a:rPr lang="en-US" i="1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40966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subnet mask: /24</a:t>
            </a:r>
          </a:p>
        </p:txBody>
      </p:sp>
      <p:sp>
        <p:nvSpPr>
          <p:cNvPr id="40967" name="Rectangle 185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57351" name="Picture 18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52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40970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40971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40972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40973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7360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7361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7362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40977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7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2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223.1.1.1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3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223.1.1.3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4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223.1.1.4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6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223.1.2.9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8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9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2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3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4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95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223.1.3.1</a:t>
              </a:r>
              <a:endParaRPr lang="en-US" smtClean="0">
                <a:latin typeface="Comic Sans MS" charset="0"/>
              </a:endParaRPr>
            </a:p>
          </p:txBody>
        </p:sp>
        <p:grpSp>
          <p:nvGrpSpPr>
            <p:cNvPr id="57376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57415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6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57377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57413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4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57378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57411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2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57379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57409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0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57380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57407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8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57381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57405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6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57382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57403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4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57383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5739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739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5739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57398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7401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402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41019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20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7384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1013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41014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005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6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07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8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9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10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223.1.3.27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11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12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223.1.2.1</a:t>
              </a:r>
              <a:endParaRPr lang="en-US" smtClean="0">
                <a:latin typeface="Comic Sans MS" charset="0"/>
              </a:endParaRPr>
            </a:p>
          </p:txBody>
        </p:sp>
      </p:grpSp>
      <p:sp>
        <p:nvSpPr>
          <p:cNvPr id="80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7DAA66AA-C69E-4AF0-9D18-C40BCCDB9E7D}" type="slidenum">
              <a:rPr lang="en-US" altLang="tr-TR" sz="1200">
                <a:latin typeface="Tahoma" pitchFamily="34" charset="0"/>
              </a:rPr>
              <a:pPr/>
              <a:t>42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58371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2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3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8374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cs typeface="+mn-cs"/>
              </a:rPr>
              <a:t>how many?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6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</a:t>
            </a:r>
            <a:endParaRPr lang="en-US" smtClean="0">
              <a:latin typeface="Comic Sans MS" charset="0"/>
            </a:endParaRPr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223.1.1.3</a:t>
            </a:r>
            <a:endParaRPr lang="en-US" dirty="0" smtClean="0">
              <a:latin typeface="Comic Sans MS" charset="0"/>
            </a:endParaRP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223.1.1.4</a:t>
            </a:r>
            <a:endParaRPr lang="en-US" smtClean="0">
              <a:latin typeface="Comic Sans MS" charset="0"/>
            </a:endParaRPr>
          </a:p>
        </p:txBody>
      </p:sp>
      <p:sp>
        <p:nvSpPr>
          <p:cNvPr id="58383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02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4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5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6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223.1.2.2</a:t>
            </a:r>
            <a:endParaRPr lang="en-US" smtClean="0">
              <a:latin typeface="Comic Sans MS" charset="0"/>
            </a:endParaRPr>
          </a:p>
        </p:txBody>
      </p:sp>
      <p:sp>
        <p:nvSpPr>
          <p:cNvPr id="42007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08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9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223.1.2.6</a:t>
            </a:r>
            <a:endParaRPr lang="en-US" smtClean="0">
              <a:latin typeface="Comic Sans MS" charset="0"/>
            </a:endParaRPr>
          </a:p>
        </p:txBody>
      </p:sp>
      <p:sp>
        <p:nvSpPr>
          <p:cNvPr id="58391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2011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3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4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5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</a:t>
            </a:r>
            <a:endParaRPr lang="en-US" smtClean="0">
              <a:latin typeface="Comic Sans MS" charset="0"/>
            </a:endParaRPr>
          </a:p>
        </p:txBody>
      </p:sp>
      <p:sp>
        <p:nvSpPr>
          <p:cNvPr id="42016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17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8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223.1.3.27</a:t>
            </a:r>
            <a:endParaRPr lang="en-US" smtClean="0">
              <a:latin typeface="Comic Sans MS" charset="0"/>
            </a:endParaRPr>
          </a:p>
        </p:txBody>
      </p:sp>
      <p:sp>
        <p:nvSpPr>
          <p:cNvPr id="42019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1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223.1.1.2</a:t>
            </a:r>
            <a:endParaRPr lang="en-US" sz="1600" smtClean="0">
              <a:latin typeface="Comic Sans MS" charset="0"/>
            </a:endParaRPr>
          </a:p>
        </p:txBody>
      </p:sp>
      <p:sp>
        <p:nvSpPr>
          <p:cNvPr id="42022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3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4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5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223.1.7.0</a:t>
            </a:r>
            <a:endParaRPr lang="en-US" smtClean="0">
              <a:latin typeface="Comic Sans MS" charset="0"/>
            </a:endParaRPr>
          </a:p>
        </p:txBody>
      </p:sp>
      <p:sp>
        <p:nvSpPr>
          <p:cNvPr id="42026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223.1.7.1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27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223.1.8.0</a:t>
            </a:r>
            <a:endParaRPr lang="en-US" smtClean="0">
              <a:latin typeface="Comic Sans MS" charset="0"/>
            </a:endParaRPr>
          </a:p>
        </p:txBody>
      </p:sp>
      <p:sp>
        <p:nvSpPr>
          <p:cNvPr id="42028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223.1.8.1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29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223.1.9.1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30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223.1.9.2</a:t>
            </a:r>
            <a:endParaRPr lang="en-US" smtClean="0">
              <a:latin typeface="Comic Sans MS" charset="0"/>
            </a:endParaRPr>
          </a:p>
        </p:txBody>
      </p:sp>
      <p:sp>
        <p:nvSpPr>
          <p:cNvPr id="42031" name="Rectangle 98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3702050" cy="7635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Subnets</a:t>
            </a:r>
          </a:p>
        </p:txBody>
      </p:sp>
      <p:pic>
        <p:nvPicPr>
          <p:cNvPr id="58411" name="Picture 99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855663"/>
            <a:ext cx="20113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412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584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455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8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59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2077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78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3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5844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4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4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447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0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51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2069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70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4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584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84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58439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42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43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2061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62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5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58434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5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8416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58432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3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8417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58430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1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8418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58428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9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8419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58426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7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8420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58424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5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58421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58422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3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18244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3747199-2A70-4C88-BE09-AB2D160A38FC}" type="slidenum">
              <a:rPr lang="en-US" altLang="tr-TR" sz="1200">
                <a:latin typeface="Tahoma" pitchFamily="34" charset="0"/>
              </a:rPr>
              <a:pPr/>
              <a:t>43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59395" name="Picture 1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8731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95263"/>
            <a:ext cx="7772400" cy="8509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addressing: CIDR</a:t>
            </a:r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</a:rPr>
              <a:t>11001000  00010111  0001000</a:t>
            </a:r>
            <a:r>
              <a:rPr lang="en-US" sz="2400" smtClean="0"/>
              <a:t>0  00000000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</a:rPr>
              <a:t>subnet</a:t>
            </a:r>
          </a:p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host</a:t>
            </a:r>
          </a:p>
          <a:p>
            <a:pPr algn="ctr">
              <a:defRPr/>
            </a:pPr>
            <a:r>
              <a:rPr lang="en-US" smtClean="0"/>
              <a:t>part</a:t>
            </a:r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200.23.16.0/23</a:t>
            </a:r>
            <a:endParaRPr lang="en-US" smtClean="0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5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87059728-444E-428B-ACAF-01D4DFF8B2E9}" type="slidenum">
              <a:rPr lang="en-US" altLang="tr-TR" sz="1200">
                <a:latin typeface="Tahoma" pitchFamily="34" charset="0"/>
              </a:rPr>
              <a:pPr/>
              <a:t>44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6041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4775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addresses: how to get one?</a:t>
            </a:r>
            <a:endParaRPr lang="en-US" sz="4800">
              <a:cs typeface="+mj-cs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altLang="tr-TR" smtClean="0">
                <a:ea typeface="ＭＳ Ｐゴシック" pitchFamily="34" charset="-128"/>
              </a:rPr>
              <a:t> How does a </a:t>
            </a:r>
            <a:r>
              <a:rPr lang="en-US" altLang="tr-TR" i="1" smtClean="0">
                <a:ea typeface="ＭＳ Ｐゴシック" pitchFamily="34" charset="-128"/>
              </a:rPr>
              <a:t>host</a:t>
            </a:r>
            <a:r>
              <a:rPr lang="en-US" altLang="tr-TR" smtClean="0">
                <a:ea typeface="ＭＳ Ｐゴシック" pitchFamily="34" charset="-128"/>
              </a:rPr>
              <a:t> get IP address?</a:t>
            </a:r>
          </a:p>
          <a:p>
            <a:pPr>
              <a:buFont typeface="Wingdings" pitchFamily="2" charset="2"/>
              <a:buNone/>
            </a:pPr>
            <a:endParaRPr lang="en-US" altLang="tr-TR" smtClean="0">
              <a:ea typeface="ＭＳ Ｐゴシック" pitchFamily="34" charset="-128"/>
            </a:endParaRPr>
          </a:p>
          <a:p>
            <a:r>
              <a:rPr lang="en-US" altLang="tr-TR" smtClean="0">
                <a:ea typeface="ＭＳ Ｐゴシック" pitchFamily="34" charset="-128"/>
              </a:rPr>
              <a:t>hard-coded by system admin in a file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Windows: control-panel-&gt;network-&gt;configuration-&gt;tcp/ip-&gt;properties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UNIX: /etc/rc.config</a:t>
            </a:r>
          </a:p>
          <a:p>
            <a:r>
              <a:rPr lang="en-US" altLang="tr-TR" smtClean="0">
                <a:solidFill>
                  <a:srgbClr val="CC0000"/>
                </a:solidFill>
                <a:ea typeface="ＭＳ Ｐゴシック" pitchFamily="34" charset="-128"/>
              </a:rPr>
              <a:t>DHCP:</a:t>
            </a:r>
            <a:r>
              <a:rPr lang="en-US" altLang="tr-TR" smtClean="0">
                <a:ea typeface="ＭＳ Ｐゴシック" pitchFamily="34" charset="-128"/>
              </a:rPr>
              <a:t> </a:t>
            </a:r>
            <a:r>
              <a:rPr lang="en-US" altLang="tr-TR" smtClean="0">
                <a:solidFill>
                  <a:srgbClr val="CC0000"/>
                </a:solidFill>
                <a:ea typeface="ＭＳ Ｐゴシック" pitchFamily="34" charset="-128"/>
              </a:rPr>
              <a:t>D</a:t>
            </a:r>
            <a:r>
              <a:rPr lang="en-US" altLang="tr-TR" smtClean="0">
                <a:ea typeface="ＭＳ Ｐゴシック" pitchFamily="34" charset="-128"/>
              </a:rPr>
              <a:t>ynamic </a:t>
            </a:r>
            <a:r>
              <a:rPr lang="en-US" altLang="tr-TR" smtClean="0">
                <a:solidFill>
                  <a:srgbClr val="CC0000"/>
                </a:solidFill>
                <a:ea typeface="ＭＳ Ｐゴシック" pitchFamily="34" charset="-128"/>
              </a:rPr>
              <a:t>H</a:t>
            </a:r>
            <a:r>
              <a:rPr lang="en-US" altLang="tr-TR" smtClean="0">
                <a:ea typeface="ＭＳ Ｐゴシック" pitchFamily="34" charset="-128"/>
              </a:rPr>
              <a:t>ost </a:t>
            </a:r>
            <a:r>
              <a:rPr lang="en-US" altLang="tr-TR" smtClean="0">
                <a:solidFill>
                  <a:srgbClr val="CC0000"/>
                </a:solidFill>
                <a:ea typeface="ＭＳ Ｐゴシック" pitchFamily="34" charset="-128"/>
              </a:rPr>
              <a:t>C</a:t>
            </a:r>
            <a:r>
              <a:rPr lang="en-US" altLang="tr-TR" smtClean="0">
                <a:ea typeface="ＭＳ Ｐゴシック" pitchFamily="34" charset="-128"/>
              </a:rPr>
              <a:t>onfiguration </a:t>
            </a:r>
            <a:r>
              <a:rPr lang="en-US" altLang="tr-TR" smtClean="0">
                <a:solidFill>
                  <a:srgbClr val="CC0000"/>
                </a:solidFill>
                <a:ea typeface="ＭＳ Ｐゴシック" pitchFamily="34" charset="-128"/>
              </a:rPr>
              <a:t>P</a:t>
            </a:r>
            <a:r>
              <a:rPr lang="en-US" altLang="tr-TR" smtClean="0">
                <a:ea typeface="ＭＳ Ｐゴシック" pitchFamily="34" charset="-128"/>
              </a:rPr>
              <a:t>rotocol: dynamically get address from as server</a:t>
            </a:r>
          </a:p>
          <a:p>
            <a:pPr lvl="1"/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plug-and-play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r>
              <a:rPr lang="en-US" altLang="ja-JP" sz="2800" smtClean="0">
                <a:ea typeface="ＭＳ Ｐゴシック" pitchFamily="34" charset="-128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altLang="tr-TR" smtClean="0">
              <a:ea typeface="ＭＳ Ｐゴシック" pitchFamily="34" charset="-128"/>
            </a:endParaRPr>
          </a:p>
          <a:p>
            <a:endParaRPr lang="en-US" altLang="tr-TR" sz="240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293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77F1570-B82F-4F1F-97A1-383D8F08D370}" type="slidenum">
              <a:rPr lang="en-US" altLang="tr-TR" sz="1200">
                <a:latin typeface="Tahoma" pitchFamily="34" charset="0"/>
              </a:rPr>
              <a:pPr/>
              <a:t>45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61443" name="Picture 4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0255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268288"/>
            <a:ext cx="882650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</a:t>
            </a:r>
            <a:r>
              <a:rPr lang="en-US" sz="3400">
                <a:cs typeface="+mj-cs"/>
              </a:rPr>
              <a:t>Dynamic Host Configuration Protocol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goal:</a:t>
            </a:r>
            <a:r>
              <a:rPr lang="en-US" altLang="tr-TR" sz="2400" smtClean="0">
                <a:ea typeface="ＭＳ Ｐゴシック" pitchFamily="34" charset="-128"/>
              </a:rPr>
              <a:t> allow host to </a:t>
            </a:r>
            <a:r>
              <a:rPr lang="en-US" altLang="tr-TR" sz="2400" i="1" smtClean="0">
                <a:ea typeface="ＭＳ Ｐゴシック" pitchFamily="34" charset="-128"/>
              </a:rPr>
              <a:t>dynamically </a:t>
            </a:r>
            <a:r>
              <a:rPr lang="en-US" altLang="tr-TR" sz="2400" smtClean="0">
                <a:ea typeface="ＭＳ Ｐゴシック" pitchFamily="34" charset="-128"/>
              </a:rPr>
              <a:t>obtain its IP address from network server when it joins network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can renew its lease on address in use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allows reuse of addresses (only hold address while connected/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on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)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support for mobile users who want to join network (more shortly)</a:t>
            </a:r>
          </a:p>
          <a:p>
            <a:pPr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DHCP overview: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host broadcasts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DHCP discover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msg [optional]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DHCP server responds with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DHCP offer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msg [optional]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host requests IP address: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DHCP request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msg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DHCP server sends address: 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itchFamily="34" charset="-128"/>
              </a:rPr>
              <a:t>DHCP ack</a:t>
            </a:r>
            <a:r>
              <a:rPr lang="ja-JP" altLang="en-US" smtClean="0">
                <a:solidFill>
                  <a:srgbClr val="CC0000"/>
                </a:solidFill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msg </a:t>
            </a:r>
          </a:p>
          <a:p>
            <a:endParaRPr lang="en-US" altLang="tr-TR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2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4607F72A-9782-4D12-B2BB-72AC0CA10E54}" type="slidenum">
              <a:rPr lang="en-US" altLang="tr-TR" sz="1200">
                <a:latin typeface="Tahoma" pitchFamily="34" charset="0"/>
              </a:rPr>
              <a:pPr/>
              <a:t>46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DHCP client-server scenario</a:t>
            </a: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493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 altLang="tr-TR" sz="1800">
              <a:latin typeface="Comic Sans MS" pitchFamily="66" charset="0"/>
            </a:endParaRPr>
          </a:p>
        </p:txBody>
      </p:sp>
      <p:sp>
        <p:nvSpPr>
          <p:cNvPr id="46087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223.1.1.0/24</a:t>
            </a:r>
          </a:p>
        </p:txBody>
      </p:sp>
      <p:sp>
        <p:nvSpPr>
          <p:cNvPr id="46088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223.1.2.0/24</a:t>
            </a:r>
          </a:p>
        </p:txBody>
      </p:sp>
      <p:sp>
        <p:nvSpPr>
          <p:cNvPr id="46089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223.1.3.0/24</a:t>
            </a:r>
          </a:p>
        </p:txBody>
      </p:sp>
      <p:sp>
        <p:nvSpPr>
          <p:cNvPr id="46090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498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499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3500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46094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6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7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8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9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0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223.1.1.3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1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223.1.1.4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2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3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223.1.2.9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5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6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7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109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10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11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223.1.3.2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12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223.1.3.1</a:t>
            </a:r>
            <a:endParaRPr lang="en-US" sz="1400" dirty="0" smtClean="0">
              <a:latin typeface="Comic Sans MS" charset="0"/>
            </a:endParaRPr>
          </a:p>
        </p:txBody>
      </p:sp>
      <p:grpSp>
        <p:nvGrpSpPr>
          <p:cNvPr id="63517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63615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6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3518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63613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4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3519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63611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2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3520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63609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0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3521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63607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8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3522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63605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6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3523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63603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4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3524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635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35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 sz="1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35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 sz="1400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3598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601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602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195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96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121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2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223.1.1.2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3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4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5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223.1.3.27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6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223.1.2.2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7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28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46129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/>
              <a:t>arriving </a:t>
            </a:r>
            <a:r>
              <a:rPr lang="en-US" sz="2000" i="1" smtClean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client</a:t>
            </a:r>
            <a:r>
              <a:rPr lang="en-US" sz="2000" i="1" smtClean="0"/>
              <a:t> needs 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/>
              <a:t>address in this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/>
              <a:t>network</a:t>
            </a:r>
          </a:p>
        </p:txBody>
      </p:sp>
      <p:grpSp>
        <p:nvGrpSpPr>
          <p:cNvPr id="63534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63563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6160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65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566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6163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68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89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90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65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70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87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8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67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68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73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85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6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74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3575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83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4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72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77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578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6175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80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6177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78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79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80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181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82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535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63539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63541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2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pic>
            <p:nvPicPr>
              <p:cNvPr id="63543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4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45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46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47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48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49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63550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63557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558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559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560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561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63562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63551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52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53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54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55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3556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6136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132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133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pic>
        <p:nvPicPr>
          <p:cNvPr id="63538" name="Picture 23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0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35C27C82-21A0-4ED0-AB08-968F0720E176}" type="slidenum">
              <a:rPr lang="en-US" altLang="tr-TR" sz="1200">
                <a:latin typeface="Tahoma" pitchFamily="34" charset="0"/>
              </a:rPr>
              <a:pPr/>
              <a:t>47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tr-TR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tr-TR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tr-TR" sz="1600">
                <a:solidFill>
                  <a:srgbClr val="CC0000"/>
                </a:solidFill>
              </a:rPr>
              <a:t> client</a:t>
            </a:r>
            <a:endParaRPr lang="en-US" altLang="tr-TR" sz="1800">
              <a:solidFill>
                <a:srgbClr val="CC0000"/>
              </a:solidFill>
            </a:endParaRPr>
          </a:p>
        </p:txBody>
      </p:sp>
      <p:sp>
        <p:nvSpPr>
          <p:cNvPr id="65541" name="Line 9"/>
          <p:cNvSpPr>
            <a:spLocks noChangeShapeType="1"/>
          </p:cNvSpPr>
          <p:nvPr/>
        </p:nvSpPr>
        <p:spPr bwMode="auto">
          <a:xfrm flipH="1">
            <a:off x="1860550" y="2208213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542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543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65544" name="Group 23"/>
          <p:cNvGrpSpPr>
            <a:grpSpLocks/>
          </p:cNvGrpSpPr>
          <p:nvPr/>
        </p:nvGrpSpPr>
        <p:grpSpPr bwMode="auto">
          <a:xfrm>
            <a:off x="3389313" y="1343025"/>
            <a:ext cx="2673350" cy="1116013"/>
            <a:chOff x="11865" y="3885"/>
            <a:chExt cx="3720" cy="1260"/>
          </a:xfrm>
        </p:grpSpPr>
        <p:sp>
          <p:nvSpPr>
            <p:cNvPr id="65612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tr-TR" sz="1200" b="1"/>
                <a:t>DHCP discover</a:t>
              </a:r>
              <a:endParaRPr lang="en-US" altLang="tr-TR" sz="1200" b="1">
                <a:latin typeface="Comic Sans MS" pitchFamily="66" charset="0"/>
              </a:endParaRPr>
            </a:p>
          </p:txBody>
        </p:sp>
        <p:sp>
          <p:nvSpPr>
            <p:cNvPr id="65613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altLang="tr-TR" sz="1200"/>
                <a:t>src : 0.0.0.0, 68     </a:t>
              </a:r>
            </a:p>
            <a:p>
              <a:r>
                <a:rPr lang="en-US" altLang="tr-TR" sz="1200"/>
                <a:t>dest.: 255.255.255.255,67</a:t>
              </a:r>
            </a:p>
            <a:p>
              <a:r>
                <a:rPr lang="en-US" altLang="tr-TR" sz="1200"/>
                <a:t>yiaddr:    0.0.0.0</a:t>
              </a:r>
            </a:p>
            <a:p>
              <a:r>
                <a:rPr lang="en-US" altLang="tr-TR" sz="1200"/>
                <a:t>transaction ID: 654</a:t>
              </a:r>
              <a:endParaRPr lang="en-US" altLang="tr-TR" sz="1800">
                <a:latin typeface="Comic Sans MS" pitchFamily="66" charset="0"/>
              </a:endParaRPr>
            </a:p>
          </p:txBody>
        </p:sp>
      </p:grpSp>
      <p:sp>
        <p:nvSpPr>
          <p:cNvPr id="6554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546" name="Text Box 27"/>
          <p:cNvSpPr txBox="1">
            <a:spLocks noChangeArrowheads="1"/>
          </p:cNvSpPr>
          <p:nvPr/>
        </p:nvSpPr>
        <p:spPr bwMode="auto">
          <a:xfrm>
            <a:off x="3562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 b="1"/>
              <a:t>DHCP offer</a:t>
            </a:r>
            <a:endParaRPr lang="en-US" altLang="tr-TR" sz="1800">
              <a:latin typeface="Comic Sans MS" pitchFamily="66" charset="0"/>
            </a:endParaRPr>
          </a:p>
        </p:txBody>
      </p:sp>
      <p:sp>
        <p:nvSpPr>
          <p:cNvPr id="65547" name="Text Box 28"/>
          <p:cNvSpPr txBox="1">
            <a:spLocks noChangeArrowheads="1"/>
          </p:cNvSpPr>
          <p:nvPr/>
        </p:nvSpPr>
        <p:spPr bwMode="auto">
          <a:xfrm>
            <a:off x="3659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/>
              <a:t>src: 223.1.2.5, 67      </a:t>
            </a:r>
          </a:p>
          <a:p>
            <a:r>
              <a:rPr lang="en-US" altLang="tr-TR" sz="1200"/>
              <a:t>dest:  255.255.255.255, 68</a:t>
            </a:r>
          </a:p>
          <a:p>
            <a:r>
              <a:rPr lang="en-US" altLang="tr-TR" sz="1200"/>
              <a:t>yiaddrr: 223.1.2.4</a:t>
            </a:r>
          </a:p>
          <a:p>
            <a:r>
              <a:rPr lang="en-US" altLang="tr-TR" sz="1200"/>
              <a:t>transaction ID: 654</a:t>
            </a:r>
          </a:p>
          <a:p>
            <a:r>
              <a:rPr lang="en-US" altLang="tr-TR" sz="1200"/>
              <a:t>lifetime: 3600 secs</a:t>
            </a:r>
            <a:endParaRPr lang="en-US" altLang="tr-TR" sz="800">
              <a:latin typeface="Comic Sans MS" pitchFamily="66" charset="0"/>
            </a:endParaRPr>
          </a:p>
        </p:txBody>
      </p:sp>
      <p:sp>
        <p:nvSpPr>
          <p:cNvPr id="6554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549" name="Text Box 30"/>
          <p:cNvSpPr txBox="1">
            <a:spLocks noChangeArrowheads="1"/>
          </p:cNvSpPr>
          <p:nvPr/>
        </p:nvSpPr>
        <p:spPr bwMode="auto">
          <a:xfrm>
            <a:off x="1966913" y="376555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 b="1"/>
              <a:t>DHCP request</a:t>
            </a:r>
            <a:endParaRPr lang="en-US" altLang="tr-TR" sz="1800">
              <a:latin typeface="Comic Sans MS" pitchFamily="66" charset="0"/>
            </a:endParaRPr>
          </a:p>
        </p:txBody>
      </p:sp>
      <p:sp>
        <p:nvSpPr>
          <p:cNvPr id="65550" name="Text Box 31"/>
          <p:cNvSpPr txBox="1">
            <a:spLocks noChangeArrowheads="1"/>
          </p:cNvSpPr>
          <p:nvPr/>
        </p:nvSpPr>
        <p:spPr bwMode="auto">
          <a:xfrm>
            <a:off x="2097088" y="4027488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/>
              <a:t>src:  0.0.0.0, 68     </a:t>
            </a:r>
          </a:p>
          <a:p>
            <a:r>
              <a:rPr lang="en-US" altLang="tr-TR" sz="1200"/>
              <a:t>dest::  255.255.255.255, 67</a:t>
            </a:r>
          </a:p>
          <a:p>
            <a:r>
              <a:rPr lang="en-US" altLang="tr-TR" sz="1200"/>
              <a:t>yiaddrr: 223.1.2.4</a:t>
            </a:r>
          </a:p>
          <a:p>
            <a:r>
              <a:rPr lang="en-US" altLang="tr-TR" sz="1200"/>
              <a:t>transaction ID: 655</a:t>
            </a:r>
          </a:p>
          <a:p>
            <a:r>
              <a:rPr lang="en-US" altLang="tr-TR" sz="1200"/>
              <a:t>lifetime: 3600 secs</a:t>
            </a:r>
            <a:endParaRPr lang="en-US" altLang="tr-TR" sz="1800">
              <a:latin typeface="Comic Sans MS" pitchFamily="66" charset="0"/>
            </a:endParaRPr>
          </a:p>
        </p:txBody>
      </p:sp>
      <p:sp>
        <p:nvSpPr>
          <p:cNvPr id="6555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5552" name="Text Box 33"/>
          <p:cNvSpPr txBox="1">
            <a:spLocks noChangeArrowheads="1"/>
          </p:cNvSpPr>
          <p:nvPr/>
        </p:nvSpPr>
        <p:spPr bwMode="auto">
          <a:xfrm>
            <a:off x="3519488" y="516890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 b="1"/>
              <a:t>DHCP ACK</a:t>
            </a:r>
            <a:endParaRPr lang="en-US" altLang="tr-TR" sz="1800">
              <a:latin typeface="Comic Sans MS" pitchFamily="66" charset="0"/>
            </a:endParaRPr>
          </a:p>
        </p:txBody>
      </p:sp>
      <p:sp>
        <p:nvSpPr>
          <p:cNvPr id="65553" name="Text Box 34"/>
          <p:cNvSpPr txBox="1">
            <a:spLocks noChangeArrowheads="1"/>
          </p:cNvSpPr>
          <p:nvPr/>
        </p:nvSpPr>
        <p:spPr bwMode="auto">
          <a:xfrm>
            <a:off x="3616325" y="5421313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/>
              <a:t>src: 223.1.2.5, 67      </a:t>
            </a:r>
          </a:p>
          <a:p>
            <a:r>
              <a:rPr lang="en-US" altLang="tr-TR" sz="1200"/>
              <a:t>dest:  255.255.255.255, 68</a:t>
            </a:r>
          </a:p>
          <a:p>
            <a:r>
              <a:rPr lang="en-US" altLang="tr-TR" sz="1200"/>
              <a:t>yiaddrr: 223.1.2.4</a:t>
            </a:r>
          </a:p>
          <a:p>
            <a:r>
              <a:rPr lang="en-US" altLang="tr-TR" sz="1200"/>
              <a:t>transaction ID: 655</a:t>
            </a:r>
          </a:p>
          <a:p>
            <a:r>
              <a:rPr lang="en-US" altLang="tr-TR" sz="1200"/>
              <a:t>lifetime: 3600 secs</a:t>
            </a:r>
            <a:endParaRPr lang="en-US" altLang="tr-TR" sz="1000">
              <a:latin typeface="Comic Sans MS" pitchFamily="66" charset="0"/>
            </a:endParaRPr>
          </a:p>
        </p:txBody>
      </p:sp>
      <p:grpSp>
        <p:nvGrpSpPr>
          <p:cNvPr id="65554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65590" name="Picture 37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1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65592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3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94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95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96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97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98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5599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5606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607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608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609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610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5611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5600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601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602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603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604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605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5555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65558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28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0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61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31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3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7157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8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33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5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7155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6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35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6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8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7153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4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5569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5570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7151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2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40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2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5573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43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5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7145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6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7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8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7149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0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125" name="Rectangle 94"/>
          <p:cNvSpPr>
            <a:spLocks noGrp="1" noChangeArrowheads="1"/>
          </p:cNvSpPr>
          <p:nvPr>
            <p:ph type="title"/>
          </p:nvPr>
        </p:nvSpPr>
        <p:spPr>
          <a:xfrm>
            <a:off x="438150" y="255588"/>
            <a:ext cx="6824663" cy="8985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 client-server scenario</a:t>
            </a:r>
          </a:p>
        </p:txBody>
      </p:sp>
      <p:pic>
        <p:nvPicPr>
          <p:cNvPr id="65557" name="Picture 9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93186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8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9E0E6D1-779E-4713-A35F-10D1DC479C5B}" type="slidenum">
              <a:rPr lang="en-US" altLang="tr-TR" sz="1200">
                <a:latin typeface="Tahoma" pitchFamily="34" charset="0"/>
              </a:rPr>
              <a:pPr/>
              <a:t>48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DHCP: more than IP addresses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DHCP can return more than just allocated IP address on subnet: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address of first-hop router for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name and IP address of DNS sever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network mask (indicating network versus host portion of address)</a:t>
            </a:r>
          </a:p>
        </p:txBody>
      </p:sp>
      <p:pic>
        <p:nvPicPr>
          <p:cNvPr id="67589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477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79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18C8EAB-2258-40B5-9A80-B5CFE008338F}" type="slidenum">
              <a:rPr lang="en-US" altLang="tr-TR" sz="1200">
                <a:latin typeface="Tahoma" pitchFamily="34" charset="0"/>
              </a:rPr>
              <a:pPr/>
              <a:t>49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cs typeface="+mn-cs"/>
              </a:rPr>
              <a:t>connecting laptop needs its IP address, addr of first-hop router, addr of DNS server: use DHCP</a:t>
            </a:r>
          </a:p>
        </p:txBody>
      </p:sp>
      <p:sp>
        <p:nvSpPr>
          <p:cNvPr id="68612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8613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8614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8615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8616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9162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DHCP request encapsulated in UDP, encapsulated in IP, encapsulated in 802.1 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>
              <a:latin typeface="Gill Sans MT" charset="0"/>
              <a:ea typeface="ＭＳ Ｐゴシック" charset="0"/>
            </a:endParaRP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35550" y="382111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frame broadcast (dest: </a:t>
            </a:r>
            <a:r>
              <a:rPr lang="en-US" sz="1600">
                <a:latin typeface="Gill Sans MT" charset="0"/>
                <a:ea typeface="ＭＳ Ｐゴシック" charset="0"/>
              </a:rPr>
              <a:t>FFFFFFFFFFFF</a:t>
            </a:r>
            <a:r>
              <a:rPr lang="en-US" sz="2200">
                <a:latin typeface="Gill Sans MT" charset="0"/>
                <a:ea typeface="ＭＳ Ｐゴシック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demuxed to IP demuxed, UDP demuxed to DHCP </a:t>
            </a:r>
          </a:p>
        </p:txBody>
      </p:sp>
      <p:sp>
        <p:nvSpPr>
          <p:cNvPr id="4916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168.1.1.1</a:t>
            </a:r>
          </a:p>
          <a:p>
            <a:pPr>
              <a:defRPr/>
            </a:pPr>
            <a:endParaRPr lang="en-US" sz="1400" smtClean="0"/>
          </a:p>
        </p:txBody>
      </p:sp>
      <p:grpSp>
        <p:nvGrpSpPr>
          <p:cNvPr id="68622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4934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800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801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68802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8623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87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7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87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8793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8796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797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4933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8624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8758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30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60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61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30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3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33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0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5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33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1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8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32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8769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8770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32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2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72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73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31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75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4932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2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8625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8736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7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68738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9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0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1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2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3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4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8745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8752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753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754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755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756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8757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8746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7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8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49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50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8751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648237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6872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68729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927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7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8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246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4927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7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8249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68694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8696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721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6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6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97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715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6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716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6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8698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5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5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99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700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70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707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5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708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5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25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5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24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24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82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68681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8685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8688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3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689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3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923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3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22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96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8673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68674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922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2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305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68638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643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668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1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1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1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44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662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663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0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8645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0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0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46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647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65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654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0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655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0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19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19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19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18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40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918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18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648341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4918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18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pic>
        <p:nvPicPr>
          <p:cNvPr id="68634" name="Picture 25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80" name="Rectangle 259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</p:spTree>
    <p:extLst>
      <p:ext uri="{BB962C8B-B14F-4D97-AF65-F5344CB8AC3E}">
        <p14:creationId xmlns:p14="http://schemas.microsoft.com/office/powerpoint/2010/main" val="57846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4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B257B55C-161E-47DD-A2C9-047244D6266D}" type="slidenum">
              <a:rPr lang="en-US" altLang="tr-TR" sz="1200">
                <a:latin typeface="Tahoma" pitchFamily="34" charset="0"/>
              </a:rPr>
              <a:pPr/>
              <a:t>5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2048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3505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Two key network-layer functions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192587" cy="4648200"/>
          </a:xfrm>
        </p:spPr>
        <p:txBody>
          <a:bodyPr>
            <a:normAutofit lnSpcReduction="10000"/>
          </a:bodyPr>
          <a:lstStyle/>
          <a:p>
            <a:r>
              <a:rPr lang="en-US" altLang="tr-TR" i="1" smtClean="0">
                <a:solidFill>
                  <a:srgbClr val="000099"/>
                </a:solidFill>
                <a:ea typeface="ＭＳ Ｐゴシック" pitchFamily="34" charset="-128"/>
              </a:rPr>
              <a:t>forwarding:</a:t>
            </a:r>
            <a:r>
              <a:rPr lang="en-US" altLang="tr-TR" smtClean="0">
                <a:ea typeface="ＭＳ Ｐゴシック" pitchFamily="34" charset="-128"/>
              </a:rPr>
              <a:t> move packets from router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input to appropriate router output</a:t>
            </a:r>
          </a:p>
          <a:p>
            <a:pPr>
              <a:spcBef>
                <a:spcPct val="70000"/>
              </a:spcBef>
            </a:pPr>
            <a:r>
              <a:rPr lang="en-US" altLang="tr-TR" i="1" smtClean="0">
                <a:solidFill>
                  <a:srgbClr val="000099"/>
                </a:solidFill>
                <a:ea typeface="ＭＳ Ｐゴシック" pitchFamily="34" charset="-128"/>
              </a:rPr>
              <a:t>routing:</a:t>
            </a:r>
            <a:r>
              <a:rPr lang="en-US" altLang="tr-TR" smtClean="0">
                <a:ea typeface="ＭＳ Ｐゴシック" pitchFamily="34" charset="-128"/>
              </a:rPr>
              <a:t> determine route taken by packets from source to dest. </a:t>
            </a:r>
          </a:p>
          <a:p>
            <a:pPr lvl="1">
              <a:spcBef>
                <a:spcPct val="70000"/>
              </a:spcBef>
            </a:pPr>
            <a:r>
              <a:rPr lang="en-US" altLang="tr-TR" i="1" smtClean="0">
                <a:ea typeface="ＭＳ Ｐゴシック" pitchFamily="34" charset="-128"/>
              </a:rPr>
              <a:t>routing algorithms</a:t>
            </a:r>
            <a:endParaRPr lang="en-US" altLang="tr-TR" smtClean="0"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tr-TR" smtClean="0">
              <a:ea typeface="ＭＳ Ｐゴシック" pitchFamily="34" charset="-128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analogy: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routing:</a:t>
            </a:r>
            <a:r>
              <a:rPr lang="en-US" sz="2800">
                <a:latin typeface="Gill Sans MT" charset="0"/>
                <a:ea typeface="ＭＳ Ｐゴシック" charset="0"/>
              </a:rPr>
              <a:t> process of planning trip from source to dest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forwarding</a:t>
            </a:r>
            <a:r>
              <a:rPr lang="en-US" sz="2800" i="1">
                <a:solidFill>
                  <a:schemeClr val="accent2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>
                <a:latin typeface="Gill Sans MT" charset="0"/>
                <a:ea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1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4F84803A-07AB-464A-8D55-495D2DC87628}" type="slidenum">
              <a:rPr lang="en-US" altLang="tr-TR" sz="1200">
                <a:latin typeface="Tahoma" pitchFamily="34" charset="0"/>
              </a:rPr>
              <a:pPr/>
              <a:t>50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69635" name="Picture 22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722313"/>
            <a:ext cx="3198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r>
              <a:rPr lang="en-US" altLang="tr-TR" sz="2200" smtClean="0">
                <a:ea typeface="ＭＳ Ｐゴシック" pitchFamily="34" charset="-128"/>
              </a:rPr>
              <a:t>DCP server formulates DHCP ACK containing client</a:t>
            </a:r>
            <a:r>
              <a:rPr lang="ja-JP" altLang="en-US" sz="2200" smtClean="0">
                <a:ea typeface="ＭＳ Ｐゴシック" pitchFamily="34" charset="-128"/>
              </a:rPr>
              <a:t>’</a:t>
            </a:r>
            <a:r>
              <a:rPr lang="en-US" altLang="ja-JP" sz="2200" smtClean="0">
                <a:ea typeface="ＭＳ Ｐゴシック" pitchFamily="34" charset="-128"/>
              </a:rPr>
              <a:t>s IP address, IP address of first-hop router for client, name &amp; IP address of DNS server</a:t>
            </a:r>
          </a:p>
          <a:p>
            <a:endParaRPr lang="en-US" altLang="tr-TR" sz="1800" smtClean="0">
              <a:ea typeface="ＭＳ Ｐゴシック" pitchFamily="34" charset="-128"/>
            </a:endParaRPr>
          </a:p>
        </p:txBody>
      </p:sp>
      <p:sp>
        <p:nvSpPr>
          <p:cNvPr id="69637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9639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9640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9641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encapsulation of DHCP server, frame forwarded to client, demuxing up to DHCP at client</a:t>
            </a:r>
          </a:p>
        </p:txBody>
      </p:sp>
      <p:sp>
        <p:nvSpPr>
          <p:cNvPr id="50188" name="Rectangle 152"/>
          <p:cNvSpPr>
            <a:spLocks noGrp="1" noChangeArrowheads="1"/>
          </p:cNvSpPr>
          <p:nvPr>
            <p:ph type="title"/>
          </p:nvPr>
        </p:nvSpPr>
        <p:spPr>
          <a:xfrm>
            <a:off x="323850" y="77788"/>
            <a:ext cx="4354513" cy="942975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DHCP: example</a:t>
            </a:r>
          </a:p>
        </p:txBody>
      </p:sp>
      <p:grpSp>
        <p:nvGrpSpPr>
          <p:cNvPr id="69644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9800" name="Picture 154" descr="laptop_keyboar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1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69802" name="Picture 156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3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04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05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06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07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08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9809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9816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817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818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819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820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821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9810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11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12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13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14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815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50190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grpSp>
        <p:nvGrpSpPr>
          <p:cNvPr id="69646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97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97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697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69795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9798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9799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0341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42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647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9760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0306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62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763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0309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65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335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6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1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67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333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4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3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14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70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0331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2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9771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69772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329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0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8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74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775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0321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77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50323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4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5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6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327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8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9648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69649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50300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01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57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9758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69759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649269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69723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9725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750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9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96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97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726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744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9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745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9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2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727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87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88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728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729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733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73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85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6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737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83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4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7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8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75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7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69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02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69710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9714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9717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6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718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6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50260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61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256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7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8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16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9702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69703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0249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0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51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2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3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4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61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50245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46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60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69692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69693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0239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0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41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2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3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4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25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69657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9662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687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3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33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663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681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3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1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682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28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2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664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24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25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665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666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67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673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22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3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674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20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1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1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1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12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3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4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03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659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0205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06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client now knows its IP address, name and IP address of DSN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2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EDFA507-D016-425E-96CD-54973A53CFFD}" type="slidenum">
              <a:rPr lang="en-US" altLang="tr-TR" sz="1200">
                <a:latin typeface="Tahoma" pitchFamily="34" charset="0"/>
              </a:rPr>
              <a:pPr/>
              <a:t>51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70659" name="Picture 10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101725"/>
            <a:ext cx="3656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358775" y="174625"/>
            <a:ext cx="3703638" cy="11430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sz="3600">
                <a:cs typeface="+mj-cs"/>
              </a:rPr>
              <a:t>DHCP: Wireshark output </a:t>
            </a:r>
            <a:r>
              <a:rPr lang="en-US" sz="3200">
                <a:cs typeface="+mj-cs"/>
              </a:rPr>
              <a:t>(home LAN)</a:t>
            </a:r>
          </a:p>
        </p:txBody>
      </p:sp>
      <p:sp>
        <p:nvSpPr>
          <p:cNvPr id="51206" name="Text Box 4"/>
          <p:cNvSpPr txBox="1">
            <a:spLocks noChangeArrowheads="1"/>
          </p:cNvSpPr>
          <p:nvPr/>
        </p:nvSpPr>
        <p:spPr bwMode="auto">
          <a:xfrm>
            <a:off x="4570413" y="500063"/>
            <a:ext cx="4492625" cy="435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200" smtClean="0"/>
              <a:t>Message type: </a:t>
            </a:r>
            <a:r>
              <a:rPr lang="en-US" sz="1200" b="1" smtClean="0">
                <a:solidFill>
                  <a:srgbClr val="FF0000"/>
                </a:solidFill>
              </a:rPr>
              <a:t>Boot Reply (2)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Hardware type: Ethernet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Hardware address length: 6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Hops: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Seconds elapsed: 0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Bootp flags: 0x0000 (Unicast)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Client IP address: 192.168.1.101 (192.168.1.101)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Your (client)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Next server IP address: 192.168.1.1 (192.168.1.1)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Relay agent IP address: 0.0.0.0 (0.0.0.0)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Client MAC address: Wistron_23:68:8a (00:16:d3:23:68:8a)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Server host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Boot file name not given</a:t>
            </a:r>
          </a:p>
          <a:p>
            <a:pPr>
              <a:lnSpc>
                <a:spcPct val="90000"/>
              </a:lnSpc>
              <a:defRPr/>
            </a:pPr>
            <a:r>
              <a:rPr lang="en-US" sz="1200" smtClean="0"/>
              <a:t>Magic cookie: (OK)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(t=53,l=1) DHCP Message Type = DHCP ACK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(t=54,l=4) Server Identifier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(t=1,l=4) Subnet Mask = 255.255.255.0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(t=3,l=4) Router = 192.168.1.1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(6) Domain Name Server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Length: 12; Value: 445747E2445749F244574092;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 IP Address: 68.87.71.226;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 IP Address: 68.87.73.242; 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      IP Address: 68.87.64.146</a:t>
            </a:r>
          </a:p>
          <a:p>
            <a:pPr>
              <a:lnSpc>
                <a:spcPct val="90000"/>
              </a:lnSpc>
              <a:defRPr/>
            </a:pPr>
            <a:r>
              <a:rPr lang="en-US" sz="1200" b="1" smtClean="0">
                <a:solidFill>
                  <a:srgbClr val="FF0000"/>
                </a:solidFill>
              </a:rPr>
              <a:t>Option: (t=15,l=20) Domain Name = "hsd1.ma.comcast.net."</a:t>
            </a:r>
          </a:p>
          <a:p>
            <a:pPr>
              <a:lnSpc>
                <a:spcPct val="90000"/>
              </a:lnSpc>
              <a:defRPr/>
            </a:pPr>
            <a:endParaRPr lang="en-US" sz="1000" smtClean="0"/>
          </a:p>
        </p:txBody>
      </p:sp>
      <p:sp>
        <p:nvSpPr>
          <p:cNvPr id="51207" name="Line 5"/>
          <p:cNvSpPr>
            <a:spLocks noChangeShapeType="1"/>
          </p:cNvSpPr>
          <p:nvPr/>
        </p:nvSpPr>
        <p:spPr bwMode="auto">
          <a:xfrm>
            <a:off x="4522788" y="298450"/>
            <a:ext cx="9525" cy="6276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1208" name="Text Box 6"/>
          <p:cNvSpPr txBox="1">
            <a:spLocks noChangeArrowheads="1"/>
          </p:cNvSpPr>
          <p:nvPr/>
        </p:nvSpPr>
        <p:spPr bwMode="auto">
          <a:xfrm>
            <a:off x="7634288" y="485775"/>
            <a:ext cx="84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reply</a:t>
            </a:r>
          </a:p>
        </p:txBody>
      </p:sp>
      <p:sp>
        <p:nvSpPr>
          <p:cNvPr id="51209" name="Text Box 7"/>
          <p:cNvSpPr txBox="1">
            <a:spLocks noChangeArrowheads="1"/>
          </p:cNvSpPr>
          <p:nvPr/>
        </p:nvSpPr>
        <p:spPr bwMode="auto">
          <a:xfrm>
            <a:off x="157163" y="1506538"/>
            <a:ext cx="43942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tr-TR" sz="1200"/>
              <a:t>Message type: </a:t>
            </a:r>
            <a:r>
              <a:rPr lang="en-US" altLang="tr-TR" sz="1200" b="1" u="sng">
                <a:solidFill>
                  <a:srgbClr val="FF0000"/>
                </a:solidFill>
              </a:rPr>
              <a:t>Boot Request (1)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Hardware type: Ethernet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Hardware address length: 6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Hops: 0</a:t>
            </a:r>
          </a:p>
          <a:p>
            <a:pPr>
              <a:lnSpc>
                <a:spcPct val="90000"/>
              </a:lnSpc>
            </a:pPr>
            <a:r>
              <a:rPr lang="en-US" altLang="tr-TR" sz="1200" b="1">
                <a:solidFill>
                  <a:srgbClr val="FF0000"/>
                </a:solidFill>
              </a:rPr>
              <a:t>Transaction ID: 0x6b3a11b7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Seconds elapsed: 0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Bootp flags: 0x0000 (Unicast)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Client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Your (client)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Next server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Relay agent IP address: 0.0.0.0 (0.0.0.0)</a:t>
            </a:r>
          </a:p>
          <a:p>
            <a:pPr>
              <a:lnSpc>
                <a:spcPct val="90000"/>
              </a:lnSpc>
            </a:pPr>
            <a:r>
              <a:rPr lang="en-US" altLang="tr-TR" sz="1200" b="1">
                <a:solidFill>
                  <a:srgbClr val="FF0000"/>
                </a:solidFill>
              </a:rPr>
              <a:t>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Server host name not given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Boot file name not given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Magic cookie: (OK)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Option: (t=53,l=1) </a:t>
            </a:r>
            <a:r>
              <a:rPr lang="en-US" altLang="tr-TR" sz="1200" b="1">
                <a:solidFill>
                  <a:srgbClr val="FF0000"/>
                </a:solidFill>
              </a:rPr>
              <a:t>DHCP Message Type = DHCP Request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Option: (61) Client identifier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     Length: 7; Value: 010016D323688A; 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     Hardware type: Ethernet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     Client MAC address: Wistron_23:68:8a (00:16:d3:23:68:8a)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Option: (t=50,l=4) Requested IP Address = 192.168.1.101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Option: (t=12,l=5) Host Name = "nomad"</a:t>
            </a:r>
          </a:p>
          <a:p>
            <a:pPr>
              <a:lnSpc>
                <a:spcPct val="90000"/>
              </a:lnSpc>
            </a:pPr>
            <a:r>
              <a:rPr lang="en-US" altLang="tr-TR" sz="1200" b="1">
                <a:solidFill>
                  <a:srgbClr val="FF0000"/>
                </a:solidFill>
              </a:rPr>
              <a:t>Option: (55) Parameter Request List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     Length: 11; Value: 010F03062C2E2F1F21F92B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     </a:t>
            </a:r>
            <a:r>
              <a:rPr lang="en-US" altLang="tr-TR" sz="1200" b="1">
                <a:solidFill>
                  <a:srgbClr val="FF0000"/>
                </a:solidFill>
              </a:rPr>
              <a:t>1 = Subnet Mask; 15 = Domain Name</a:t>
            </a:r>
          </a:p>
          <a:p>
            <a:pPr>
              <a:lnSpc>
                <a:spcPct val="90000"/>
              </a:lnSpc>
            </a:pPr>
            <a:r>
              <a:rPr lang="en-US" altLang="tr-TR" sz="1200" b="1">
                <a:solidFill>
                  <a:srgbClr val="FF0000"/>
                </a:solidFill>
              </a:rPr>
              <a:t>     3 = Router; 6 = Domain Name Server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     44 = NetBIOS over TCP/IP Name Server</a:t>
            </a:r>
          </a:p>
          <a:p>
            <a:pPr>
              <a:lnSpc>
                <a:spcPct val="90000"/>
              </a:lnSpc>
            </a:pPr>
            <a:r>
              <a:rPr lang="en-US" altLang="tr-TR" sz="1200"/>
              <a:t>     ……</a:t>
            </a:r>
          </a:p>
        </p:txBody>
      </p:sp>
      <p:sp>
        <p:nvSpPr>
          <p:cNvPr id="51210" name="Text Box 8"/>
          <p:cNvSpPr txBox="1">
            <a:spLocks noChangeArrowheads="1"/>
          </p:cNvSpPr>
          <p:nvPr/>
        </p:nvSpPr>
        <p:spPr bwMode="auto">
          <a:xfrm>
            <a:off x="2613025" y="1885950"/>
            <a:ext cx="1201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request</a:t>
            </a:r>
          </a:p>
        </p:txBody>
      </p:sp>
    </p:spTree>
    <p:extLst>
      <p:ext uri="{BB962C8B-B14F-4D97-AF65-F5344CB8AC3E}">
        <p14:creationId xmlns:p14="http://schemas.microsoft.com/office/powerpoint/2010/main" val="93062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B0A93963-9D82-440A-AA46-96BBE2102619}" type="slidenum">
              <a:rPr lang="en-US" altLang="tr-TR" sz="1200">
                <a:latin typeface="Tahoma" pitchFamily="34" charset="0"/>
              </a:rPr>
              <a:pPr/>
              <a:t>52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716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857250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63513"/>
            <a:ext cx="7772400" cy="9302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 addresses: how to get one?</a:t>
            </a:r>
            <a:endParaRPr lang="en-US" sz="4800">
              <a:cs typeface="+mj-cs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Q:</a:t>
            </a:r>
            <a:r>
              <a:rPr lang="en-US" altLang="tr-TR" smtClean="0">
                <a:ea typeface="ＭＳ Ｐゴシック" pitchFamily="34" charset="-128"/>
              </a:rPr>
              <a:t> how does </a:t>
            </a:r>
            <a:r>
              <a:rPr lang="en-US" altLang="tr-TR" i="1" smtClean="0">
                <a:ea typeface="ＭＳ Ｐゴシック" pitchFamily="34" charset="-128"/>
              </a:rPr>
              <a:t>network</a:t>
            </a:r>
            <a:r>
              <a:rPr lang="en-US" altLang="tr-TR" smtClean="0">
                <a:ea typeface="ＭＳ Ｐゴシック" pitchFamily="34" charset="-128"/>
              </a:rPr>
              <a:t> get subnet part of IP addr?</a:t>
            </a:r>
          </a:p>
          <a:p>
            <a:pPr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A:</a:t>
            </a:r>
            <a:r>
              <a:rPr lang="en-US" altLang="tr-TR" smtClean="0">
                <a:ea typeface="ＭＳ Ｐゴシック" pitchFamily="34" charset="-128"/>
              </a:rPr>
              <a:t> gets allocated portion of its provider ISP</a:t>
            </a:r>
            <a:r>
              <a:rPr lang="ja-JP" altLang="en-US" smtClean="0">
                <a:ea typeface="ＭＳ Ｐゴシック" pitchFamily="34" charset="-128"/>
              </a:rPr>
              <a:t>’</a:t>
            </a:r>
            <a:r>
              <a:rPr lang="en-US" altLang="ja-JP" smtClean="0">
                <a:ea typeface="ＭＳ Ｐゴシック" pitchFamily="34" charset="-128"/>
              </a:rPr>
              <a:t>s address space</a:t>
            </a:r>
            <a:endParaRPr lang="en-US" altLang="tr-TR" sz="2400" smtClean="0">
              <a:ea typeface="ＭＳ Ｐゴシック" pitchFamily="34" charset="-128"/>
            </a:endParaRPr>
          </a:p>
        </p:txBody>
      </p:sp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>
                <a:solidFill>
                  <a:srgbClr val="000099"/>
                </a:solidFill>
              </a:rPr>
              <a:t>ISP's block          </a:t>
            </a:r>
            <a:r>
              <a:rPr lang="en-US" altLang="tr-TR" sz="1800" u="sng">
                <a:solidFill>
                  <a:srgbClr val="000099"/>
                </a:solidFill>
              </a:rPr>
              <a:t>11001000  00010111  00010000</a:t>
            </a:r>
            <a:r>
              <a:rPr lang="en-US" altLang="tr-TR" sz="1800">
                <a:solidFill>
                  <a:srgbClr val="000099"/>
                </a:solidFill>
              </a:rPr>
              <a:t>  00000000    200.23.16.0/20</a:t>
            </a:r>
            <a:r>
              <a:rPr lang="en-US" altLang="tr-TR" sz="1800">
                <a:solidFill>
                  <a:schemeClr val="accent2"/>
                </a:solidFill>
              </a:rPr>
              <a:t> </a:t>
            </a:r>
          </a:p>
          <a:p>
            <a:endParaRPr lang="en-US" altLang="tr-TR" sz="1800"/>
          </a:p>
          <a:p>
            <a:r>
              <a:rPr lang="en-US" altLang="tr-TR" sz="1800"/>
              <a:t>Organization 0    </a:t>
            </a:r>
            <a:r>
              <a:rPr lang="en-US" altLang="tr-TR" sz="1800" u="sng"/>
              <a:t>11001000  00010111  0001000</a:t>
            </a:r>
            <a:r>
              <a:rPr lang="en-US" altLang="tr-TR" sz="1800"/>
              <a:t>0  00000000    200.23.16.0/23 </a:t>
            </a:r>
          </a:p>
          <a:p>
            <a:r>
              <a:rPr lang="en-US" altLang="tr-TR" sz="1800"/>
              <a:t>Organization 1    </a:t>
            </a:r>
            <a:r>
              <a:rPr lang="en-US" altLang="tr-TR" sz="1800" u="sng"/>
              <a:t>11001000  00010111  0001001</a:t>
            </a:r>
            <a:r>
              <a:rPr lang="en-US" altLang="tr-TR" sz="1800"/>
              <a:t>0  00000000    200.23.18.0/23 </a:t>
            </a:r>
          </a:p>
          <a:p>
            <a:r>
              <a:rPr lang="en-US" altLang="tr-TR" sz="1800"/>
              <a:t>Organization 2    </a:t>
            </a:r>
            <a:r>
              <a:rPr lang="en-US" altLang="tr-TR" sz="1800" u="sng"/>
              <a:t>11001000  00010111  0001010</a:t>
            </a:r>
            <a:r>
              <a:rPr lang="en-US" altLang="tr-TR" sz="1800"/>
              <a:t>0  00000000    200.23.20.0/23 </a:t>
            </a:r>
          </a:p>
          <a:p>
            <a:r>
              <a:rPr lang="en-US" altLang="tr-TR" sz="1800"/>
              <a:t>   ...                                          …..                                   ….                ….</a:t>
            </a:r>
          </a:p>
          <a:p>
            <a:r>
              <a:rPr lang="en-US" altLang="tr-TR" sz="1800"/>
              <a:t>Organization 7    </a:t>
            </a:r>
            <a:r>
              <a:rPr lang="en-US" altLang="tr-TR" sz="1800" u="sng"/>
              <a:t>11001000  00010111  0001111</a:t>
            </a:r>
            <a:r>
              <a:rPr lang="en-US" altLang="tr-TR" sz="1800"/>
              <a:t>0  00000000    200.23.30.0/23</a:t>
            </a:r>
            <a:r>
              <a:rPr lang="en-US" altLang="tr-TR">
                <a:latin typeface="Times New Roman" pitchFamily="18" charset="0"/>
              </a:rPr>
              <a:t> </a:t>
            </a:r>
          </a:p>
          <a:p>
            <a:endParaRPr lang="en-US" altLang="tr-TR" sz="18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05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19CF2074-CED2-4E64-9A38-FFC24DDB8628}" type="slidenum">
              <a:rPr lang="en-US" altLang="tr-TR" sz="1200">
                <a:latin typeface="Tahoma" pitchFamily="34" charset="0"/>
              </a:rPr>
              <a:pPr/>
              <a:t>53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8316913" cy="9858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Hierarchical addressing: route aggregation</a:t>
            </a:r>
            <a:endParaRPr lang="en-US">
              <a:cs typeface="+mj-cs"/>
            </a:endParaRPr>
          </a:p>
        </p:txBody>
      </p:sp>
      <p:sp>
        <p:nvSpPr>
          <p:cNvPr id="72708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54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6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2712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tr-TR" sz="1400"/>
              <a:t>with addresses </a:t>
            </a:r>
          </a:p>
          <a:p>
            <a:r>
              <a:rPr lang="en-US" altLang="tr-TR" sz="1400"/>
              <a:t>beginning </a:t>
            </a:r>
          </a:p>
          <a:p>
            <a:r>
              <a:rPr lang="en-US" altLang="tr-TR" sz="1400"/>
              <a:t>200.23.16.0/20</a:t>
            </a:r>
            <a:r>
              <a:rPr lang="ja-JP" altLang="en-US" sz="1400"/>
              <a:t>”</a:t>
            </a:r>
            <a:endParaRPr lang="en-US" altLang="tr-TR" sz="1400"/>
          </a:p>
        </p:txBody>
      </p:sp>
      <p:grpSp>
        <p:nvGrpSpPr>
          <p:cNvPr id="72714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72748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3294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200.23.16.0/23</a:t>
              </a:r>
              <a:endParaRPr lang="en-US" smtClean="0"/>
            </a:p>
          </p:txBody>
        </p:sp>
      </p:grpSp>
      <p:grpSp>
        <p:nvGrpSpPr>
          <p:cNvPr id="72715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72746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3292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200.23.18.0/23</a:t>
              </a:r>
              <a:endParaRPr lang="en-US" smtClean="0"/>
            </a:p>
          </p:txBody>
        </p:sp>
      </p:grpSp>
      <p:grpSp>
        <p:nvGrpSpPr>
          <p:cNvPr id="72716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72744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3290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200.23.30.0/23</a:t>
              </a:r>
              <a:endParaRPr lang="en-US" smtClean="0"/>
            </a:p>
          </p:txBody>
        </p:sp>
      </p:grp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Fly-By-Night-ISP</a:t>
            </a:r>
            <a:endParaRPr lang="en-US" smtClean="0"/>
          </a:p>
        </p:txBody>
      </p:sp>
      <p:sp>
        <p:nvSpPr>
          <p:cNvPr id="72718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64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0</a:t>
            </a:r>
          </a:p>
        </p:txBody>
      </p:sp>
      <p:sp>
        <p:nvSpPr>
          <p:cNvPr id="53265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7</a:t>
            </a: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Internet</a:t>
            </a:r>
          </a:p>
        </p:txBody>
      </p:sp>
      <p:sp>
        <p:nvSpPr>
          <p:cNvPr id="53267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1</a:t>
            </a:r>
          </a:p>
        </p:txBody>
      </p:sp>
      <p:sp>
        <p:nvSpPr>
          <p:cNvPr id="72723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69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ISPs-R-Us</a:t>
            </a:r>
            <a:endParaRPr lang="en-US" smtClean="0"/>
          </a:p>
        </p:txBody>
      </p:sp>
      <p:sp>
        <p:nvSpPr>
          <p:cNvPr id="72725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327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4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tr-TR" sz="1400"/>
              <a:t>with addresses </a:t>
            </a:r>
          </a:p>
          <a:p>
            <a:r>
              <a:rPr lang="en-US" altLang="tr-TR" sz="1400"/>
              <a:t>beginning </a:t>
            </a:r>
          </a:p>
          <a:p>
            <a:r>
              <a:rPr lang="en-US" altLang="tr-TR" sz="1400"/>
              <a:t>199.31.0.0/16</a:t>
            </a:r>
            <a:r>
              <a:rPr lang="ja-JP" altLang="en-US" sz="1400"/>
              <a:t>”</a:t>
            </a:r>
            <a:endParaRPr lang="en-US" altLang="tr-TR" sz="1400"/>
          </a:p>
        </p:txBody>
      </p:sp>
      <p:grpSp>
        <p:nvGrpSpPr>
          <p:cNvPr id="72730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72742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3288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200.23.20.0/23</a:t>
              </a:r>
              <a:endParaRPr lang="en-US" smtClean="0"/>
            </a:p>
          </p:txBody>
        </p:sp>
      </p:grpSp>
      <p:sp>
        <p:nvSpPr>
          <p:cNvPr id="53276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2</a:t>
            </a:r>
          </a:p>
        </p:txBody>
      </p:sp>
      <p:grpSp>
        <p:nvGrpSpPr>
          <p:cNvPr id="72732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5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grpSp>
        <p:nvGrpSpPr>
          <p:cNvPr id="72733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53281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2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3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sp>
        <p:nvSpPr>
          <p:cNvPr id="53279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</a:rPr>
              <a:t>hierarchical addressing allows efficient advertisement of routing </a:t>
            </a:r>
          </a:p>
          <a:p>
            <a:pPr>
              <a:defRPr/>
            </a:pPr>
            <a:r>
              <a:rPr lang="en-US" sz="2400" smtClean="0">
                <a:latin typeface="Gill Sans MT" charset="0"/>
              </a:rPr>
              <a:t>information:</a:t>
            </a:r>
          </a:p>
        </p:txBody>
      </p:sp>
      <p:pic>
        <p:nvPicPr>
          <p:cNvPr id="72735" name="Picture 4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68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42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B6445F7F-14DE-44CF-A6D9-399A5B051CCF}" type="slidenum">
              <a:rPr lang="en-US" altLang="tr-TR" sz="1200">
                <a:latin typeface="Tahoma" pitchFamily="34" charset="0"/>
              </a:rPr>
              <a:pPr/>
              <a:t>54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73731" name="Freeform 45"/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</a:rPr>
              <a:t>ISPs-R-Us has a more specific route to Organization 1</a:t>
            </a:r>
          </a:p>
        </p:txBody>
      </p:sp>
      <p:sp>
        <p:nvSpPr>
          <p:cNvPr id="73733" name="Freeform 4"/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3737" name="Freeform 8"/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5407025" y="328771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tr-TR" sz="1400"/>
              <a:t>with addresses </a:t>
            </a:r>
          </a:p>
          <a:p>
            <a:r>
              <a:rPr lang="en-US" altLang="tr-TR" sz="1400"/>
              <a:t>beginning </a:t>
            </a:r>
          </a:p>
          <a:p>
            <a:r>
              <a:rPr lang="en-US" altLang="tr-TR" sz="1400" u="sng">
                <a:solidFill>
                  <a:srgbClr val="CC0000"/>
                </a:solidFill>
              </a:rPr>
              <a:t>200.23.16.0/20</a:t>
            </a:r>
            <a:r>
              <a:rPr lang="ja-JP" altLang="en-US" sz="1400"/>
              <a:t>”</a:t>
            </a:r>
            <a:endParaRPr lang="en-US" altLang="tr-TR" sz="1400"/>
          </a:p>
        </p:txBody>
      </p:sp>
      <p:grpSp>
        <p:nvGrpSpPr>
          <p:cNvPr id="73739" name="Group 10"/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73772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318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200.23.16.0/23</a:t>
              </a:r>
              <a:endParaRPr lang="en-US" smtClean="0"/>
            </a:p>
          </p:txBody>
        </p:sp>
      </p:grpSp>
      <p:grpSp>
        <p:nvGrpSpPr>
          <p:cNvPr id="73740" name="Group 13"/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73770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316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200.23.18.0/23</a:t>
              </a:r>
              <a:endParaRPr lang="en-US" smtClean="0"/>
            </a:p>
          </p:txBody>
        </p:sp>
      </p:grpSp>
      <p:grpSp>
        <p:nvGrpSpPr>
          <p:cNvPr id="73741" name="Group 16"/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73768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314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200.23.30.0/23</a:t>
              </a:r>
              <a:endParaRPr lang="en-US" smtClean="0"/>
            </a:p>
          </p:txBody>
        </p:sp>
      </p:grpSp>
      <p:sp>
        <p:nvSpPr>
          <p:cNvPr id="54287" name="Text Box 19"/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Fly-By-Night-ISP</a:t>
            </a:r>
            <a:endParaRPr lang="en-US" smtClean="0"/>
          </a:p>
        </p:txBody>
      </p:sp>
      <p:sp>
        <p:nvSpPr>
          <p:cNvPr id="54288" name="Text Box 21"/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0</a:t>
            </a:r>
          </a:p>
        </p:txBody>
      </p:sp>
      <p:sp>
        <p:nvSpPr>
          <p:cNvPr id="54289" name="Text Box 22"/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7</a:t>
            </a:r>
          </a:p>
        </p:txBody>
      </p:sp>
      <p:sp>
        <p:nvSpPr>
          <p:cNvPr id="54290" name="Text Box 23"/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Internet</a:t>
            </a:r>
          </a:p>
        </p:txBody>
      </p:sp>
      <p:sp>
        <p:nvSpPr>
          <p:cNvPr id="54291" name="Text Box 24"/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1</a:t>
            </a:r>
          </a:p>
        </p:txBody>
      </p:sp>
      <p:sp>
        <p:nvSpPr>
          <p:cNvPr id="73747" name="Freeform 25"/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93" name="Text Box 26"/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ISPs-R-Us</a:t>
            </a:r>
            <a:endParaRPr lang="en-US" smtClean="0"/>
          </a:p>
        </p:txBody>
      </p:sp>
      <p:sp>
        <p:nvSpPr>
          <p:cNvPr id="73749" name="Freeform 27"/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4295" name="Line 28"/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6" name="Line 29"/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7" name="Line 30"/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8" name="Text Box 31"/>
          <p:cNvSpPr txBox="1">
            <a:spLocks noChangeArrowheads="1"/>
          </p:cNvSpPr>
          <p:nvPr/>
        </p:nvSpPr>
        <p:spPr bwMode="auto">
          <a:xfrm>
            <a:off x="5530850" y="5145088"/>
            <a:ext cx="20843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tr-TR" sz="1400"/>
              <a:t>with addresses </a:t>
            </a:r>
          </a:p>
          <a:p>
            <a:r>
              <a:rPr lang="en-US" altLang="tr-TR" sz="1400"/>
              <a:t>beginning 199.31.0.0/16</a:t>
            </a:r>
          </a:p>
          <a:p>
            <a:r>
              <a:rPr lang="en-US" altLang="tr-TR" sz="1400"/>
              <a:t>or </a:t>
            </a:r>
            <a:r>
              <a:rPr lang="en-US" altLang="tr-TR" sz="1400" u="sng">
                <a:solidFill>
                  <a:srgbClr val="CC0000"/>
                </a:solidFill>
              </a:rPr>
              <a:t>200.23.18.0/23</a:t>
            </a:r>
            <a:r>
              <a:rPr lang="ja-JP" altLang="en-US" sz="1400"/>
              <a:t>”</a:t>
            </a:r>
            <a:endParaRPr lang="en-US" altLang="tr-TR" sz="1400"/>
          </a:p>
        </p:txBody>
      </p:sp>
      <p:grpSp>
        <p:nvGrpSpPr>
          <p:cNvPr id="73754" name="Group 32"/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73766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54312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200.23.20.0/23</a:t>
              </a:r>
              <a:endParaRPr lang="en-US" smtClean="0"/>
            </a:p>
          </p:txBody>
        </p:sp>
      </p:grpSp>
      <p:sp>
        <p:nvSpPr>
          <p:cNvPr id="54300" name="Text Box 35"/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2</a:t>
            </a:r>
          </a:p>
        </p:txBody>
      </p:sp>
      <p:grpSp>
        <p:nvGrpSpPr>
          <p:cNvPr id="73756" name="Group 36"/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54308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9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10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grpSp>
        <p:nvGrpSpPr>
          <p:cNvPr id="73757" name="Group 40"/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54305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6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7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pic>
        <p:nvPicPr>
          <p:cNvPr id="73758" name="Picture 4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9001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8300" y="241300"/>
            <a:ext cx="8462963" cy="931863"/>
          </a:xfrm>
        </p:spPr>
        <p:txBody>
          <a:bodyPr/>
          <a:lstStyle/>
          <a:p>
            <a:pPr>
              <a:defRPr/>
            </a:pPr>
            <a:r>
              <a:rPr lang="en-US" sz="3400">
                <a:cs typeface="+mj-cs"/>
              </a:rPr>
              <a:t>Hierarchical addressing: more specific routes</a:t>
            </a:r>
          </a:p>
        </p:txBody>
      </p:sp>
    </p:spTree>
    <p:extLst>
      <p:ext uri="{BB962C8B-B14F-4D97-AF65-F5344CB8AC3E}">
        <p14:creationId xmlns:p14="http://schemas.microsoft.com/office/powerpoint/2010/main" val="277303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3412D95B-21D0-48D0-B19D-9987D5C4042A}" type="slidenum">
              <a:rPr lang="en-US" altLang="tr-TR" sz="1200">
                <a:latin typeface="Tahoma" pitchFamily="34" charset="0"/>
              </a:rPr>
              <a:pPr/>
              <a:t>55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7475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" y="1000125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IP addressing: the last word...</a:t>
            </a:r>
            <a:endParaRPr lang="en-US">
              <a:cs typeface="+mj-cs"/>
            </a:endParaRP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</a:t>
            </a:r>
            <a:r>
              <a:rPr lang="en-US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solidFill>
                  <a:srgbClr val="000099"/>
                </a:solidFill>
                <a:cs typeface="+mn-cs"/>
              </a:rPr>
              <a:t>ICANN</a:t>
            </a:r>
            <a:r>
              <a:rPr lang="en-US">
                <a:cs typeface="+mn-cs"/>
              </a:rPr>
              <a:t>: </a:t>
            </a:r>
            <a:r>
              <a:rPr lang="en-US">
                <a:solidFill>
                  <a:srgbClr val="000099"/>
                </a:solidFill>
                <a:cs typeface="+mn-cs"/>
              </a:rPr>
              <a:t>I</a:t>
            </a:r>
            <a:r>
              <a:rPr lang="en-US">
                <a:cs typeface="+mn-cs"/>
              </a:rPr>
              <a:t>nternet </a:t>
            </a:r>
            <a:r>
              <a:rPr lang="en-US">
                <a:solidFill>
                  <a:srgbClr val="000099"/>
                </a:solidFill>
                <a:cs typeface="+mn-cs"/>
              </a:rPr>
              <a:t>C</a:t>
            </a:r>
            <a:r>
              <a:rPr lang="en-US">
                <a:cs typeface="+mn-cs"/>
              </a:rPr>
              <a:t>orporation for </a:t>
            </a:r>
            <a:r>
              <a:rPr lang="en-US">
                <a:solidFill>
                  <a:srgbClr val="000099"/>
                </a:solidFill>
                <a:cs typeface="+mn-cs"/>
              </a:rPr>
              <a:t>A</a:t>
            </a:r>
            <a:r>
              <a:rPr lang="en-US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    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ames and </a:t>
            </a:r>
            <a:r>
              <a:rPr lang="en-US">
                <a:solidFill>
                  <a:srgbClr val="000099"/>
                </a:solidFill>
                <a:cs typeface="+mn-cs"/>
              </a:rPr>
              <a:t>N</a:t>
            </a:r>
            <a:r>
              <a:rPr lang="en-US">
                <a:cs typeface="+mn-cs"/>
              </a:rPr>
              <a:t>umbers http://www.icann.org/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allocates addresses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manages DNS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assigns domain names, resolves disputes</a:t>
            </a:r>
          </a:p>
        </p:txBody>
      </p:sp>
    </p:spTree>
    <p:extLst>
      <p:ext uri="{BB962C8B-B14F-4D97-AF65-F5344CB8AC3E}">
        <p14:creationId xmlns:p14="http://schemas.microsoft.com/office/powerpoint/2010/main" val="24997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740930DE-974B-4A6B-B33C-A79BBCC46BFA}" type="slidenum">
              <a:rPr lang="en-US" altLang="tr-TR" sz="1200">
                <a:latin typeface="Tahoma" pitchFamily="34" charset="0"/>
              </a:rPr>
              <a:pPr/>
              <a:t>56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75779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sp>
        <p:nvSpPr>
          <p:cNvPr id="75781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10.0.0.2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10.0.0.3</a:t>
            </a: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8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9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local network</a:t>
            </a:r>
          </a:p>
          <a:p>
            <a:pPr algn="ctr">
              <a:defRPr/>
            </a:pPr>
            <a:r>
              <a:rPr lang="en-US" smtClean="0"/>
              <a:t>(e.g., home network)</a:t>
            </a:r>
          </a:p>
          <a:p>
            <a:pPr algn="ctr">
              <a:defRPr/>
            </a:pPr>
            <a:r>
              <a:rPr lang="en-US" smtClean="0"/>
              <a:t>10.0.0/24</a:t>
            </a:r>
          </a:p>
        </p:txBody>
      </p:sp>
      <p:sp>
        <p:nvSpPr>
          <p:cNvPr id="56340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1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2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3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4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5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rest of</a:t>
            </a:r>
          </a:p>
          <a:p>
            <a:pPr algn="ctr">
              <a:defRPr/>
            </a:pPr>
            <a:r>
              <a:rPr lang="en-US" smtClean="0"/>
              <a:t>Internet</a:t>
            </a:r>
          </a:p>
        </p:txBody>
      </p:sp>
      <p:sp>
        <p:nvSpPr>
          <p:cNvPr id="56346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datagrams with source 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destination in this network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have 10.0.0/24 address for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source, destination (as usual)</a:t>
            </a:r>
          </a:p>
        </p:txBody>
      </p:sp>
      <p:sp>
        <p:nvSpPr>
          <p:cNvPr id="56347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all</a:t>
            </a:r>
            <a:r>
              <a:rPr lang="en-US" sz="240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smtClean="0">
                <a:latin typeface="Gill Sans MT" charset="0"/>
              </a:rPr>
              <a:t>datagrams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leaving</a:t>
            </a:r>
            <a:r>
              <a:rPr lang="en-US" sz="2400" smtClean="0">
                <a:latin typeface="Gill Sans MT" charset="0"/>
              </a:rPr>
              <a:t> local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network have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same</a:t>
            </a:r>
            <a:r>
              <a:rPr lang="en-US" sz="2400" smtClean="0">
                <a:latin typeface="Gill Sans MT" charset="0"/>
              </a:rPr>
              <a:t> single source NAT IP address: 138.76.29.7,different source port numbers</a:t>
            </a:r>
          </a:p>
        </p:txBody>
      </p:sp>
      <p:pic>
        <p:nvPicPr>
          <p:cNvPr id="75803" name="Picture 9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9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50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75806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758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58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58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5819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5822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5823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6365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6366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5807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75814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5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75808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75812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3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75809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75810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1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3325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3AC3EB82-CACB-4668-B169-927FA05FC8E9}" type="slidenum">
              <a:rPr lang="en-US" altLang="tr-TR" sz="1200">
                <a:latin typeface="Tahoma" pitchFamily="34" charset="0"/>
              </a:rPr>
              <a:pPr/>
              <a:t>57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motivation:</a:t>
            </a:r>
            <a:r>
              <a:rPr lang="en-US">
                <a:cs typeface="+mn-cs"/>
              </a:rPr>
              <a:t> local network uses just one IP address as far as outside world is concerned: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range of addresses not needed from ISP:  just one IP address for all devices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can change addresses of devices in local network without notifying outside world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can change ISP without changing addresses of devices in local network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devices inside local net not explicitly addressable, visible by outside world (a security plus)</a:t>
            </a:r>
          </a:p>
          <a:p>
            <a:pPr>
              <a:buFont typeface="Wingdings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57349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76805" name="Picture 9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81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C4B48B1B-C07D-4855-9FEB-A3B3A8F9BBFC}" type="slidenum">
              <a:rPr lang="en-US" altLang="tr-TR" sz="1200">
                <a:latin typeface="Tahoma" pitchFamily="34" charset="0"/>
              </a:rPr>
              <a:pPr/>
              <a:t>58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   </a:t>
            </a:r>
            <a:r>
              <a:rPr lang="en-US" i="1">
                <a:solidFill>
                  <a:srgbClr val="CC0000"/>
                </a:solidFill>
                <a:cs typeface="+mn-cs"/>
              </a:rPr>
              <a:t>implementation</a:t>
            </a:r>
            <a:r>
              <a:rPr lang="en-US">
                <a:solidFill>
                  <a:srgbClr val="CC0000"/>
                </a:solidFill>
                <a:cs typeface="+mn-cs"/>
              </a:rPr>
              <a:t>:</a:t>
            </a:r>
            <a:r>
              <a:rPr lang="en-US">
                <a:cs typeface="+mn-cs"/>
              </a:rPr>
              <a:t> NAT router must: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outgoing datagrams: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i="1">
                <a:solidFill>
                  <a:srgbClr val="000099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400">
                <a:latin typeface="Gill Sans MT" charset="0"/>
              </a:rPr>
              <a:t>. . . remote clients/servers will respond using (NAT IP address, new port #) as destination addr</a:t>
            </a:r>
            <a:br>
              <a:rPr lang="en-US" sz="2400">
                <a:latin typeface="Gill Sans MT" charset="0"/>
              </a:rPr>
            </a:br>
            <a:endParaRPr lang="en-US" sz="2400">
              <a:latin typeface="Gill Sans MT" charset="0"/>
            </a:endParaRP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remember (in NAT translation table)</a:t>
            </a:r>
            <a:r>
              <a:rPr lang="en-US" i="1">
                <a:solidFill>
                  <a:schemeClr val="accent2"/>
                </a:solidFill>
              </a:rPr>
              <a:t>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incoming datagrams: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i="1">
                <a:solidFill>
                  <a:srgbClr val="000099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endParaRPr lang="en-US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77829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81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593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B86AD2E5-53D1-4706-975E-6DD314E313D4}" type="slidenum">
              <a:rPr lang="en-US" altLang="tr-TR" sz="1200">
                <a:latin typeface="Tahoma" pitchFamily="34" charset="0"/>
              </a:rPr>
              <a:pPr/>
              <a:t>59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7885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8852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9398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0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1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2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59403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10.0.0.2</a:t>
            </a:r>
          </a:p>
        </p:txBody>
      </p:sp>
      <p:sp>
        <p:nvSpPr>
          <p:cNvPr id="59404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78949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5949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50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S: 10.0.0.1, 3345</a:t>
                </a:r>
              </a:p>
              <a:p>
                <a:pPr>
                  <a:defRPr/>
                </a:pPr>
                <a:r>
                  <a:rPr lang="en-US" sz="1200" smtClean="0"/>
                  <a:t>D: 128.119.40.186, 80</a:t>
                </a:r>
              </a:p>
            </p:txBody>
          </p:sp>
          <p:grpSp>
            <p:nvGrpSpPr>
              <p:cNvPr id="7895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61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5950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50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895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5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5950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50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8950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64 h 264"/>
                <a:gd name="T2" fmla="*/ 1888 w 417"/>
                <a:gd name="T3" fmla="*/ 964 h 264"/>
                <a:gd name="T4" fmla="*/ 1888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78951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5949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9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59406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5940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8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5940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5949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</a:rPr>
                <a:t>1: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en-US" smtClean="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5949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8865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59412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3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NAT translation table</a:t>
            </a:r>
          </a:p>
          <a:p>
            <a:pPr algn="ctr">
              <a:defRPr/>
            </a:pPr>
            <a:r>
              <a:rPr lang="en-US" smtClean="0"/>
              <a:t>WAN side addr        LAN side addr</a:t>
            </a:r>
          </a:p>
        </p:txBody>
      </p:sp>
      <p:sp>
        <p:nvSpPr>
          <p:cNvPr id="59414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5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6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tr-TR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tr-TR" sz="1800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5947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7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S: 128.119.40.186, 80 </a:t>
              </a:r>
            </a:p>
            <a:p>
              <a:pPr>
                <a:defRPr/>
              </a:pPr>
              <a:r>
                <a:rPr lang="en-US" sz="1200" smtClean="0"/>
                <a:t>D: 10.0.0.1, 3345</a:t>
              </a:r>
            </a:p>
            <a:p>
              <a:pPr>
                <a:defRPr/>
              </a:pPr>
              <a:endParaRPr lang="en-US" sz="1200" smtClean="0"/>
            </a:p>
          </p:txBody>
        </p:sp>
        <p:grpSp>
          <p:nvGrpSpPr>
            <p:cNvPr id="7893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78944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5949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9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8936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78941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5948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8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937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grpSp>
          <p:nvGrpSpPr>
            <p:cNvPr id="78938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5948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8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78918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5946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6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S: 138.76.29.7, 5001</a:t>
                </a:r>
              </a:p>
              <a:p>
                <a:pPr>
                  <a:defRPr/>
                </a:pPr>
                <a:r>
                  <a:rPr lang="en-US" sz="1200" smtClean="0"/>
                  <a:t>D: 128.119.40.186, 80</a:t>
                </a:r>
              </a:p>
            </p:txBody>
          </p:sp>
          <p:grpSp>
            <p:nvGrpSpPr>
              <p:cNvPr id="78925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30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5947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47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8926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27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tr-TR"/>
                </a:p>
              </p:txBody>
            </p:sp>
            <p:sp>
              <p:nvSpPr>
                <p:cNvPr id="5947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47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946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920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5946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6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5945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</a:rPr>
                <a:t>2: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en-US" smtClean="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5946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5944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4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S: 128.119.40.186, 80 </a:t>
              </a:r>
            </a:p>
            <a:p>
              <a:pPr>
                <a:defRPr/>
              </a:pPr>
              <a:r>
                <a:rPr lang="en-US" sz="1200" smtClean="0"/>
                <a:t>D: 138.76.29.7, 5001</a:t>
              </a:r>
            </a:p>
            <a:p>
              <a:pPr>
                <a:defRPr/>
              </a:pPr>
              <a:endParaRPr lang="en-US" sz="1200" smtClean="0"/>
            </a:p>
          </p:txBody>
        </p:sp>
        <p:grpSp>
          <p:nvGrpSpPr>
            <p:cNvPr id="78902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78911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5945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890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78908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  <p:sp>
            <p:nvSpPr>
              <p:cNvPr id="5945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944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905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5945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</a:rPr>
              <a:t>3: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dirty="0" smtClean="0">
                <a:solidFill>
                  <a:srgbClr val="CC0000"/>
                </a:solidFill>
              </a:rPr>
              <a:t>4: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  <a:defRPr/>
            </a:pPr>
            <a:r>
              <a:rPr lang="en-US" dirty="0" err="1" smtClean="0">
                <a:solidFill>
                  <a:srgbClr val="000099"/>
                </a:solidFill>
              </a:rPr>
              <a:t>dest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addr</a:t>
            </a:r>
            <a:r>
              <a:rPr lang="en-US" dirty="0" smtClean="0">
                <a:solidFill>
                  <a:srgbClr val="000099"/>
                </a:solidFill>
              </a:rPr>
              <a:t> from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</a:rPr>
              <a:t>138.76.29.7, 5001 to 10.0.0.1, 3345 </a:t>
            </a:r>
          </a:p>
          <a:p>
            <a:pPr>
              <a:defRPr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59424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25" name="Rectangle 141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78880" name="Picture 14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8881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788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88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788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78895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8898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8899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5944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4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8882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78890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91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78883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78888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9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78884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788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sp>
        <p:nvSpPr>
          <p:cNvPr id="11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B8B30356-BF46-4093-8AE7-C6098AC90DD7}" type="slidenum">
              <a:rPr lang="en-US" altLang="tr-TR" sz="1200">
                <a:latin typeface="Tahoma" pitchFamily="34" charset="0"/>
              </a:rPr>
              <a:pPr/>
              <a:t>6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21507" name="Picture 169" descr="underline_b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7032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21516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17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0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21521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6307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1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31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71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72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2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6294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9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58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59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0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3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6281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8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45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9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46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8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4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6268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6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7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32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7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3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7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5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6255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5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19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6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20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6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6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6242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4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06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07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4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1527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8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42 w 294"/>
                <a:gd name="T3" fmla="*/ 83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29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01 h 174"/>
                <a:gd name="T2" fmla="*/ 478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30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4 h 500"/>
                <a:gd name="T2" fmla="*/ 192 w 118"/>
                <a:gd name="T3" fmla="*/ 0 h 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31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147 w 370"/>
                <a:gd name="T1" fmla="*/ 217 h 32"/>
                <a:gd name="T2" fmla="*/ 0 w 370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21532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26 w 176"/>
                <a:gd name="T1" fmla="*/ 47 h 412"/>
                <a:gd name="T2" fmla="*/ 28 w 176"/>
                <a:gd name="T3" fmla="*/ 4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174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5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7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6178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6179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  <p:sp>
          <p:nvSpPr>
            <p:cNvPr id="6180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1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/>
                <a:t>0111</a:t>
              </a:r>
            </a:p>
          </p:txBody>
        </p:sp>
        <p:sp>
          <p:nvSpPr>
            <p:cNvPr id="6182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tr-TR" sz="1600"/>
                <a:t>value in arriving</a:t>
              </a:r>
            </a:p>
            <a:p>
              <a:pPr eaLnBrk="1" hangingPunct="1"/>
              <a:r>
                <a:rPr lang="en-US" altLang="tr-TR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altLang="tr-TR" sz="1600"/>
            </a:p>
          </p:txBody>
        </p:sp>
        <p:sp>
          <p:nvSpPr>
            <p:cNvPr id="6183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4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routing algorithm</a:t>
              </a:r>
            </a:p>
          </p:txBody>
        </p:sp>
        <p:sp>
          <p:nvSpPr>
            <p:cNvPr id="6185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6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/>
                <a:t>local forwarding table</a:t>
              </a:r>
            </a:p>
          </p:txBody>
        </p:sp>
        <p:sp>
          <p:nvSpPr>
            <p:cNvPr id="6187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header value</a:t>
              </a:r>
            </a:p>
          </p:txBody>
        </p:sp>
        <p:sp>
          <p:nvSpPr>
            <p:cNvPr id="6188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output link</a:t>
              </a:r>
            </a:p>
          </p:txBody>
        </p:sp>
        <p:sp>
          <p:nvSpPr>
            <p:cNvPr id="6189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0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200" smtClean="0"/>
                <a:t>0100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0101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0111</a:t>
              </a:r>
            </a:p>
            <a:p>
              <a:pPr algn="r" eaLnBrk="1" hangingPunct="1">
                <a:defRPr/>
              </a:pPr>
              <a:r>
                <a:rPr lang="en-US" sz="1200" smtClean="0"/>
                <a:t>1001</a:t>
              </a:r>
            </a:p>
          </p:txBody>
        </p:sp>
        <p:sp>
          <p:nvSpPr>
            <p:cNvPr id="6191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smtClean="0"/>
                <a:t>3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1</a:t>
              </a:r>
            </a:p>
          </p:txBody>
        </p:sp>
        <p:sp>
          <p:nvSpPr>
            <p:cNvPr id="6192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3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4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5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55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56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57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58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59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21560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4 h 816"/>
                <a:gd name="T4" fmla="*/ 1 w 1443"/>
                <a:gd name="T5" fmla="*/ 4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21561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6235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6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7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8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9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0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1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2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6228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9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0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1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2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3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4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3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6221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2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3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4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5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6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7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4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214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5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6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7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8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9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0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5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6207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8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9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0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1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2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3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6150" name="Text Box 167"/>
          <p:cNvSpPr txBox="1">
            <a:spLocks noChangeArrowheads="1"/>
          </p:cNvSpPr>
          <p:nvPr/>
        </p:nvSpPr>
        <p:spPr bwMode="auto">
          <a:xfrm>
            <a:off x="501650" y="195263"/>
            <a:ext cx="79121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600" smtClean="0">
                <a:solidFill>
                  <a:srgbClr val="000099"/>
                </a:solidFill>
                <a:latin typeface="Gill Sans MT" charset="0"/>
              </a:rPr>
              <a:t>Interplay between routing and forwarding</a:t>
            </a:r>
          </a:p>
        </p:txBody>
      </p:sp>
      <p:grpSp>
        <p:nvGrpSpPr>
          <p:cNvPr id="426154" name="Group 170"/>
          <p:cNvGrpSpPr>
            <a:grpSpLocks/>
          </p:cNvGrpSpPr>
          <p:nvPr/>
        </p:nvGrpSpPr>
        <p:grpSpPr bwMode="auto">
          <a:xfrm>
            <a:off x="4360863" y="1292225"/>
            <a:ext cx="4435475" cy="641350"/>
            <a:chOff x="2782" y="912"/>
            <a:chExt cx="2794" cy="404"/>
          </a:xfrm>
        </p:grpSpPr>
        <p:sp>
          <p:nvSpPr>
            <p:cNvPr id="6155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6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426157" name="Group 173"/>
          <p:cNvGrpSpPr>
            <a:grpSpLocks/>
          </p:cNvGrpSpPr>
          <p:nvPr/>
        </p:nvGrpSpPr>
        <p:grpSpPr bwMode="auto">
          <a:xfrm>
            <a:off x="4424363" y="1979613"/>
            <a:ext cx="4308475" cy="641350"/>
            <a:chOff x="2782" y="912"/>
            <a:chExt cx="2714" cy="404"/>
          </a:xfrm>
        </p:grpSpPr>
        <p:sp>
          <p:nvSpPr>
            <p:cNvPr id="6153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662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252515BD-F337-46E7-8989-E284B7E98952}" type="slidenum">
              <a:rPr lang="en-US" altLang="tr-TR" sz="1200">
                <a:latin typeface="Tahoma" pitchFamily="34" charset="0"/>
              </a:rPr>
              <a:pPr/>
              <a:t>60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16-bit port-number field: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60,000 simultaneous connections with a single LAN-side address!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NAT is controversial: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routers should only process up to layer 3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violates end-to-end argument</a:t>
            </a:r>
          </a:p>
          <a:p>
            <a:pPr lvl="2">
              <a:defRPr/>
            </a:pPr>
            <a:r>
              <a:rPr lang="en-US" sz="2400">
                <a:latin typeface="Gill Sans MT" charset="0"/>
              </a:rPr>
              <a:t>NAT possibility must be taken into account by app designers, e.g., P2P applications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shortage should instead be solved by IPv6</a:t>
            </a:r>
          </a:p>
          <a:p>
            <a:pPr>
              <a:buFont typeface="Wingdings" charset="0"/>
              <a:buChar char="v"/>
              <a:defRPr/>
            </a:pPr>
            <a:endParaRPr lang="en-US">
              <a:cs typeface="+mn-cs"/>
            </a:endParaRP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30188"/>
            <a:ext cx="8091488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NAT: network address translation</a:t>
            </a:r>
          </a:p>
        </p:txBody>
      </p:sp>
      <p:pic>
        <p:nvPicPr>
          <p:cNvPr id="79877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9223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1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14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2F5A127C-8FC0-4667-8A94-31FDE25385DC}" type="slidenum">
              <a:rPr lang="en-US" altLang="tr-TR" sz="1200">
                <a:latin typeface="Tahoma" pitchFamily="34" charset="0"/>
              </a:rPr>
              <a:pPr/>
              <a:t>61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80899" name="Picture 10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 traversal problem</a:t>
            </a:r>
          </a:p>
        </p:txBody>
      </p:sp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r>
              <a:rPr lang="en-US" altLang="tr-TR" sz="2400" smtClean="0">
                <a:ea typeface="ＭＳ Ｐゴシック" pitchFamily="34" charset="-128"/>
              </a:rPr>
              <a:t>client wants to connect to server with address 10.0.0.1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server address 10.0.0.1 local to LAN (client can</a:t>
            </a:r>
            <a:r>
              <a:rPr lang="ja-JP" altLang="en-US" sz="2000" smtClean="0">
                <a:ea typeface="ＭＳ Ｐゴシック" pitchFamily="34" charset="-128"/>
              </a:rPr>
              <a:t>’</a:t>
            </a:r>
            <a:r>
              <a:rPr lang="en-US" altLang="ja-JP" sz="2000" smtClean="0">
                <a:ea typeface="ＭＳ Ｐゴシック" pitchFamily="34" charset="-128"/>
              </a:rPr>
              <a:t>t use it as destination addr)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only one externally visible NATed address: 138.76.29.7</a:t>
            </a:r>
          </a:p>
          <a:p>
            <a:r>
              <a:rPr lang="en-US" altLang="tr-TR" sz="2400" i="1" smtClean="0">
                <a:solidFill>
                  <a:srgbClr val="CC0000"/>
                </a:solidFill>
                <a:ea typeface="ＭＳ Ｐゴシック" pitchFamily="34" charset="-128"/>
              </a:rPr>
              <a:t>solution1:</a:t>
            </a:r>
            <a:r>
              <a:rPr lang="en-US" altLang="tr-TR" sz="2400" smtClean="0">
                <a:ea typeface="ＭＳ Ｐゴシック" pitchFamily="34" charset="-128"/>
              </a:rPr>
              <a:t> statically configure NAT to forward incoming connection requests at given port to server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e.g., (123.76.29.7, port 2500) always forwarded to 10.0.0.1 port 25000</a:t>
            </a:r>
          </a:p>
        </p:txBody>
      </p:sp>
      <p:sp>
        <p:nvSpPr>
          <p:cNvPr id="80902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0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1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61452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61453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4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5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</a:rPr>
              <a:t>NAT </a:t>
            </a:r>
          </a:p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61456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61457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8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client</a:t>
            </a:r>
          </a:p>
        </p:txBody>
      </p:sp>
      <p:sp>
        <p:nvSpPr>
          <p:cNvPr id="61459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smtClean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1460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0915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809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cs typeface="Arial" pitchFamily="34" charset="0"/>
              </a:endParaRPr>
            </a:p>
          </p:txBody>
        </p:sp>
        <p:sp>
          <p:nvSpPr>
            <p:cNvPr id="809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cs typeface="Arial" pitchFamily="34" charset="0"/>
              </a:endParaRPr>
            </a:p>
          </p:txBody>
        </p:sp>
        <p:sp>
          <p:nvSpPr>
            <p:cNvPr id="809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cs typeface="Arial" pitchFamily="34" charset="0"/>
              </a:endParaRPr>
            </a:p>
          </p:txBody>
        </p:sp>
        <p:grpSp>
          <p:nvGrpSpPr>
            <p:cNvPr id="80963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66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0967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1509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10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0916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80958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80917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80956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80918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80954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sp>
        <p:nvSpPr>
          <p:cNvPr id="61465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0920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0922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468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24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925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471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27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497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8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73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29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495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6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75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76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32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493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4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0933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80934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491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2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80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36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0937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483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39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1485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6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7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8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89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90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3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7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24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89444A11-BDCF-4975-838A-80E425384206}" type="slidenum">
              <a:rPr lang="en-US" altLang="tr-TR" sz="1200">
                <a:latin typeface="Tahoma" pitchFamily="34" charset="0"/>
              </a:rPr>
              <a:pPr/>
              <a:t>62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 traversal problem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781550" cy="51593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solution 2:</a:t>
            </a:r>
            <a:r>
              <a:rPr lang="en-US" sz="2400">
                <a:cs typeface="+mn-cs"/>
              </a:rPr>
              <a:t> Universal Plug and Play (UPnP) Internet Gateway Device (IGD) Protocol.  Allows NATed host to: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  <a:defRPr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  <a:defRPr/>
            </a:pPr>
            <a:r>
              <a:rPr lang="en-US"/>
              <a:t>i.e., automate static NAT port map configuration</a:t>
            </a:r>
          </a:p>
        </p:txBody>
      </p:sp>
      <p:grpSp>
        <p:nvGrpSpPr>
          <p:cNvPr id="81925" name="Group 158"/>
          <p:cNvGrpSpPr>
            <a:grpSpLocks/>
          </p:cNvGrpSpPr>
          <p:nvPr/>
        </p:nvGrpSpPr>
        <p:grpSpPr bwMode="auto">
          <a:xfrm>
            <a:off x="6345238" y="1997075"/>
            <a:ext cx="2479675" cy="2676525"/>
            <a:chOff x="3997" y="1258"/>
            <a:chExt cx="1562" cy="1686"/>
          </a:xfrm>
        </p:grpSpPr>
        <p:sp>
          <p:nvSpPr>
            <p:cNvPr id="81963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2475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476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10.0.0.1</a:t>
              </a:r>
            </a:p>
          </p:txBody>
        </p:sp>
        <p:sp>
          <p:nvSpPr>
            <p:cNvPr id="62477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2478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68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8197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cs typeface="Arial" pitchFamily="34" charset="0"/>
                </a:endParaRPr>
              </a:p>
            </p:txBody>
          </p:sp>
          <p:sp>
            <p:nvSpPr>
              <p:cNvPr id="8197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cs typeface="Arial" pitchFamily="34" charset="0"/>
                </a:endParaRPr>
              </a:p>
            </p:txBody>
          </p:sp>
          <p:sp>
            <p:nvSpPr>
              <p:cNvPr id="8198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cs typeface="Arial" pitchFamily="34" charset="0"/>
                </a:endParaRPr>
              </a:p>
            </p:txBody>
          </p:sp>
          <p:grpSp>
            <p:nvGrpSpPr>
              <p:cNvPr id="81981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1984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1985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62526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27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969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81976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7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81970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81974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5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62502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72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462 h 742"/>
                <a:gd name="T2" fmla="*/ 398 w 735"/>
                <a:gd name="T3" fmla="*/ 433 h 742"/>
                <a:gd name="T4" fmla="*/ 416 w 735"/>
                <a:gd name="T5" fmla="*/ 181 h 742"/>
                <a:gd name="T6" fmla="*/ 452 w 735"/>
                <a:gd name="T7" fmla="*/ 27 h 742"/>
                <a:gd name="T8" fmla="*/ 735 w 735"/>
                <a:gd name="T9" fmla="*/ 21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  <p:sp>
          <p:nvSpPr>
            <p:cNvPr id="62485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IGD</a:t>
              </a:r>
            </a:p>
          </p:txBody>
        </p:sp>
      </p:grpSp>
      <p:pic>
        <p:nvPicPr>
          <p:cNvPr id="81926" name="Picture 9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1929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1931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33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34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36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38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41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1942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81943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45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46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48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2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3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BB9F0DA-2A0B-4246-9E31-727FF2F4FE29}" type="slidenum">
              <a:rPr lang="en-US" altLang="tr-TR" sz="1200">
                <a:latin typeface="Tahoma" pitchFamily="34" charset="0"/>
              </a:rPr>
              <a:pPr/>
              <a:t>63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NAT traversal problem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solution 3:</a:t>
            </a:r>
            <a:r>
              <a:rPr lang="en-US" sz="2400">
                <a:cs typeface="+mn-cs"/>
              </a:rPr>
              <a:t> relaying (used in Skype)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NATed client establishes connection to relay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external client connects to relay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relay bridges packets between to connections</a:t>
            </a: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</p:txBody>
      </p:sp>
      <p:sp>
        <p:nvSpPr>
          <p:cNvPr id="63494" name="Text Box 16"/>
          <p:cNvSpPr txBox="1">
            <a:spLocks noChangeArrowheads="1"/>
          </p:cNvSpPr>
          <p:nvPr/>
        </p:nvSpPr>
        <p:spPr bwMode="auto">
          <a:xfrm>
            <a:off x="4879975" y="509587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63495" name="Text Box 42"/>
          <p:cNvSpPr txBox="1">
            <a:spLocks noChangeArrowheads="1"/>
          </p:cNvSpPr>
          <p:nvPr/>
        </p:nvSpPr>
        <p:spPr bwMode="auto">
          <a:xfrm>
            <a:off x="260350" y="471805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client</a:t>
            </a:r>
          </a:p>
        </p:txBody>
      </p:sp>
      <p:sp>
        <p:nvSpPr>
          <p:cNvPr id="63496" name="Line 14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82952" name="Picture 46" descr="kw_skype_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57" descr="kw_skyp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962400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2147483647 h 655"/>
              <a:gd name="T2" fmla="*/ 2147483647 w 1597"/>
              <a:gd name="T3" fmla="*/ 2147483647 h 655"/>
              <a:gd name="T4" fmla="*/ 2147483647 w 1597"/>
              <a:gd name="T5" fmla="*/ 2147483647 h 655"/>
              <a:gd name="T6" fmla="*/ 2147483647 w 1597"/>
              <a:gd name="T7" fmla="*/ 2147483647 h 655"/>
              <a:gd name="T8" fmla="*/ 0 w 159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1.</a:t>
            </a:r>
            <a:r>
              <a:rPr lang="en-US" smtClean="0">
                <a:latin typeface="Gill Sans MT" charset="0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by NATed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2.</a:t>
            </a:r>
            <a:r>
              <a:rPr lang="en-US" smtClean="0">
                <a:latin typeface="Gill Sans MT" charset="0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84638"/>
            <a:ext cx="2798762" cy="511175"/>
          </a:xfrm>
          <a:custGeom>
            <a:avLst/>
            <a:gdLst>
              <a:gd name="T0" fmla="*/ 0 w 1763"/>
              <a:gd name="T1" fmla="*/ 2147483647 h 322"/>
              <a:gd name="T2" fmla="*/ 2147483647 w 1763"/>
              <a:gd name="T3" fmla="*/ 2147483647 h 322"/>
              <a:gd name="T4" fmla="*/ 2147483647 w 1763"/>
              <a:gd name="T5" fmla="*/ 2147483647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7 h 265"/>
              <a:gd name="T2" fmla="*/ 2147483647 w 227"/>
              <a:gd name="T3" fmla="*/ 2147483647 h 265"/>
              <a:gd name="T4" fmla="*/ 2147483647 w 227"/>
              <a:gd name="T5" fmla="*/ 2147483647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3.</a:t>
            </a:r>
            <a:r>
              <a:rPr lang="en-US" smtClean="0">
                <a:latin typeface="Gill Sans MT" charset="0"/>
              </a:rPr>
              <a:t> relaying 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established</a:t>
            </a:r>
          </a:p>
        </p:txBody>
      </p:sp>
      <p:pic>
        <p:nvPicPr>
          <p:cNvPr id="82960" name="Picture 9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795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961" name="Group 157"/>
          <p:cNvGrpSpPr>
            <a:grpSpLocks/>
          </p:cNvGrpSpPr>
          <p:nvPr/>
        </p:nvGrpSpPr>
        <p:grpSpPr bwMode="auto">
          <a:xfrm>
            <a:off x="5921375" y="3781425"/>
            <a:ext cx="2711450" cy="2565400"/>
            <a:chOff x="3948" y="731"/>
            <a:chExt cx="1708" cy="1616"/>
          </a:xfrm>
        </p:grpSpPr>
        <p:sp>
          <p:nvSpPr>
            <p:cNvPr id="82998" name="Freeform 95"/>
            <p:cNvSpPr>
              <a:spLocks/>
            </p:cNvSpPr>
            <p:nvPr/>
          </p:nvSpPr>
          <p:spPr bwMode="auto">
            <a:xfrm>
              <a:off x="4433" y="874"/>
              <a:ext cx="1056" cy="1473"/>
            </a:xfrm>
            <a:custGeom>
              <a:avLst/>
              <a:gdLst>
                <a:gd name="T0" fmla="*/ 109 w 1056"/>
                <a:gd name="T1" fmla="*/ 582 h 1473"/>
                <a:gd name="T2" fmla="*/ 598 w 1056"/>
                <a:gd name="T3" fmla="*/ 553 h 1473"/>
                <a:gd name="T4" fmla="*/ 533 w 1056"/>
                <a:gd name="T5" fmla="*/ 520 h 1473"/>
                <a:gd name="T6" fmla="*/ 566 w 1056"/>
                <a:gd name="T7" fmla="*/ 75 h 1473"/>
                <a:gd name="T8" fmla="*/ 835 w 1056"/>
                <a:gd name="T9" fmla="*/ 67 h 1473"/>
                <a:gd name="T10" fmla="*/ 1025 w 1056"/>
                <a:gd name="T11" fmla="*/ 152 h 1473"/>
                <a:gd name="T12" fmla="*/ 987 w 1056"/>
                <a:gd name="T13" fmla="*/ 485 h 1473"/>
                <a:gd name="T14" fmla="*/ 1005 w 1056"/>
                <a:gd name="T15" fmla="*/ 781 h 1473"/>
                <a:gd name="T16" fmla="*/ 987 w 1056"/>
                <a:gd name="T17" fmla="*/ 1357 h 1473"/>
                <a:gd name="T18" fmla="*/ 592 w 1056"/>
                <a:gd name="T19" fmla="*/ 1384 h 1473"/>
                <a:gd name="T20" fmla="*/ 473 w 1056"/>
                <a:gd name="T21" fmla="*/ 825 h 1473"/>
                <a:gd name="T22" fmla="*/ 61 w 1056"/>
                <a:gd name="T23" fmla="*/ 744 h 1473"/>
                <a:gd name="T24" fmla="*/ 109 w 1056"/>
                <a:gd name="T25" fmla="*/ 582 h 1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473">
                  <a:moveTo>
                    <a:pt x="109" y="582"/>
                  </a:moveTo>
                  <a:cubicBezTo>
                    <a:pt x="199" y="550"/>
                    <a:pt x="527" y="563"/>
                    <a:pt x="598" y="553"/>
                  </a:cubicBezTo>
                  <a:cubicBezTo>
                    <a:pt x="669" y="543"/>
                    <a:pt x="538" y="600"/>
                    <a:pt x="533" y="520"/>
                  </a:cubicBezTo>
                  <a:cubicBezTo>
                    <a:pt x="527" y="440"/>
                    <a:pt x="516" y="150"/>
                    <a:pt x="566" y="75"/>
                  </a:cubicBezTo>
                  <a:cubicBezTo>
                    <a:pt x="616" y="0"/>
                    <a:pt x="759" y="54"/>
                    <a:pt x="835" y="67"/>
                  </a:cubicBezTo>
                  <a:cubicBezTo>
                    <a:pt x="911" y="80"/>
                    <a:pt x="1000" y="82"/>
                    <a:pt x="1025" y="152"/>
                  </a:cubicBezTo>
                  <a:cubicBezTo>
                    <a:pt x="1050" y="222"/>
                    <a:pt x="990" y="380"/>
                    <a:pt x="987" y="485"/>
                  </a:cubicBezTo>
                  <a:cubicBezTo>
                    <a:pt x="984" y="590"/>
                    <a:pt x="1005" y="636"/>
                    <a:pt x="1005" y="781"/>
                  </a:cubicBezTo>
                  <a:cubicBezTo>
                    <a:pt x="1005" y="926"/>
                    <a:pt x="1056" y="1257"/>
                    <a:pt x="987" y="1357"/>
                  </a:cubicBezTo>
                  <a:cubicBezTo>
                    <a:pt x="918" y="1457"/>
                    <a:pt x="678" y="1473"/>
                    <a:pt x="592" y="1384"/>
                  </a:cubicBezTo>
                  <a:cubicBezTo>
                    <a:pt x="506" y="1295"/>
                    <a:pt x="562" y="932"/>
                    <a:pt x="473" y="825"/>
                  </a:cubicBezTo>
                  <a:cubicBezTo>
                    <a:pt x="384" y="718"/>
                    <a:pt x="122" y="784"/>
                    <a:pt x="61" y="744"/>
                  </a:cubicBezTo>
                  <a:cubicBezTo>
                    <a:pt x="0" y="704"/>
                    <a:pt x="26" y="616"/>
                    <a:pt x="109" y="58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63544" name="Line 96"/>
            <p:cNvSpPr>
              <a:spLocks noChangeShapeType="1"/>
            </p:cNvSpPr>
            <p:nvPr/>
          </p:nvSpPr>
          <p:spPr bwMode="auto">
            <a:xfrm flipH="1">
              <a:off x="5005" y="1003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5" name="Line 97"/>
            <p:cNvSpPr>
              <a:spLocks noChangeShapeType="1"/>
            </p:cNvSpPr>
            <p:nvPr/>
          </p:nvSpPr>
          <p:spPr bwMode="auto">
            <a:xfrm>
              <a:off x="5008" y="1000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6" name="Line 98"/>
            <p:cNvSpPr>
              <a:spLocks noChangeShapeType="1"/>
            </p:cNvSpPr>
            <p:nvPr/>
          </p:nvSpPr>
          <p:spPr bwMode="auto">
            <a:xfrm flipV="1">
              <a:off x="5012" y="1948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7" name="Text Box 100"/>
            <p:cNvSpPr txBox="1">
              <a:spLocks noChangeArrowheads="1"/>
            </p:cNvSpPr>
            <p:nvPr/>
          </p:nvSpPr>
          <p:spPr bwMode="auto">
            <a:xfrm>
              <a:off x="4117" y="1591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3548" name="Line 101"/>
            <p:cNvSpPr>
              <a:spLocks noChangeShapeType="1"/>
            </p:cNvSpPr>
            <p:nvPr/>
          </p:nvSpPr>
          <p:spPr bwMode="auto">
            <a:xfrm>
              <a:off x="3948" y="1510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004" name="Group 102"/>
            <p:cNvGrpSpPr>
              <a:grpSpLocks/>
            </p:cNvGrpSpPr>
            <p:nvPr/>
          </p:nvGrpSpPr>
          <p:grpSpPr bwMode="auto">
            <a:xfrm>
              <a:off x="4144" y="1372"/>
              <a:ext cx="370" cy="204"/>
              <a:chOff x="4396" y="1245"/>
              <a:chExt cx="672" cy="248"/>
            </a:xfrm>
          </p:grpSpPr>
          <p:sp>
            <p:nvSpPr>
              <p:cNvPr id="8301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cs typeface="Arial" pitchFamily="34" charset="0"/>
                </a:endParaRPr>
              </a:p>
            </p:txBody>
          </p:sp>
          <p:sp>
            <p:nvSpPr>
              <p:cNvPr id="8301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cs typeface="Arial" pitchFamily="34" charset="0"/>
                </a:endParaRPr>
              </a:p>
            </p:txBody>
          </p:sp>
          <p:sp>
            <p:nvSpPr>
              <p:cNvPr id="8301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cs typeface="Arial" pitchFamily="34" charset="0"/>
                </a:endParaRPr>
              </a:p>
            </p:txBody>
          </p:sp>
          <p:grpSp>
            <p:nvGrpSpPr>
              <p:cNvPr id="83020" name="Group 10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3023" name="Freeform 1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83024" name="Freeform 1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63566" name="Line 109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67" name="Line 11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3005" name="Group 111"/>
            <p:cNvGrpSpPr>
              <a:grpSpLocks/>
            </p:cNvGrpSpPr>
            <p:nvPr/>
          </p:nvGrpSpPr>
          <p:grpSpPr bwMode="auto">
            <a:xfrm flipH="1">
              <a:off x="5059" y="1347"/>
              <a:ext cx="404" cy="352"/>
              <a:chOff x="-44" y="1473"/>
              <a:chExt cx="981" cy="1105"/>
            </a:xfrm>
          </p:grpSpPr>
          <p:pic>
            <p:nvPicPr>
              <p:cNvPr id="83015" name="Picture 11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6" name="Freeform 11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grpSp>
          <p:nvGrpSpPr>
            <p:cNvPr id="83006" name="Group 114"/>
            <p:cNvGrpSpPr>
              <a:grpSpLocks/>
            </p:cNvGrpSpPr>
            <p:nvPr/>
          </p:nvGrpSpPr>
          <p:grpSpPr bwMode="auto">
            <a:xfrm flipH="1">
              <a:off x="5043" y="1828"/>
              <a:ext cx="404" cy="352"/>
              <a:chOff x="-44" y="1473"/>
              <a:chExt cx="981" cy="1105"/>
            </a:xfrm>
          </p:grpSpPr>
          <p:pic>
            <p:nvPicPr>
              <p:cNvPr id="83013" name="Picture 11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4" name="Freeform 11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sp>
          <p:nvSpPr>
            <p:cNvPr id="63552" name="Line 117"/>
            <p:cNvSpPr>
              <a:spLocks noChangeShapeType="1"/>
            </p:cNvSpPr>
            <p:nvPr/>
          </p:nvSpPr>
          <p:spPr bwMode="auto">
            <a:xfrm>
              <a:off x="4510" y="1489"/>
              <a:ext cx="5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008" name="Group 153"/>
            <p:cNvGrpSpPr>
              <a:grpSpLocks/>
            </p:cNvGrpSpPr>
            <p:nvPr/>
          </p:nvGrpSpPr>
          <p:grpSpPr bwMode="auto">
            <a:xfrm flipH="1">
              <a:off x="5043" y="952"/>
              <a:ext cx="404" cy="352"/>
              <a:chOff x="-44" y="1473"/>
              <a:chExt cx="981" cy="1105"/>
            </a:xfrm>
          </p:grpSpPr>
          <p:pic>
            <p:nvPicPr>
              <p:cNvPr id="83011" name="Picture 1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2" name="Freeform 1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tr-TR"/>
              </a:p>
            </p:txBody>
          </p:sp>
        </p:grpSp>
        <p:pic>
          <p:nvPicPr>
            <p:cNvPr id="83009" name="Picture 156" descr="skype_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869"/>
              <a:ext cx="51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5" name="Text Box 99"/>
            <p:cNvSpPr txBox="1">
              <a:spLocks noChangeArrowheads="1"/>
            </p:cNvSpPr>
            <p:nvPr/>
          </p:nvSpPr>
          <p:spPr bwMode="auto">
            <a:xfrm>
              <a:off x="5077" y="731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10.0.0.1</a:t>
              </a:r>
            </a:p>
          </p:txBody>
        </p:sp>
      </p:grpSp>
      <p:grpSp>
        <p:nvGrpSpPr>
          <p:cNvPr id="82962" name="Group 158"/>
          <p:cNvGrpSpPr>
            <a:grpSpLocks/>
          </p:cNvGrpSpPr>
          <p:nvPr/>
        </p:nvGrpSpPr>
        <p:grpSpPr bwMode="auto">
          <a:xfrm>
            <a:off x="3178175" y="3476625"/>
            <a:ext cx="388938" cy="569913"/>
            <a:chOff x="4140" y="429"/>
            <a:chExt cx="1425" cy="2396"/>
          </a:xfrm>
        </p:grpSpPr>
        <p:sp>
          <p:nvSpPr>
            <p:cNvPr id="82966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512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68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969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515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1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1" name="AutoShape 165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42" name="AutoShape 166"/>
              <p:cNvSpPr>
                <a:spLocks noChangeArrowheads="1"/>
              </p:cNvSpPr>
              <p:nvPr/>
            </p:nvSpPr>
            <p:spPr bwMode="auto">
              <a:xfrm>
                <a:off x="631" y="2588"/>
                <a:ext cx="697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17" name="Rectangle 167"/>
            <p:cNvSpPr>
              <a:spLocks noChangeArrowheads="1"/>
            </p:cNvSpPr>
            <p:nvPr/>
          </p:nvSpPr>
          <p:spPr bwMode="auto">
            <a:xfrm>
              <a:off x="4221" y="101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3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39" name="AutoShape 169"/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40" name="AutoShape 17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7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19" name="Rectangle 171"/>
            <p:cNvSpPr>
              <a:spLocks noChangeArrowheads="1"/>
            </p:cNvSpPr>
            <p:nvPr/>
          </p:nvSpPr>
          <p:spPr bwMode="auto">
            <a:xfrm>
              <a:off x="4216" y="13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20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6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37" name="AutoShape 174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38" name="AutoShape 175"/>
              <p:cNvSpPr>
                <a:spLocks noChangeArrowheads="1"/>
              </p:cNvSpPr>
              <p:nvPr/>
            </p:nvSpPr>
            <p:spPr bwMode="auto">
              <a:xfrm>
                <a:off x="626" y="2590"/>
                <a:ext cx="69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2977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82978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5" name="AutoShape 178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36" name="AutoShape 17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24" name="Rectangle 180"/>
            <p:cNvSpPr>
              <a:spLocks noChangeArrowheads="1"/>
            </p:cNvSpPr>
            <p:nvPr/>
          </p:nvSpPr>
          <p:spPr bwMode="auto">
            <a:xfrm>
              <a:off x="5251" y="429"/>
              <a:ext cx="70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0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981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527" name="Oval 183"/>
            <p:cNvSpPr>
              <a:spLocks noChangeArrowheads="1"/>
            </p:cNvSpPr>
            <p:nvPr/>
          </p:nvSpPr>
          <p:spPr bwMode="auto">
            <a:xfrm>
              <a:off x="5518" y="2611"/>
              <a:ext cx="47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3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63529" name="AutoShape 185"/>
            <p:cNvSpPr>
              <a:spLocks noChangeArrowheads="1"/>
            </p:cNvSpPr>
            <p:nvPr/>
          </p:nvSpPr>
          <p:spPr bwMode="auto">
            <a:xfrm>
              <a:off x="4140" y="2678"/>
              <a:ext cx="1198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0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1" name="Oval 187"/>
            <p:cNvSpPr>
              <a:spLocks noChangeArrowheads="1"/>
            </p:cNvSpPr>
            <p:nvPr/>
          </p:nvSpPr>
          <p:spPr bwMode="auto">
            <a:xfrm>
              <a:off x="4309" y="2385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2" name="Oval 188"/>
            <p:cNvSpPr>
              <a:spLocks noChangeArrowheads="1"/>
            </p:cNvSpPr>
            <p:nvPr/>
          </p:nvSpPr>
          <p:spPr bwMode="auto">
            <a:xfrm>
              <a:off x="4483" y="2385"/>
              <a:ext cx="163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533" name="Oval 189"/>
            <p:cNvSpPr>
              <a:spLocks noChangeArrowheads="1"/>
            </p:cNvSpPr>
            <p:nvPr/>
          </p:nvSpPr>
          <p:spPr bwMode="auto">
            <a:xfrm>
              <a:off x="4663" y="2378"/>
              <a:ext cx="157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4" name="Rectangle 190"/>
            <p:cNvSpPr>
              <a:spLocks noChangeArrowheads="1"/>
            </p:cNvSpPr>
            <p:nvPr/>
          </p:nvSpPr>
          <p:spPr bwMode="auto">
            <a:xfrm>
              <a:off x="5065" y="1837"/>
              <a:ext cx="81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2963" name="Group 191"/>
          <p:cNvGrpSpPr>
            <a:grpSpLocks/>
          </p:cNvGrpSpPr>
          <p:nvPr/>
        </p:nvGrpSpPr>
        <p:grpSpPr bwMode="auto">
          <a:xfrm>
            <a:off x="309563" y="4146550"/>
            <a:ext cx="631825" cy="671513"/>
            <a:chOff x="-44" y="1473"/>
            <a:chExt cx="981" cy="1105"/>
          </a:xfrm>
        </p:grpSpPr>
        <p:pic>
          <p:nvPicPr>
            <p:cNvPr id="82964" name="Picture 19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5" name="Freeform 19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24636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2F853D22-1FE2-4E13-887C-1B4CA86FC3FC}" type="slidenum">
              <a:rPr lang="en-US" altLang="tr-TR" sz="1200">
                <a:latin typeface="Tahoma" pitchFamily="34" charset="0"/>
              </a:rPr>
              <a:pPr/>
              <a:t>64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83971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4.3 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solidFill>
                  <a:srgbClr val="CC0000"/>
                </a:solidFill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solidFill>
                  <a:srgbClr val="CC0000"/>
                </a:solidFill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solidFill>
                  <a:srgbClr val="CC0000"/>
                </a:solidFill>
                <a:ea typeface="ＭＳ Ｐゴシック" pitchFamily="34" charset="-128"/>
              </a:rPr>
              <a:t>IPv6</a:t>
            </a:r>
          </a:p>
        </p:txBody>
      </p:sp>
      <p:sp>
        <p:nvSpPr>
          <p:cNvPr id="6451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8397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189616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55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C6442A93-0793-4109-895F-09AFADB55D05}" type="slidenum">
              <a:rPr lang="en-US" altLang="tr-TR" sz="1200">
                <a:latin typeface="Tahoma" pitchFamily="34" charset="0"/>
              </a:rPr>
              <a:pPr/>
              <a:t>65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ICMP: internet control message protocol</a:t>
            </a:r>
            <a:endParaRPr lang="en-US">
              <a:cs typeface="+mj-cs"/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altLang="tr-TR" sz="2400" smtClean="0">
                <a:ea typeface="ＭＳ Ｐゴシック" pitchFamily="34" charset="-128"/>
              </a:rPr>
              <a:t>used by hosts &amp; routers to communicate network-level information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error reporting: unreachable host, network, port,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echo request/reply (used by ping)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network-layer </a:t>
            </a:r>
            <a:r>
              <a:rPr lang="ja-JP" altLang="en-US" sz="2400" smtClean="0">
                <a:ea typeface="ＭＳ Ｐゴシック" pitchFamily="34" charset="-128"/>
              </a:rPr>
              <a:t>“</a:t>
            </a:r>
            <a:r>
              <a:rPr lang="en-US" altLang="ja-JP" sz="2400" smtClean="0">
                <a:ea typeface="ＭＳ Ｐゴシック" pitchFamily="34" charset="-128"/>
              </a:rPr>
              <a:t>above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 IP: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 msgs carried in IP datagrams</a:t>
            </a:r>
          </a:p>
          <a:p>
            <a:r>
              <a:rPr lang="en-US" altLang="tr-TR" sz="2400" smtClean="0">
                <a:solidFill>
                  <a:srgbClr val="000099"/>
                </a:solidFill>
                <a:ea typeface="ＭＳ Ｐゴシック" pitchFamily="34" charset="-128"/>
              </a:rPr>
              <a:t>ICMP message:</a:t>
            </a:r>
            <a:r>
              <a:rPr lang="en-US" altLang="tr-TR" sz="2400" smtClean="0">
                <a:ea typeface="ＭＳ Ｐゴシック" pitchFamily="34" charset="-128"/>
              </a:rPr>
              <a:t> type, code plus first 8 bytes of IP datagram causing error</a:t>
            </a: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smtClean="0"/>
              <a:t>Type</a:t>
            </a:r>
            <a:r>
              <a:rPr lang="en-US" smtClean="0"/>
              <a:t>  </a:t>
            </a:r>
            <a:r>
              <a:rPr lang="en-US" u="sng" smtClean="0"/>
              <a:t>Code</a:t>
            </a:r>
            <a:r>
              <a:rPr lang="en-US" smtClean="0"/>
              <a:t>  </a:t>
            </a:r>
            <a:r>
              <a:rPr lang="en-US" u="sng" smtClean="0"/>
              <a:t>description</a:t>
            </a:r>
            <a:endParaRPr lang="en-US" smtClean="0"/>
          </a:p>
          <a:p>
            <a:pPr>
              <a:defRPr/>
            </a:pPr>
            <a:r>
              <a:rPr lang="en-US" smtClean="0"/>
              <a:t>0        0         echo reply (ping)</a:t>
            </a:r>
          </a:p>
          <a:p>
            <a:pPr>
              <a:defRPr/>
            </a:pPr>
            <a:r>
              <a:rPr lang="en-US" smtClean="0"/>
              <a:t>3        0         dest. network unreachable</a:t>
            </a:r>
          </a:p>
          <a:p>
            <a:pPr>
              <a:defRPr/>
            </a:pPr>
            <a:r>
              <a:rPr lang="en-US" smtClean="0"/>
              <a:t>3        1         dest host unreachable</a:t>
            </a:r>
          </a:p>
          <a:p>
            <a:pPr>
              <a:defRPr/>
            </a:pPr>
            <a:r>
              <a:rPr lang="en-US" smtClean="0"/>
              <a:t>3        2         dest protocol unreachable</a:t>
            </a:r>
          </a:p>
          <a:p>
            <a:pPr>
              <a:defRPr/>
            </a:pPr>
            <a:r>
              <a:rPr lang="en-US" smtClean="0"/>
              <a:t>3        3         dest port unreachable</a:t>
            </a:r>
          </a:p>
          <a:p>
            <a:pPr>
              <a:defRPr/>
            </a:pPr>
            <a:r>
              <a:rPr lang="en-US" smtClean="0"/>
              <a:t>3        6         dest network unknown</a:t>
            </a:r>
          </a:p>
          <a:p>
            <a:pPr>
              <a:defRPr/>
            </a:pPr>
            <a:r>
              <a:rPr lang="en-US" smtClean="0"/>
              <a:t>3        7         dest host unknown</a:t>
            </a:r>
          </a:p>
          <a:p>
            <a:pPr>
              <a:defRPr/>
            </a:pPr>
            <a:r>
              <a:rPr lang="en-US" smtClean="0"/>
              <a:t>4        0         source quench (congestion</a:t>
            </a:r>
          </a:p>
          <a:p>
            <a:pPr>
              <a:defRPr/>
            </a:pPr>
            <a:r>
              <a:rPr lang="en-US" smtClean="0"/>
              <a:t>                     control - not used)</a:t>
            </a:r>
          </a:p>
          <a:p>
            <a:pPr>
              <a:defRPr/>
            </a:pPr>
            <a:r>
              <a:rPr lang="en-US" smtClean="0"/>
              <a:t>8        0         echo request (ping)</a:t>
            </a:r>
          </a:p>
          <a:p>
            <a:pPr>
              <a:defRPr/>
            </a:pPr>
            <a:r>
              <a:rPr lang="en-US" smtClean="0"/>
              <a:t>9        0         route advertisement</a:t>
            </a:r>
          </a:p>
          <a:p>
            <a:pPr>
              <a:defRPr/>
            </a:pPr>
            <a:r>
              <a:rPr lang="en-US" smtClean="0"/>
              <a:t>10      0         router discovery</a:t>
            </a:r>
          </a:p>
          <a:p>
            <a:pPr>
              <a:defRPr/>
            </a:pPr>
            <a:r>
              <a:rPr lang="en-US" smtClean="0"/>
              <a:t>11      0         TTL expired</a:t>
            </a:r>
          </a:p>
          <a:p>
            <a:pPr>
              <a:defRPr/>
            </a:pPr>
            <a:r>
              <a:rPr lang="en-US" smtClean="0"/>
              <a:t>12      0         bad IP header</a:t>
            </a:r>
          </a:p>
          <a:p>
            <a:pPr>
              <a:defRPr/>
            </a:pPr>
            <a:endParaRPr lang="en-US" smtClean="0"/>
          </a:p>
        </p:txBody>
      </p:sp>
      <p:pic>
        <p:nvPicPr>
          <p:cNvPr id="84998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72F9D459-2526-409F-9B48-8AFDFD62EDB4}" type="slidenum">
              <a:rPr lang="en-US" altLang="tr-TR" sz="1200">
                <a:latin typeface="Tahoma" pitchFamily="34" charset="0"/>
              </a:rPr>
              <a:pPr/>
              <a:t>66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source sends series of UDP segments to dest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first set has TTL =1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second set has TTL=2, etc.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unlikely port number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</a:t>
            </a:r>
            <a:r>
              <a:rPr lang="en-US" sz="2400" i="1">
                <a:cs typeface="+mn-cs"/>
              </a:rPr>
              <a:t>n</a:t>
            </a:r>
            <a:r>
              <a:rPr lang="en-US" sz="2400">
                <a:cs typeface="+mn-cs"/>
              </a:rPr>
              <a:t>th set of datagrams  arrives to nth router: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router discards datagrams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and sends source ICMP messages (type 11, code 0)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ICMP messages includes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ICMP messages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tr-TR" i="1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tr-TR">
                <a:latin typeface="Gill Sans MT" charset="0"/>
              </a:rPr>
              <a:t>UDP segment eventually arrives at destination host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tr-TR">
                <a:latin typeface="Gill Sans MT" charset="0"/>
              </a:rPr>
              <a:t>destination returns ICMP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port unreachable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message (type 3, code 3)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tr-TR">
                <a:latin typeface="Gill Sans MT" charset="0"/>
              </a:rPr>
              <a:t>source stops</a:t>
            </a:r>
          </a:p>
        </p:txBody>
      </p:sp>
      <p:pic>
        <p:nvPicPr>
          <p:cNvPr id="86023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4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25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26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27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28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29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30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31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32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33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6034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6165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86038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86090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91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86039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86088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89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86040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8608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8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8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6083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86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087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6629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30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1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860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6075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8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079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6621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22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2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8606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6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6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6067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0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071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6613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14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3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860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6059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62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063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6605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06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4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86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86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86051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54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86055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66597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598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938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65846C3-1576-4D82-B88B-81694F8C8986}" type="slidenum">
              <a:rPr lang="en-US" altLang="tr-TR" sz="1200">
                <a:latin typeface="Tahoma" pitchFamily="34" charset="0"/>
              </a:rPr>
              <a:pPr/>
              <a:t>67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IPv6: motivation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initial motivation:</a:t>
            </a:r>
            <a:r>
              <a:rPr lang="en-US" i="1">
                <a:cs typeface="+mn-cs"/>
              </a:rPr>
              <a:t> </a:t>
            </a:r>
            <a:r>
              <a:rPr lang="en-US">
                <a:cs typeface="+mn-cs"/>
              </a:rPr>
              <a:t>32-bit address space soon to be completely allocated. 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additional motivation: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header format helps speed processing/forwarding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header changes to facilitate QoS </a:t>
            </a:r>
          </a:p>
          <a:p>
            <a:pPr lvl="1">
              <a:buFont typeface="Wingdings" charset="0"/>
              <a:buChar char="§"/>
              <a:defRPr/>
            </a:pPr>
            <a:endParaRPr lang="en-US"/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IPv6 datagram format: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fixed-length 40 byte header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no fragmentation allowed</a:t>
            </a:r>
            <a:endParaRPr lang="en-US" i="1"/>
          </a:p>
        </p:txBody>
      </p:sp>
      <p:pic>
        <p:nvPicPr>
          <p:cNvPr id="87045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0556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2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A3EB33E8-067F-4BF5-8CB1-FBCC8BF73E13}" type="slidenum">
              <a:rPr lang="en-US" altLang="tr-TR" sz="1200">
                <a:latin typeface="Tahoma" pitchFamily="34" charset="0"/>
              </a:rPr>
              <a:pPr/>
              <a:t>68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88067" name="Picture 8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8715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85738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IPv6 datagram format</a:t>
            </a:r>
          </a:p>
        </p:txBody>
      </p:sp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2800" i="1">
                <a:solidFill>
                  <a:srgbClr val="CC0000"/>
                </a:solidFill>
                <a:latin typeface="Gill Sans MT" charset="0"/>
              </a:rPr>
              <a:t>priority:</a:t>
            </a:r>
            <a:r>
              <a:rPr lang="en-US" altLang="tr-TR" sz="2800">
                <a:latin typeface="Gill Sans MT" charset="0"/>
              </a:rPr>
              <a:t>  identify priority among datagrams in flow</a:t>
            </a:r>
          </a:p>
          <a:p>
            <a:r>
              <a:rPr lang="en-US" altLang="tr-TR" sz="2800" i="1">
                <a:solidFill>
                  <a:srgbClr val="CC0000"/>
                </a:solidFill>
                <a:latin typeface="Gill Sans MT" charset="0"/>
              </a:rPr>
              <a:t>flow Label:</a:t>
            </a:r>
            <a:r>
              <a:rPr lang="en-US" altLang="tr-TR" sz="2800">
                <a:latin typeface="Gill Sans MT" charset="0"/>
              </a:rPr>
              <a:t> identify datagrams in same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flow.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</a:t>
            </a:r>
          </a:p>
          <a:p>
            <a:r>
              <a:rPr lang="en-US" altLang="tr-TR" sz="2800">
                <a:latin typeface="Gill Sans MT" charset="0"/>
              </a:rPr>
              <a:t>                    (concept of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flow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not well defined).</a:t>
            </a:r>
          </a:p>
          <a:p>
            <a:r>
              <a:rPr lang="en-US" altLang="tr-TR" sz="2800" i="1">
                <a:solidFill>
                  <a:srgbClr val="CC0000"/>
                </a:solidFill>
                <a:latin typeface="Gill Sans MT" charset="0"/>
              </a:rPr>
              <a:t>next header:</a:t>
            </a:r>
            <a:r>
              <a:rPr lang="en-US" altLang="tr-TR" sz="2800">
                <a:latin typeface="Gill Sans MT" charset="0"/>
              </a:rPr>
              <a:t> identify upper layer protocol for data</a:t>
            </a:r>
            <a:r>
              <a:rPr lang="en-US" altLang="tr-TR">
                <a:latin typeface="Comic Sans MS" pitchFamily="66" charset="0"/>
              </a:rPr>
              <a:t> </a:t>
            </a:r>
          </a:p>
        </p:txBody>
      </p:sp>
      <p:sp>
        <p:nvSpPr>
          <p:cNvPr id="68616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7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8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9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0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1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2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3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4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5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data</a:t>
            </a:r>
          </a:p>
        </p:txBody>
      </p:sp>
      <p:sp>
        <p:nvSpPr>
          <p:cNvPr id="68626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/>
              <a:t>destination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/>
              <a:t>(128 bits)</a:t>
            </a:r>
          </a:p>
        </p:txBody>
      </p:sp>
      <p:sp>
        <p:nvSpPr>
          <p:cNvPr id="68627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/>
              <a:t>source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/>
              <a:t>(128 bits)</a:t>
            </a:r>
          </a:p>
        </p:txBody>
      </p:sp>
      <p:sp>
        <p:nvSpPr>
          <p:cNvPr id="68628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payload len</a:t>
            </a:r>
          </a:p>
        </p:txBody>
      </p:sp>
      <p:sp>
        <p:nvSpPr>
          <p:cNvPr id="68629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next hdr</a:t>
            </a:r>
          </a:p>
        </p:txBody>
      </p:sp>
      <p:sp>
        <p:nvSpPr>
          <p:cNvPr id="68630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hop limit</a:t>
            </a:r>
          </a:p>
        </p:txBody>
      </p:sp>
      <p:sp>
        <p:nvSpPr>
          <p:cNvPr id="68631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flow label</a:t>
            </a:r>
          </a:p>
        </p:txBody>
      </p:sp>
      <p:sp>
        <p:nvSpPr>
          <p:cNvPr id="68632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pri</a:t>
            </a:r>
          </a:p>
        </p:txBody>
      </p:sp>
      <p:sp>
        <p:nvSpPr>
          <p:cNvPr id="68633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ver</a:t>
            </a:r>
          </a:p>
        </p:txBody>
      </p:sp>
      <p:sp>
        <p:nvSpPr>
          <p:cNvPr id="68634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35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32 bits</a:t>
            </a:r>
          </a:p>
        </p:txBody>
      </p:sp>
    </p:spTree>
    <p:extLst>
      <p:ext uri="{BB962C8B-B14F-4D97-AF65-F5344CB8AC3E}">
        <p14:creationId xmlns:p14="http://schemas.microsoft.com/office/powerpoint/2010/main" val="9161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CCC6146A-A1E5-42C7-BA22-F88A366244BE}" type="slidenum">
              <a:rPr lang="en-US" altLang="tr-TR" sz="1200">
                <a:latin typeface="Tahoma" pitchFamily="34" charset="0"/>
              </a:rPr>
              <a:pPr/>
              <a:t>69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89091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1042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Other changes from IPv4</a:t>
            </a:r>
          </a:p>
        </p:txBody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checksum</a:t>
            </a:r>
            <a:r>
              <a:rPr lang="en-US" altLang="tr-TR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altLang="tr-TR" i="1" smtClean="0">
                <a:ea typeface="ＭＳ Ｐゴシック" pitchFamily="34" charset="-128"/>
              </a:rPr>
              <a:t> </a:t>
            </a:r>
            <a:r>
              <a:rPr lang="en-US" altLang="tr-TR" smtClean="0">
                <a:ea typeface="ＭＳ Ｐゴシック" pitchFamily="34" charset="-128"/>
              </a:rPr>
              <a:t>removed entirely to reduce processing time at each hop</a:t>
            </a:r>
          </a:p>
          <a:p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options:</a:t>
            </a:r>
            <a:r>
              <a:rPr lang="en-US" altLang="tr-TR" smtClean="0">
                <a:ea typeface="ＭＳ Ｐゴシック" pitchFamily="34" charset="-128"/>
              </a:rPr>
              <a:t> allowed, but outside of header, indicated by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Next Header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r>
              <a:rPr lang="en-US" altLang="ja-JP" smtClean="0">
                <a:ea typeface="ＭＳ Ｐゴシック" pitchFamily="34" charset="-128"/>
              </a:rPr>
              <a:t> field</a:t>
            </a:r>
          </a:p>
          <a:p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ICMPv6:</a:t>
            </a:r>
            <a:r>
              <a:rPr lang="en-US" altLang="tr-TR" smtClean="0">
                <a:ea typeface="ＭＳ Ｐゴシック" pitchFamily="34" charset="-128"/>
              </a:rPr>
              <a:t> new version of ICMP</a:t>
            </a:r>
          </a:p>
          <a:p>
            <a:pPr lvl="1"/>
            <a:r>
              <a:rPr lang="en-US" altLang="tr-TR" smtClean="0">
                <a:ea typeface="ＭＳ Ｐゴシック" pitchFamily="34" charset="-128"/>
              </a:rPr>
              <a:t>additional message types, e.g. </a:t>
            </a:r>
            <a:r>
              <a:rPr lang="ja-JP" altLang="en-US" smtClean="0">
                <a:ea typeface="ＭＳ Ｐゴシック" pitchFamily="34" charset="-128"/>
              </a:rPr>
              <a:t>“</a:t>
            </a:r>
            <a:r>
              <a:rPr lang="en-US" altLang="ja-JP" smtClean="0">
                <a:ea typeface="ＭＳ Ｐゴシック" pitchFamily="34" charset="-128"/>
              </a:rPr>
              <a:t>Packet Too Big</a:t>
            </a:r>
            <a:r>
              <a:rPr lang="ja-JP" altLang="en-US" smtClean="0">
                <a:ea typeface="ＭＳ Ｐゴシック" pitchFamily="34" charset="-128"/>
              </a:rPr>
              <a:t>”</a:t>
            </a:r>
            <a:endParaRPr lang="en-US" altLang="ja-JP" smtClean="0">
              <a:ea typeface="ＭＳ Ｐゴシック" pitchFamily="34" charset="-128"/>
            </a:endParaRPr>
          </a:p>
          <a:p>
            <a:pPr lvl="1"/>
            <a:r>
              <a:rPr lang="en-US" altLang="tr-TR" smtClean="0">
                <a:ea typeface="ＭＳ Ｐゴシック" pitchFamily="34" charset="-128"/>
              </a:rPr>
              <a:t>multicast group management functions</a:t>
            </a:r>
          </a:p>
        </p:txBody>
      </p:sp>
    </p:spTree>
    <p:extLst>
      <p:ext uri="{BB962C8B-B14F-4D97-AF65-F5344CB8AC3E}">
        <p14:creationId xmlns:p14="http://schemas.microsoft.com/office/powerpoint/2010/main" val="31958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8D190C5A-FFED-43E4-9960-59A4CF73FE66}" type="slidenum">
              <a:rPr lang="en-US" altLang="tr-TR" sz="1200">
                <a:latin typeface="Tahoma" pitchFamily="34" charset="0"/>
              </a:rPr>
              <a:pPr/>
              <a:t>7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22531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7750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Connection setup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0075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3</a:t>
            </a:r>
            <a:r>
              <a:rPr lang="en-US" baseline="30000">
                <a:cs typeface="+mn-cs"/>
              </a:rPr>
              <a:t>rd</a:t>
            </a:r>
            <a:r>
              <a:rPr lang="en-US">
                <a:cs typeface="+mn-cs"/>
              </a:rPr>
              <a:t> important function in </a:t>
            </a:r>
            <a:r>
              <a:rPr lang="en-US" i="1">
                <a:cs typeface="+mn-cs"/>
              </a:rPr>
              <a:t>some</a:t>
            </a:r>
            <a:r>
              <a:rPr lang="en-US">
                <a:cs typeface="+mn-cs"/>
              </a:rPr>
              <a:t> network architectures: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ATM, frame relay, X.25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before datagrams flow, two end hosts </a:t>
            </a:r>
            <a:r>
              <a:rPr lang="en-US" i="1">
                <a:cs typeface="+mn-cs"/>
              </a:rPr>
              <a:t>and</a:t>
            </a:r>
            <a:r>
              <a:rPr lang="en-US">
                <a:cs typeface="+mn-cs"/>
              </a:rPr>
              <a:t> intervening routers establish virtual connection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routers get involved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network vs transport layer connection service: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</a:rPr>
              <a:t>network:</a:t>
            </a:r>
            <a:r>
              <a:rPr lang="en-US"/>
              <a:t> between two hosts (may also involve intervening routers in case of VCs)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</a:rPr>
              <a:t>transport:</a:t>
            </a:r>
            <a:r>
              <a:rPr lang="en-US"/>
              <a:t> between two processes</a:t>
            </a: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387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1EF9FBDF-7F98-42F2-AF2A-8C2619029852}" type="slidenum">
              <a:rPr lang="en-US" altLang="tr-TR" sz="1200">
                <a:latin typeface="Tahoma" pitchFamily="34" charset="0"/>
              </a:rPr>
              <a:pPr/>
              <a:t>70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Transition from IPv4 to IPv6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tr-TR" smtClean="0">
                <a:ea typeface="ＭＳ Ｐゴシック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tr-TR" sz="2800" smtClean="0">
                <a:ea typeface="ＭＳ Ｐゴシック" pitchFamily="34" charset="-128"/>
              </a:rPr>
              <a:t>no </a:t>
            </a:r>
            <a:r>
              <a:rPr lang="ja-JP" altLang="en-US" sz="2800" smtClean="0">
                <a:ea typeface="ＭＳ Ｐゴシック" pitchFamily="34" charset="-128"/>
              </a:rPr>
              <a:t>“</a:t>
            </a:r>
            <a:r>
              <a:rPr lang="en-US" altLang="ja-JP" sz="2800" smtClean="0">
                <a:ea typeface="ＭＳ Ｐゴシック" pitchFamily="34" charset="-128"/>
              </a:rPr>
              <a:t>flag days</a:t>
            </a:r>
            <a:r>
              <a:rPr lang="ja-JP" altLang="en-US" sz="2800" smtClean="0">
                <a:ea typeface="ＭＳ Ｐゴシック" pitchFamily="34" charset="-128"/>
              </a:rPr>
              <a:t>”</a:t>
            </a:r>
            <a:endParaRPr lang="en-US" altLang="ja-JP" sz="2800" smtClean="0">
              <a:ea typeface="ＭＳ Ｐゴシック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altLang="tr-TR" sz="2800" smtClean="0">
                <a:ea typeface="ＭＳ Ｐゴシック" pitchFamily="34" charset="-128"/>
              </a:rPr>
              <a:t>how will network operate with mixed IPv4 and IPv6 routers? </a:t>
            </a:r>
          </a:p>
          <a:p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tunneling:</a:t>
            </a:r>
            <a:r>
              <a:rPr lang="en-US" altLang="tr-TR" smtClean="0">
                <a:ea typeface="ＭＳ Ｐゴシック" pitchFamily="34" charset="-128"/>
              </a:rPr>
              <a:t> IPv6 datagram carried as </a:t>
            </a:r>
            <a:r>
              <a:rPr lang="en-US" altLang="tr-TR" i="1" smtClean="0">
                <a:ea typeface="ＭＳ Ｐゴシック" pitchFamily="34" charset="-128"/>
              </a:rPr>
              <a:t>payload</a:t>
            </a:r>
            <a:r>
              <a:rPr lang="en-US" altLang="tr-TR" smtClean="0">
                <a:ea typeface="ＭＳ Ｐゴシック" pitchFamily="34" charset="-128"/>
              </a:rPr>
              <a:t> in IPv4 datagram among IPv4 routers</a:t>
            </a:r>
          </a:p>
        </p:txBody>
      </p:sp>
      <p:pic>
        <p:nvPicPr>
          <p:cNvPr id="90117" name="Picture 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255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0118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0696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7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8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9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0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1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2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3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4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5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6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7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8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9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0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1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0664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source, dest addr </a:t>
            </a:r>
          </a:p>
        </p:txBody>
      </p:sp>
      <p:sp>
        <p:nvSpPr>
          <p:cNvPr id="70665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header fields </a:t>
            </a:r>
          </a:p>
        </p:txBody>
      </p:sp>
      <p:sp>
        <p:nvSpPr>
          <p:cNvPr id="70666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7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8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9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IPv4 datagram</a:t>
            </a:r>
          </a:p>
        </p:txBody>
      </p:sp>
      <p:sp>
        <p:nvSpPr>
          <p:cNvPr id="70670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1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5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18886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70694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IPv4 payload </a:t>
              </a:r>
            </a:p>
          </p:txBody>
        </p:sp>
        <p:sp>
          <p:nvSpPr>
            <p:cNvPr id="70695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887" name="Group 71"/>
          <p:cNvGrpSpPr>
            <a:grpSpLocks/>
          </p:cNvGrpSpPr>
          <p:nvPr/>
        </p:nvGrpSpPr>
        <p:grpSpPr bwMode="auto">
          <a:xfrm>
            <a:off x="3506788" y="4321175"/>
            <a:ext cx="3402012" cy="1476375"/>
            <a:chOff x="2280" y="1247"/>
            <a:chExt cx="2143" cy="930"/>
          </a:xfrm>
        </p:grpSpPr>
        <p:sp>
          <p:nvSpPr>
            <p:cNvPr id="70678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79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0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3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5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6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7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UDP/TCP payload</a:t>
              </a:r>
            </a:p>
          </p:txBody>
        </p:sp>
        <p:sp>
          <p:nvSpPr>
            <p:cNvPr id="70688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source dest addr</a:t>
              </a:r>
            </a:p>
          </p:txBody>
        </p:sp>
        <p:sp>
          <p:nvSpPr>
            <p:cNvPr id="70689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header fields</a:t>
              </a:r>
            </a:p>
          </p:txBody>
        </p:sp>
        <p:sp>
          <p:nvSpPr>
            <p:cNvPr id="70690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1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2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3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67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1C4F48A-4F39-4F9F-A747-D7D9D9BB2934}" type="slidenum">
              <a:rPr lang="en-US" altLang="tr-TR" sz="1200">
                <a:latin typeface="Tahoma" pitchFamily="34" charset="0"/>
              </a:rPr>
              <a:pPr/>
              <a:t>71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91139" name="Picture 35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71686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 view:</a:t>
            </a:r>
          </a:p>
        </p:txBody>
      </p:sp>
      <p:sp>
        <p:nvSpPr>
          <p:cNvPr id="71687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688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1689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91145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12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12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12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1260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63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1264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1806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07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1146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1779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</a:t>
              </a:r>
            </a:p>
          </p:txBody>
        </p:sp>
        <p:sp>
          <p:nvSpPr>
            <p:cNvPr id="71780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B</a:t>
              </a:r>
            </a:p>
          </p:txBody>
        </p:sp>
        <p:sp>
          <p:nvSpPr>
            <p:cNvPr id="71781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82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1783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1239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124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5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5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1252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55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256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1798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99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1240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124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4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4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1244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47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248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1790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91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47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122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122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122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1229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32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1233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1775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76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1148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1748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</a:t>
              </a:r>
            </a:p>
          </p:txBody>
        </p:sp>
        <p:sp>
          <p:nvSpPr>
            <p:cNvPr id="71749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50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1751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1207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12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1221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24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225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1767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68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1208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121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1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121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1213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16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1217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1759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60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1754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</a:t>
              </a:r>
            </a:p>
          </p:txBody>
        </p:sp>
      </p:grpSp>
      <p:sp>
        <p:nvSpPr>
          <p:cNvPr id="71694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</a:t>
            </a:r>
          </a:p>
        </p:txBody>
      </p:sp>
      <p:sp>
        <p:nvSpPr>
          <p:cNvPr id="71695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</a:t>
            </a:r>
          </a:p>
        </p:txBody>
      </p:sp>
      <p:grpSp>
        <p:nvGrpSpPr>
          <p:cNvPr id="619874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1697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698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logical view:</a:t>
              </a:r>
            </a:p>
          </p:txBody>
        </p:sp>
        <p:sp>
          <p:nvSpPr>
            <p:cNvPr id="71699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1155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1725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E</a:t>
                </a:r>
              </a:p>
            </p:txBody>
          </p:sp>
          <p:sp>
            <p:nvSpPr>
              <p:cNvPr id="71726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27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1728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1184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119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9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9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1198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201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1202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1744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45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185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118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8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8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1190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93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1194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1736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37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1731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F</a:t>
                </a:r>
              </a:p>
            </p:txBody>
          </p:sp>
        </p:grpSp>
        <p:grpSp>
          <p:nvGrpSpPr>
            <p:cNvPr id="91156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1702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</a:t>
                </a:r>
              </a:p>
            </p:txBody>
          </p:sp>
          <p:sp>
            <p:nvSpPr>
              <p:cNvPr id="71703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B</a:t>
                </a:r>
              </a:p>
            </p:txBody>
          </p:sp>
          <p:sp>
            <p:nvSpPr>
              <p:cNvPr id="71704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05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1706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1162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117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7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7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1175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8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1179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1721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22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163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116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6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116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1167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0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1171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1713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14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616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CFECB65-CA8B-4B7B-B895-B9C61528D4CB}" type="slidenum">
              <a:rPr lang="en-US" altLang="tr-TR" sz="1200">
                <a:latin typeface="Tahoma" pitchFamily="34" charset="0"/>
              </a:rPr>
              <a:pPr/>
              <a:t>72</a:t>
            </a:fld>
            <a:endParaRPr lang="en-US" altLang="tr-TR" sz="1200">
              <a:latin typeface="Tahoma" pitchFamily="34" charset="0"/>
            </a:endParaRPr>
          </a:p>
        </p:txBody>
      </p:sp>
      <p:grpSp>
        <p:nvGrpSpPr>
          <p:cNvPr id="620896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92317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2866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7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flow: X</a:t>
                </a:r>
              </a:p>
              <a:p>
                <a:pPr>
                  <a:defRPr/>
                </a:pPr>
                <a:r>
                  <a:rPr lang="en-US" sz="1400" smtClean="0"/>
                  <a:t>src: A</a:t>
                </a:r>
              </a:p>
              <a:p>
                <a:pPr>
                  <a:defRPr/>
                </a:pPr>
                <a:r>
                  <a:rPr lang="en-US" sz="1400" smtClean="0"/>
                  <a:t>dest: F</a:t>
                </a:r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r>
                  <a:rPr lang="en-US" sz="1400" smtClean="0"/>
                  <a:t>data</a:t>
                </a:r>
              </a:p>
            </p:txBody>
          </p:sp>
        </p:grpSp>
        <p:sp>
          <p:nvSpPr>
            <p:cNvPr id="72863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64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A-to-B: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65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0897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92308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2857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2313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861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/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/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/>
                    <a:t>Dest: F</a:t>
                  </a:r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r>
                    <a:rPr lang="en-US" sz="1400" smtClean="0"/>
                    <a:t>data</a:t>
                  </a:r>
                </a:p>
              </p:txBody>
            </p:sp>
          </p:grpSp>
          <p:sp>
            <p:nvSpPr>
              <p:cNvPr id="72859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72854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5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IPv4</a:t>
              </a:r>
            </a:p>
          </p:txBody>
        </p:sp>
        <p:sp>
          <p:nvSpPr>
            <p:cNvPr id="72856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0899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72847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48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E-to-F: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49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2305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2851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52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flow: X</a:t>
                </a:r>
              </a:p>
              <a:p>
                <a:pPr>
                  <a:defRPr/>
                </a:pPr>
                <a:r>
                  <a:rPr lang="en-US" sz="1400" smtClean="0"/>
                  <a:t>src: A</a:t>
                </a:r>
              </a:p>
              <a:p>
                <a:pPr>
                  <a:defRPr/>
                </a:pPr>
                <a:r>
                  <a:rPr lang="en-US" sz="1400" smtClean="0"/>
                  <a:t>dest: F</a:t>
                </a:r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r>
                  <a:rPr lang="en-US" sz="1400" smtClean="0"/>
                  <a:t>data</a:t>
                </a:r>
              </a:p>
            </p:txBody>
          </p:sp>
        </p:grpSp>
      </p:grpSp>
      <p:grpSp>
        <p:nvGrpSpPr>
          <p:cNvPr id="620898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72838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39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IPv4</a:t>
              </a:r>
            </a:p>
          </p:txBody>
        </p:sp>
        <p:sp>
          <p:nvSpPr>
            <p:cNvPr id="72840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2296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2842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2298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45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846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/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/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/>
                    <a:t>Dest: F</a:t>
                  </a:r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r>
                    <a:rPr lang="en-US" sz="1400" smtClean="0"/>
                    <a:t>data</a:t>
                  </a:r>
                </a:p>
              </p:txBody>
            </p:sp>
          </p:grpSp>
          <p:sp>
            <p:nvSpPr>
              <p:cNvPr id="72844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72712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 view:</a:t>
            </a:r>
          </a:p>
        </p:txBody>
      </p:sp>
      <p:sp>
        <p:nvSpPr>
          <p:cNvPr id="72713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2169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22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2288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9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9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2834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35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170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2807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</a:t>
              </a:r>
            </a:p>
          </p:txBody>
        </p:sp>
        <p:sp>
          <p:nvSpPr>
            <p:cNvPr id="72808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B</a:t>
              </a:r>
            </a:p>
          </p:txBody>
        </p:sp>
        <p:sp>
          <p:nvSpPr>
            <p:cNvPr id="72809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10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11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2267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227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7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7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2280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83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284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2826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27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268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226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7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7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2272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75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276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2818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9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171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22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922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endParaRPr lang="tr-TR" altLang="tr-TR">
                <a:latin typeface="Times New Roman" pitchFamily="18" charset="0"/>
                <a:cs typeface="Arial" pitchFamily="34" charset="0"/>
              </a:endParaRPr>
            </a:p>
          </p:txBody>
        </p:sp>
        <p:grpSp>
          <p:nvGrpSpPr>
            <p:cNvPr id="92257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60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2261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2803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04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172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2776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</a:t>
              </a:r>
            </a:p>
          </p:txBody>
        </p:sp>
        <p:sp>
          <p:nvSpPr>
            <p:cNvPr id="72777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778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779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2235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224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4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4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2249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52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253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2795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6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236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223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3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ctr"/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9224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endParaRPr lang="tr-TR" altLang="tr-TR"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92241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44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92245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2787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88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2782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</a:t>
              </a:r>
            </a:p>
          </p:txBody>
        </p:sp>
      </p:grpSp>
      <p:sp>
        <p:nvSpPr>
          <p:cNvPr id="72718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</a:t>
            </a:r>
          </a:p>
        </p:txBody>
      </p:sp>
      <p:sp>
        <p:nvSpPr>
          <p:cNvPr id="72719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</a:t>
            </a:r>
          </a:p>
        </p:txBody>
      </p:sp>
      <p:grpSp>
        <p:nvGrpSpPr>
          <p:cNvPr id="92175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2725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726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logical view:</a:t>
              </a:r>
            </a:p>
          </p:txBody>
        </p:sp>
        <p:sp>
          <p:nvSpPr>
            <p:cNvPr id="72727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2183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2753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E</a:t>
                </a:r>
              </a:p>
            </p:txBody>
          </p:sp>
          <p:sp>
            <p:nvSpPr>
              <p:cNvPr id="72754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55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2756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2212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222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22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22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2226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9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2230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2772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73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213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221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21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21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2218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1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2222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2764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65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2759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F</a:t>
                </a:r>
              </a:p>
            </p:txBody>
          </p:sp>
        </p:grpSp>
        <p:grpSp>
          <p:nvGrpSpPr>
            <p:cNvPr id="92184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2730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</a:t>
                </a:r>
              </a:p>
            </p:txBody>
          </p:sp>
          <p:sp>
            <p:nvSpPr>
              <p:cNvPr id="72731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B</a:t>
                </a:r>
              </a:p>
            </p:txBody>
          </p:sp>
          <p:sp>
            <p:nvSpPr>
              <p:cNvPr id="72732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33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2734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2190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220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2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20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2203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06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2207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2749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50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191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219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1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219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2195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198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2199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2741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42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pic>
        <p:nvPicPr>
          <p:cNvPr id="92176" name="Picture 34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966788"/>
            <a:ext cx="2741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22" name="Rectangle 349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Tunneling</a:t>
            </a:r>
          </a:p>
        </p:txBody>
      </p:sp>
      <p:sp>
        <p:nvSpPr>
          <p:cNvPr id="72723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2724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</p:spTree>
    <p:extLst>
      <p:ext uri="{BB962C8B-B14F-4D97-AF65-F5344CB8AC3E}">
        <p14:creationId xmlns:p14="http://schemas.microsoft.com/office/powerpoint/2010/main" val="13769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373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61224F71-93B7-4CD9-B6E8-F48A2A14C52D}" type="slidenum">
              <a:rPr lang="en-US" altLang="tr-TR" sz="1200">
                <a:latin typeface="Tahoma" pitchFamily="34" charset="0"/>
              </a:rPr>
              <a:pPr/>
              <a:t>73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9318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4.3 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IPv6</a:t>
            </a:r>
          </a:p>
        </p:txBody>
      </p:sp>
      <p:sp>
        <p:nvSpPr>
          <p:cNvPr id="737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9319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15890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E4396AB-44FA-4820-833F-86F627F58407}" type="slidenum">
              <a:rPr lang="en-US" altLang="tr-TR" sz="1200">
                <a:latin typeface="Tahoma" pitchFamily="34" charset="0"/>
              </a:rPr>
              <a:pPr/>
              <a:t>74</a:t>
            </a:fld>
            <a:endParaRPr lang="en-US" altLang="tr-TR" sz="1200">
              <a:latin typeface="Tahoma" pitchFamily="34" charset="0"/>
            </a:endParaRPr>
          </a:p>
        </p:txBody>
      </p:sp>
      <p:grpSp>
        <p:nvGrpSpPr>
          <p:cNvPr id="94211" name="Group 2"/>
          <p:cNvGrpSpPr>
            <a:grpSpLocks/>
          </p:cNvGrpSpPr>
          <p:nvPr/>
        </p:nvGrpSpPr>
        <p:grpSpPr bwMode="auto">
          <a:xfrm>
            <a:off x="3851275" y="4497388"/>
            <a:ext cx="2847975" cy="1481137"/>
            <a:chOff x="291" y="3093"/>
            <a:chExt cx="1794" cy="933"/>
          </a:xfrm>
        </p:grpSpPr>
        <p:grpSp>
          <p:nvGrpSpPr>
            <p:cNvPr id="94288" name="Group 3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94292" name="Freeform 4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94293" name="Group 5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94328" name="Group 6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9434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34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34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9435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5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9435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7489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9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4329" name="Group 15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9433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34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34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94342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45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9434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7488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8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4330" name="Group 24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9433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33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pPr algn="ctr"/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33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</a:defRPr>
                    </a:lvl9pPr>
                  </a:lstStyle>
                  <a:p>
                    <a:endParaRPr lang="tr-TR" altLang="tr-TR">
                      <a:latin typeface="Times New Roman" pitchFamily="18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943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3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9433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7488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8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4294" name="Freeform 33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4295" name="Freeform 34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4296" name="Freeform 35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4297" name="Freeform 36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4298" name="Freeform 37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4299" name="Freeform 38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94300" name="Freeform 39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94301" name="Group 40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9432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43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432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4323" name="Group 4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26" name="Freeform 4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4327" name="Freeform 4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4869" name="Line 47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70" name="Line 48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302" name="Group 49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9431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431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431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4315" name="Group 5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8" name="Freeform 5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4319" name="Freeform 5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4861" name="Line 56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62" name="Line 5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303" name="Group 58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943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43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ctr"/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943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endParaRPr lang="tr-TR" altLang="tr-TR"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grpSp>
              <p:nvGrpSpPr>
                <p:cNvPr id="94307" name="Group 6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0" name="Freeform 6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94311" name="Freeform 6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4853" name="Line 65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54" name="Line 66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4834" name="Text Box 67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74835" name="Text Box 68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74836" name="Text Box 69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sp>
        <p:nvSpPr>
          <p:cNvPr id="94212" name="Freeform 72"/>
          <p:cNvSpPr>
            <a:spLocks/>
          </p:cNvSpPr>
          <p:nvPr/>
        </p:nvSpPr>
        <p:spPr bwMode="auto">
          <a:xfrm>
            <a:off x="2397125" y="374332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4758" name="Rectangle 73"/>
          <p:cNvSpPr>
            <a:spLocks noChangeArrowheads="1"/>
          </p:cNvSpPr>
          <p:nvPr/>
        </p:nvSpPr>
        <p:spPr bwMode="auto">
          <a:xfrm>
            <a:off x="2176463" y="141763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59" name="Oval 74"/>
          <p:cNvSpPr>
            <a:spLocks noChangeArrowheads="1"/>
          </p:cNvSpPr>
          <p:nvPr/>
        </p:nvSpPr>
        <p:spPr bwMode="auto">
          <a:xfrm>
            <a:off x="2513013" y="147002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0" name="Rectangle 75"/>
          <p:cNvSpPr>
            <a:spLocks noChangeArrowheads="1"/>
          </p:cNvSpPr>
          <p:nvPr/>
        </p:nvSpPr>
        <p:spPr bwMode="auto">
          <a:xfrm>
            <a:off x="2457450" y="480695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1" name="Rectangle 76"/>
          <p:cNvSpPr>
            <a:spLocks noChangeArrowheads="1"/>
          </p:cNvSpPr>
          <p:nvPr/>
        </p:nvSpPr>
        <p:spPr bwMode="auto">
          <a:xfrm>
            <a:off x="2433638" y="483076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2" name="Line 77"/>
          <p:cNvSpPr>
            <a:spLocks noChangeShapeType="1"/>
          </p:cNvSpPr>
          <p:nvPr/>
        </p:nvSpPr>
        <p:spPr bwMode="auto">
          <a:xfrm>
            <a:off x="3459163" y="496252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3" name="Rectangle 78"/>
          <p:cNvSpPr>
            <a:spLocks noChangeArrowheads="1"/>
          </p:cNvSpPr>
          <p:nvPr/>
        </p:nvSpPr>
        <p:spPr bwMode="auto">
          <a:xfrm>
            <a:off x="3062288" y="483393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4" name="Text Box 79"/>
          <p:cNvSpPr txBox="1">
            <a:spLocks noChangeArrowheads="1"/>
          </p:cNvSpPr>
          <p:nvPr/>
        </p:nvSpPr>
        <p:spPr bwMode="auto">
          <a:xfrm>
            <a:off x="3014663" y="4806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74765" name="Text Box 80"/>
          <p:cNvSpPr txBox="1">
            <a:spLocks noChangeArrowheads="1"/>
          </p:cNvSpPr>
          <p:nvPr/>
        </p:nvSpPr>
        <p:spPr bwMode="auto">
          <a:xfrm>
            <a:off x="1298575" y="413543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tr-TR" sz="1600"/>
              <a:t>IP destination address in </a:t>
            </a:r>
          </a:p>
          <a:p>
            <a:pPr eaLnBrk="1" hangingPunct="1"/>
            <a:r>
              <a:rPr lang="en-US" altLang="tr-TR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altLang="tr-TR" sz="1600"/>
          </a:p>
        </p:txBody>
      </p:sp>
      <p:sp>
        <p:nvSpPr>
          <p:cNvPr id="74766" name="Line 81"/>
          <p:cNvSpPr>
            <a:spLocks noChangeShapeType="1"/>
          </p:cNvSpPr>
          <p:nvPr/>
        </p:nvSpPr>
        <p:spPr bwMode="auto">
          <a:xfrm flipH="1">
            <a:off x="2681288" y="509270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7" name="Text Box 82"/>
          <p:cNvSpPr txBox="1">
            <a:spLocks noChangeArrowheads="1"/>
          </p:cNvSpPr>
          <p:nvPr/>
        </p:nvSpPr>
        <p:spPr bwMode="auto">
          <a:xfrm>
            <a:off x="2641600" y="162718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smtClean="0">
                <a:solidFill>
                  <a:srgbClr val="CC0000"/>
                </a:solidFill>
              </a:rPr>
              <a:t>routing algorithm</a:t>
            </a:r>
          </a:p>
        </p:txBody>
      </p:sp>
      <p:sp>
        <p:nvSpPr>
          <p:cNvPr id="74768" name="Rectangle 83"/>
          <p:cNvSpPr>
            <a:spLocks noChangeArrowheads="1"/>
          </p:cNvSpPr>
          <p:nvPr/>
        </p:nvSpPr>
        <p:spPr bwMode="auto">
          <a:xfrm>
            <a:off x="2387600" y="236378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9" name="Text Box 84"/>
          <p:cNvSpPr txBox="1">
            <a:spLocks noChangeArrowheads="1"/>
          </p:cNvSpPr>
          <p:nvPr/>
        </p:nvSpPr>
        <p:spPr bwMode="auto">
          <a:xfrm>
            <a:off x="2503488" y="2327275"/>
            <a:ext cx="2014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CC0000"/>
                </a:solidFill>
              </a:rPr>
              <a:t>local forwarding table</a:t>
            </a:r>
          </a:p>
        </p:txBody>
      </p:sp>
      <p:sp>
        <p:nvSpPr>
          <p:cNvPr id="74770" name="Text Box 85"/>
          <p:cNvSpPr txBox="1">
            <a:spLocks noChangeArrowheads="1"/>
          </p:cNvSpPr>
          <p:nvPr/>
        </p:nvSpPr>
        <p:spPr bwMode="auto">
          <a:xfrm>
            <a:off x="2430463" y="257492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dest address</a:t>
            </a:r>
          </a:p>
        </p:txBody>
      </p:sp>
      <p:sp>
        <p:nvSpPr>
          <p:cNvPr id="74771" name="Text Box 86"/>
          <p:cNvSpPr txBox="1">
            <a:spLocks noChangeArrowheads="1"/>
          </p:cNvSpPr>
          <p:nvPr/>
        </p:nvSpPr>
        <p:spPr bwMode="auto">
          <a:xfrm>
            <a:off x="3619500" y="257651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output  link</a:t>
            </a:r>
          </a:p>
        </p:txBody>
      </p:sp>
      <p:sp>
        <p:nvSpPr>
          <p:cNvPr id="74772" name="Line 87"/>
          <p:cNvSpPr>
            <a:spLocks noChangeShapeType="1"/>
          </p:cNvSpPr>
          <p:nvPr/>
        </p:nvSpPr>
        <p:spPr bwMode="auto">
          <a:xfrm>
            <a:off x="3695700" y="258762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3" name="Text Box 88"/>
          <p:cNvSpPr txBox="1">
            <a:spLocks noChangeArrowheads="1"/>
          </p:cNvSpPr>
          <p:nvPr/>
        </p:nvSpPr>
        <p:spPr bwMode="auto">
          <a:xfrm>
            <a:off x="2417763" y="285908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/>
              <a:t>address-range 1</a:t>
            </a:r>
          </a:p>
          <a:p>
            <a:pPr algn="r" eaLnBrk="1" hangingPunct="1">
              <a:defRPr/>
            </a:pPr>
            <a:r>
              <a:rPr lang="en-US" sz="1200" smtClean="0"/>
              <a:t>address-range 2</a:t>
            </a:r>
          </a:p>
          <a:p>
            <a:pPr algn="r" eaLnBrk="1" hangingPunct="1">
              <a:defRPr/>
            </a:pPr>
            <a:r>
              <a:rPr lang="en-US" sz="1200" smtClean="0"/>
              <a:t>address-range 3</a:t>
            </a:r>
          </a:p>
          <a:p>
            <a:pPr algn="r" eaLnBrk="1" hangingPunct="1">
              <a:defRPr/>
            </a:pPr>
            <a:r>
              <a:rPr lang="en-US" sz="1200" smtClean="0"/>
              <a:t>address-range 4</a:t>
            </a:r>
          </a:p>
        </p:txBody>
      </p:sp>
      <p:sp>
        <p:nvSpPr>
          <p:cNvPr id="74774" name="Text Box 89"/>
          <p:cNvSpPr txBox="1">
            <a:spLocks noChangeArrowheads="1"/>
          </p:cNvSpPr>
          <p:nvPr/>
        </p:nvSpPr>
        <p:spPr bwMode="auto">
          <a:xfrm>
            <a:off x="3711575" y="285908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74775" name="Line 90"/>
          <p:cNvSpPr>
            <a:spLocks noChangeShapeType="1"/>
          </p:cNvSpPr>
          <p:nvPr/>
        </p:nvSpPr>
        <p:spPr bwMode="auto">
          <a:xfrm>
            <a:off x="2409825" y="284003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6" name="Line 91"/>
          <p:cNvSpPr>
            <a:spLocks noChangeShapeType="1"/>
          </p:cNvSpPr>
          <p:nvPr/>
        </p:nvSpPr>
        <p:spPr bwMode="auto">
          <a:xfrm>
            <a:off x="2392363" y="259238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7" name="AutoShape 92"/>
          <p:cNvSpPr>
            <a:spLocks noChangeArrowheads="1"/>
          </p:cNvSpPr>
          <p:nvPr/>
        </p:nvSpPr>
        <p:spPr bwMode="auto">
          <a:xfrm rot="5400000">
            <a:off x="3466306" y="208200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8" name="Line 93"/>
          <p:cNvSpPr>
            <a:spLocks noChangeShapeType="1"/>
          </p:cNvSpPr>
          <p:nvPr/>
        </p:nvSpPr>
        <p:spPr bwMode="auto">
          <a:xfrm>
            <a:off x="2843213" y="452437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4234" name="Freeform 94"/>
          <p:cNvSpPr>
            <a:spLocks/>
          </p:cNvSpPr>
          <p:nvPr/>
        </p:nvSpPr>
        <p:spPr bwMode="auto">
          <a:xfrm>
            <a:off x="3916363" y="501491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35" name="Freeform 95"/>
          <p:cNvSpPr>
            <a:spLocks/>
          </p:cNvSpPr>
          <p:nvPr/>
        </p:nvSpPr>
        <p:spPr bwMode="auto">
          <a:xfrm flipH="1">
            <a:off x="6249988" y="45783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36" name="Freeform 96"/>
          <p:cNvSpPr>
            <a:spLocks/>
          </p:cNvSpPr>
          <p:nvPr/>
        </p:nvSpPr>
        <p:spPr bwMode="auto">
          <a:xfrm flipH="1">
            <a:off x="5240338" y="43053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37" name="Freeform 97"/>
          <p:cNvSpPr>
            <a:spLocks/>
          </p:cNvSpPr>
          <p:nvPr/>
        </p:nvSpPr>
        <p:spPr bwMode="auto">
          <a:xfrm flipH="1" flipV="1">
            <a:off x="5908675" y="585152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38" name="Freeform 98"/>
          <p:cNvSpPr>
            <a:spLocks/>
          </p:cNvSpPr>
          <p:nvPr/>
        </p:nvSpPr>
        <p:spPr bwMode="auto">
          <a:xfrm flipH="1" flipV="1">
            <a:off x="4559300" y="583565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94239" name="Freeform 99"/>
          <p:cNvSpPr>
            <a:spLocks/>
          </p:cNvSpPr>
          <p:nvPr/>
        </p:nvSpPr>
        <p:spPr bwMode="auto">
          <a:xfrm flipH="1" flipV="1">
            <a:off x="5199063" y="554355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94240" name="Group 100"/>
          <p:cNvGrpSpPr>
            <a:grpSpLocks/>
          </p:cNvGrpSpPr>
          <p:nvPr/>
        </p:nvGrpSpPr>
        <p:grpSpPr bwMode="auto">
          <a:xfrm>
            <a:off x="5248275" y="3860800"/>
            <a:ext cx="550863" cy="452438"/>
            <a:chOff x="2886" y="1668"/>
            <a:chExt cx="347" cy="285"/>
          </a:xfrm>
        </p:grpSpPr>
        <p:sp>
          <p:nvSpPr>
            <p:cNvPr id="74826" name="Rectangle 10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7" name="Oval 10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8" name="Rectangle 10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9" name="Line 10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0" name="Line 10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1" name="Line 10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2" name="AutoShape 10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1" name="Group 108"/>
          <p:cNvGrpSpPr>
            <a:grpSpLocks/>
          </p:cNvGrpSpPr>
          <p:nvPr/>
        </p:nvGrpSpPr>
        <p:grpSpPr bwMode="auto">
          <a:xfrm>
            <a:off x="6261100" y="4133850"/>
            <a:ext cx="550863" cy="452438"/>
            <a:chOff x="2886" y="1668"/>
            <a:chExt cx="347" cy="285"/>
          </a:xfrm>
        </p:grpSpPr>
        <p:sp>
          <p:nvSpPr>
            <p:cNvPr id="74819" name="Rectangle 109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0" name="Oval 110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1" name="Rectangle 111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2" name="Line 112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3" name="Line 113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4" name="Line 114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5" name="AutoShape 115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2" name="Group 116"/>
          <p:cNvGrpSpPr>
            <a:grpSpLocks/>
          </p:cNvGrpSpPr>
          <p:nvPr/>
        </p:nvGrpSpPr>
        <p:grpSpPr bwMode="auto">
          <a:xfrm>
            <a:off x="5891213" y="6210300"/>
            <a:ext cx="550862" cy="452438"/>
            <a:chOff x="2886" y="1668"/>
            <a:chExt cx="347" cy="285"/>
          </a:xfrm>
        </p:grpSpPr>
        <p:sp>
          <p:nvSpPr>
            <p:cNvPr id="74812" name="Rectangle 11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3" name="Oval 11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4" name="Rectangle 11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6" name="Line 12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7" name="Line 12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8" name="AutoShape 12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3" name="Group 124"/>
          <p:cNvGrpSpPr>
            <a:grpSpLocks/>
          </p:cNvGrpSpPr>
          <p:nvPr/>
        </p:nvGrpSpPr>
        <p:grpSpPr bwMode="auto">
          <a:xfrm>
            <a:off x="5195888" y="5991225"/>
            <a:ext cx="550862" cy="452438"/>
            <a:chOff x="2886" y="1668"/>
            <a:chExt cx="347" cy="285"/>
          </a:xfrm>
        </p:grpSpPr>
        <p:sp>
          <p:nvSpPr>
            <p:cNvPr id="74805" name="Rectangle 12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6" name="Oval 12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7" name="Rectangle 12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8" name="Line 12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9" name="Line 12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0" name="Line 13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1" name="AutoShape 13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4" name="Group 132"/>
          <p:cNvGrpSpPr>
            <a:grpSpLocks/>
          </p:cNvGrpSpPr>
          <p:nvPr/>
        </p:nvGrpSpPr>
        <p:grpSpPr bwMode="auto">
          <a:xfrm>
            <a:off x="4540250" y="6183313"/>
            <a:ext cx="550863" cy="452437"/>
            <a:chOff x="2886" y="1668"/>
            <a:chExt cx="347" cy="285"/>
          </a:xfrm>
        </p:grpSpPr>
        <p:sp>
          <p:nvSpPr>
            <p:cNvPr id="74798" name="Rectangle 133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9" name="Oval 134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0" name="Rectangle 135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1" name="Line 136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2" name="Line 137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3" name="Line 138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4" name="AutoShape 139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4790" name="Rectangle 144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894762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Interplay between routing, forwarding</a:t>
            </a:r>
          </a:p>
        </p:txBody>
      </p:sp>
      <p:pic>
        <p:nvPicPr>
          <p:cNvPr id="94246" name="Picture 14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889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88" name="Group 148"/>
          <p:cNvGrpSpPr>
            <a:grpSpLocks/>
          </p:cNvGrpSpPr>
          <p:nvPr/>
        </p:nvGrpSpPr>
        <p:grpSpPr bwMode="auto">
          <a:xfrm>
            <a:off x="4416425" y="1447800"/>
            <a:ext cx="4435475" cy="641350"/>
            <a:chOff x="2782" y="912"/>
            <a:chExt cx="2794" cy="404"/>
          </a:xfrm>
        </p:grpSpPr>
        <p:sp>
          <p:nvSpPr>
            <p:cNvPr id="74796" name="Line 146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7" name="Text Box 147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778389" name="Group 149"/>
          <p:cNvGrpSpPr>
            <a:grpSpLocks/>
          </p:cNvGrpSpPr>
          <p:nvPr/>
        </p:nvGrpSpPr>
        <p:grpSpPr bwMode="auto">
          <a:xfrm>
            <a:off x="4479925" y="2135188"/>
            <a:ext cx="4308475" cy="641350"/>
            <a:chOff x="2782" y="912"/>
            <a:chExt cx="2714" cy="404"/>
          </a:xfrm>
        </p:grpSpPr>
        <p:sp>
          <p:nvSpPr>
            <p:cNvPr id="74794" name="Line 150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5" name="Text Box 151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348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57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E7ED6788-C2BC-4760-9903-641F2B107D52}" type="slidenum">
              <a:rPr lang="en-US" altLang="tr-TR" sz="1200">
                <a:latin typeface="Tahoma" pitchFamily="34" charset="0"/>
              </a:rPr>
              <a:pPr/>
              <a:t>75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95235" name="Picture 7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5"/>
            <a:ext cx="4570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2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952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5787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88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89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0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1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2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3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4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5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6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7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8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9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0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1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2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3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4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5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6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7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8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9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0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1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2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3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4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5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6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52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952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5852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53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952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5850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51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952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5848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9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952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5846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7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952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5844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5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952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5842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3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  <p:sp>
          <p:nvSpPr>
            <p:cNvPr id="75832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3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4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5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5836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7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8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9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75840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5841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</p:grpSp>
      <p:sp>
        <p:nvSpPr>
          <p:cNvPr id="75782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graph: G = (N,E)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 = set of routers = { u, v, w, x, y, z }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</a:t>
            </a:r>
          </a:p>
        </p:txBody>
      </p:sp>
      <p:sp>
        <p:nvSpPr>
          <p:cNvPr id="75784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aside:</a:t>
            </a:r>
            <a:r>
              <a:rPr lang="en-US" smtClean="0"/>
              <a:t> graph abstraction is useful in other network contexts, e.g., </a:t>
            </a:r>
          </a:p>
          <a:p>
            <a:pPr>
              <a:defRPr/>
            </a:pPr>
            <a:r>
              <a:rPr lang="en-US" smtClean="0"/>
              <a:t>P2P, where </a:t>
            </a:r>
            <a:r>
              <a:rPr lang="en-US" i="1" smtClean="0"/>
              <a:t>N</a:t>
            </a:r>
            <a:r>
              <a:rPr lang="en-US" smtClean="0"/>
              <a:t> is set of peers and </a:t>
            </a:r>
            <a:r>
              <a:rPr lang="en-US" i="1" smtClean="0"/>
              <a:t>E</a:t>
            </a:r>
            <a:r>
              <a:rPr lang="en-US" smtClean="0"/>
              <a:t> is set of TCP connections</a:t>
            </a:r>
          </a:p>
        </p:txBody>
      </p:sp>
    </p:spTree>
    <p:extLst>
      <p:ext uri="{BB962C8B-B14F-4D97-AF65-F5344CB8AC3E}">
        <p14:creationId xmlns:p14="http://schemas.microsoft.com/office/powerpoint/2010/main" val="136784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68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E9E7A68-44A3-4129-A839-3FC5C0E63057}" type="slidenum">
              <a:rPr lang="en-US" altLang="tr-TR" sz="1200">
                <a:latin typeface="Tahoma" pitchFamily="34" charset="0"/>
              </a:rPr>
              <a:pPr/>
              <a:t>76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96259" name="Picture 7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962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962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2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1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4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4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2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2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3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3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3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3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3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963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963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687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963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687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963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68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963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68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963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68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963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68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6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  <p:sp>
          <p:nvSpPr>
            <p:cNvPr id="7685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5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5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686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6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7686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686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</p:grpSp>
      <p:sp>
        <p:nvSpPr>
          <p:cNvPr id="76807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altLang="tr-TR" sz="1800"/>
              <a:t>      e.g., c(w,z) = 5</a:t>
            </a:r>
          </a:p>
          <a:p>
            <a:endParaRPr lang="en-US" altLang="tr-TR" sz="1800"/>
          </a:p>
          <a:p>
            <a:r>
              <a:rPr lang="en-US" altLang="tr-TR" sz="1800">
                <a:latin typeface="Gill Sans MT" charset="0"/>
              </a:rPr>
              <a:t>cost could always be 1, or </a:t>
            </a:r>
          </a:p>
          <a:p>
            <a:r>
              <a:rPr lang="en-US" altLang="tr-TR" sz="1800">
                <a:latin typeface="Gill Sans MT" charset="0"/>
              </a:rPr>
              <a:t>inversely related to bandwidth,</a:t>
            </a:r>
          </a:p>
          <a:p>
            <a:r>
              <a:rPr lang="en-US" altLang="tr-TR" sz="1800">
                <a:latin typeface="Gill Sans MT" charset="0"/>
              </a:rPr>
              <a:t>or inversely related to </a:t>
            </a:r>
          </a:p>
          <a:p>
            <a:r>
              <a:rPr lang="en-US" altLang="tr-TR" sz="1800">
                <a:latin typeface="Gill Sans MT" charset="0"/>
              </a:rPr>
              <a:t>congestion</a:t>
            </a:r>
          </a:p>
        </p:txBody>
      </p:sp>
      <p:sp>
        <p:nvSpPr>
          <p:cNvPr id="76808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800"/>
              <a:t>cost of path (x</a:t>
            </a:r>
            <a:r>
              <a:rPr lang="en-US" altLang="tr-TR" sz="1800" baseline="-25000"/>
              <a:t>1</a:t>
            </a:r>
            <a:r>
              <a:rPr lang="en-US" altLang="tr-TR" sz="1800"/>
              <a:t>, x</a:t>
            </a:r>
            <a:r>
              <a:rPr lang="en-US" altLang="tr-TR" sz="1800" baseline="-25000"/>
              <a:t>2</a:t>
            </a:r>
            <a:r>
              <a:rPr lang="en-US" altLang="tr-TR" sz="1800"/>
              <a:t>, x</a:t>
            </a:r>
            <a:r>
              <a:rPr lang="en-US" altLang="tr-TR" sz="1800" baseline="-25000"/>
              <a:t>3</a:t>
            </a:r>
            <a:r>
              <a:rPr lang="en-US" altLang="tr-TR" sz="1800"/>
              <a:t>,…, x</a:t>
            </a:r>
            <a:r>
              <a:rPr lang="en-US" altLang="tr-TR" sz="1800" baseline="-25000"/>
              <a:t>p</a:t>
            </a:r>
            <a:r>
              <a:rPr lang="en-US" altLang="tr-TR" sz="1800"/>
              <a:t>) = c(x</a:t>
            </a:r>
            <a:r>
              <a:rPr lang="en-US" altLang="tr-TR" sz="1800" baseline="-25000"/>
              <a:t>1</a:t>
            </a:r>
            <a:r>
              <a:rPr lang="en-US" altLang="tr-TR" sz="1800"/>
              <a:t>,x</a:t>
            </a:r>
            <a:r>
              <a:rPr lang="en-US" altLang="tr-TR" sz="1800" baseline="-25000"/>
              <a:t>2</a:t>
            </a:r>
            <a:r>
              <a:rPr lang="en-US" altLang="tr-TR" sz="1800"/>
              <a:t>) + c(x</a:t>
            </a:r>
            <a:r>
              <a:rPr lang="en-US" altLang="tr-TR" sz="1800" baseline="-25000"/>
              <a:t>2</a:t>
            </a:r>
            <a:r>
              <a:rPr lang="en-US" altLang="tr-TR" sz="1800"/>
              <a:t>,x</a:t>
            </a:r>
            <a:r>
              <a:rPr lang="en-US" altLang="tr-TR" sz="1800" baseline="-25000"/>
              <a:t>3</a:t>
            </a:r>
            <a:r>
              <a:rPr lang="en-US" altLang="tr-TR" sz="1800"/>
              <a:t>) + … + c(x</a:t>
            </a:r>
            <a:r>
              <a:rPr lang="en-US" altLang="tr-TR" sz="1800" baseline="-25000"/>
              <a:t>p-1</a:t>
            </a:r>
            <a:r>
              <a:rPr lang="en-US" altLang="tr-TR" sz="1800"/>
              <a:t>,x</a:t>
            </a:r>
            <a:r>
              <a:rPr lang="en-US" altLang="tr-TR" sz="1800" baseline="-25000"/>
              <a:t>p</a:t>
            </a:r>
            <a:r>
              <a:rPr lang="en-US" altLang="tr-TR" sz="1800"/>
              <a:t>)  </a:t>
            </a:r>
          </a:p>
        </p:txBody>
      </p:sp>
      <p:sp>
        <p:nvSpPr>
          <p:cNvPr id="76809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 sz="2400" smtClean="0">
                <a:latin typeface="Gill Sans MT" charset="0"/>
              </a:rPr>
              <a:t> what is the least-cost path between u and z ?</a:t>
            </a:r>
          </a:p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 sz="2400" smtClean="0">
                <a:latin typeface="Gill Sans MT" charset="0"/>
              </a:rPr>
              <a:t> algorithm that finds that least cost path</a:t>
            </a:r>
          </a:p>
        </p:txBody>
      </p:sp>
    </p:spTree>
    <p:extLst>
      <p:ext uri="{BB962C8B-B14F-4D97-AF65-F5344CB8AC3E}">
        <p14:creationId xmlns:p14="http://schemas.microsoft.com/office/powerpoint/2010/main" val="25004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8586D902-C278-4D96-9F79-EDFD4A6907CD}" type="slidenum">
              <a:rPr lang="en-US" altLang="tr-TR" sz="1200">
                <a:latin typeface="Tahoma" pitchFamily="34" charset="0"/>
              </a:rPr>
              <a:pPr/>
              <a:t>77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97283" name="Picture 5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Routing algorithm classification</a:t>
            </a:r>
            <a:endParaRPr lang="en-US">
              <a:cs typeface="+mj-cs"/>
            </a:endParaRPr>
          </a:p>
        </p:txBody>
      </p:sp>
      <p:sp>
        <p:nvSpPr>
          <p:cNvPr id="778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i="1" smtClean="0">
                <a:solidFill>
                  <a:srgbClr val="CC0000"/>
                </a:solidFill>
                <a:ea typeface="ＭＳ Ｐゴシック" pitchFamily="34" charset="-128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pitchFamily="2" charset="2"/>
              <a:buNone/>
            </a:pPr>
            <a:r>
              <a:rPr lang="en-US" altLang="tr-TR" sz="2400" i="1" smtClean="0">
                <a:solidFill>
                  <a:srgbClr val="CC0000"/>
                </a:solidFill>
                <a:ea typeface="ＭＳ Ｐゴシック" pitchFamily="34" charset="-128"/>
              </a:rPr>
              <a:t>global: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all routers have complete topology, link cost info</a:t>
            </a:r>
          </a:p>
          <a:p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“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link state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”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 algorithms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i="1" smtClean="0">
                <a:solidFill>
                  <a:srgbClr val="CC0000"/>
                </a:solidFill>
                <a:ea typeface="ＭＳ Ｐゴシック" pitchFamily="34" charset="-128"/>
              </a:rPr>
              <a:t>decentralized: 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router knows physically-connected neighbors, link costs to neighbors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iterative process of computation, exchange of info with neighbors</a:t>
            </a:r>
          </a:p>
          <a:p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“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distance vector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itchFamily="34" charset="-128"/>
              </a:rPr>
              <a:t>”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itchFamily="34" charset="-128"/>
              </a:rPr>
              <a:t> algorithms</a:t>
            </a:r>
            <a:endParaRPr lang="en-US" altLang="tr-TR" sz="2400" smtClean="0">
              <a:solidFill>
                <a:srgbClr val="000099"/>
              </a:solidFill>
              <a:ea typeface="ＭＳ Ｐゴシック" pitchFamily="34" charset="-128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 static or dynamic?</a:t>
            </a:r>
          </a:p>
          <a:p>
            <a:pPr>
              <a:spcBef>
                <a:spcPct val="40000"/>
              </a:spcBef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static:</a:t>
            </a:r>
            <a:r>
              <a:rPr lang="en-US" sz="240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routes change more quickly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periodic update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 response to link cost changes</a:t>
            </a:r>
          </a:p>
        </p:txBody>
      </p:sp>
    </p:spTree>
    <p:extLst>
      <p:ext uri="{BB962C8B-B14F-4D97-AF65-F5344CB8AC3E}">
        <p14:creationId xmlns:p14="http://schemas.microsoft.com/office/powerpoint/2010/main" val="49748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2B64584D-43A4-45B8-BF5D-27E144C16583}" type="slidenum">
              <a:rPr lang="en-US" altLang="tr-TR" sz="1200">
                <a:latin typeface="Tahoma" pitchFamily="34" charset="0"/>
              </a:rPr>
              <a:pPr/>
              <a:t>78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98307" name="Picture 2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4.1 introduction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4.2 virtual circuit and datagram networks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4.3 what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 inside a router</a:t>
            </a:r>
          </a:p>
          <a:p>
            <a:pPr>
              <a:buFont typeface="Wingdings" pitchFamily="2" charset="2"/>
              <a:buNone/>
            </a:pPr>
            <a:r>
              <a:rPr lang="en-US" altLang="tr-TR" sz="2400" smtClean="0">
                <a:ea typeface="ＭＳ Ｐゴシック" pitchFamily="34" charset="-128"/>
              </a:rPr>
              <a:t>4.4 IP: Internet Protocol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datagram format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IPv4 addressing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ICMP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IPv6</a:t>
            </a:r>
          </a:p>
        </p:txBody>
      </p:sp>
      <p:sp>
        <p:nvSpPr>
          <p:cNvPr id="7885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>
                <a:solidFill>
                  <a:srgbClr val="CC0000"/>
                </a:solidFill>
                <a:cs typeface="+mn-cs"/>
              </a:rPr>
              <a:t>4.5 routing algorithms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>
                <a:solidFill>
                  <a:srgbClr val="CC0000"/>
                </a:solidFill>
              </a:rPr>
              <a:t>link state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vector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hierarchical routing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4.6 routing in the Internet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RIP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OSPF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BGP</a:t>
            </a:r>
          </a:p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4.7 broadcast and multicast routing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98310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400">
                <a:solidFill>
                  <a:srgbClr val="000099"/>
                </a:solidFill>
                <a:latin typeface="Gill Sans MT" charset="0"/>
              </a:rPr>
              <a:t>Chapter 4: outline</a:t>
            </a:r>
          </a:p>
        </p:txBody>
      </p:sp>
    </p:spTree>
    <p:extLst>
      <p:ext uri="{BB962C8B-B14F-4D97-AF65-F5344CB8AC3E}">
        <p14:creationId xmlns:p14="http://schemas.microsoft.com/office/powerpoint/2010/main" val="133879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83FA5D0-A391-42EF-A228-141861109C4C}" type="slidenum">
              <a:rPr lang="en-US" altLang="tr-TR" sz="1200">
                <a:latin typeface="Tahoma" pitchFamily="34" charset="0"/>
              </a:rPr>
              <a:pPr/>
              <a:t>79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99331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A Link-State Routing Algorithm</a:t>
            </a:r>
            <a:endParaRPr lang="en-US">
              <a:cs typeface="+mj-cs"/>
            </a:endParaRPr>
          </a:p>
        </p:txBody>
      </p:sp>
      <p:sp>
        <p:nvSpPr>
          <p:cNvPr id="798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tr-TR" i="1" smtClean="0">
                <a:solidFill>
                  <a:srgbClr val="CC0000"/>
                </a:solidFill>
                <a:ea typeface="ＭＳ Ｐゴシック" pitchFamily="34" charset="-128"/>
              </a:rPr>
              <a:t>Dijkstra</a:t>
            </a:r>
            <a:r>
              <a:rPr lang="ja-JP" altLang="en-US" i="1" smtClean="0">
                <a:solidFill>
                  <a:srgbClr val="CC0000"/>
                </a:solidFill>
                <a:ea typeface="ＭＳ Ｐゴシック" pitchFamily="34" charset="-128"/>
              </a:rPr>
              <a:t>’</a:t>
            </a:r>
            <a:r>
              <a:rPr lang="en-US" altLang="ja-JP" i="1" smtClean="0">
                <a:solidFill>
                  <a:srgbClr val="CC0000"/>
                </a:solidFill>
                <a:ea typeface="ＭＳ Ｐゴシック" pitchFamily="34" charset="-128"/>
              </a:rPr>
              <a:t>s algorithm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net topology, link costs known to all nodes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accomplished via </a:t>
            </a:r>
            <a:r>
              <a:rPr lang="ja-JP" altLang="en-US" sz="2000" smtClean="0">
                <a:ea typeface="ＭＳ Ｐゴシック" pitchFamily="34" charset="-128"/>
              </a:rPr>
              <a:t>“</a:t>
            </a:r>
            <a:r>
              <a:rPr lang="en-US" altLang="ja-JP" sz="2000" smtClean="0">
                <a:ea typeface="ＭＳ Ｐゴシック" pitchFamily="34" charset="-128"/>
              </a:rPr>
              <a:t>link state broadcast</a:t>
            </a:r>
            <a:r>
              <a:rPr lang="ja-JP" altLang="en-US" sz="2000" smtClean="0">
                <a:ea typeface="ＭＳ Ｐゴシック" pitchFamily="34" charset="-128"/>
              </a:rPr>
              <a:t>”</a:t>
            </a:r>
            <a:r>
              <a:rPr lang="en-US" altLang="ja-JP" sz="200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all nodes have same info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computes least cost paths from one node (</a:t>
            </a:r>
            <a:r>
              <a:rPr lang="ja-JP" altLang="en-US" sz="2400" smtClean="0">
                <a:ea typeface="ＭＳ Ｐゴシック" pitchFamily="34" charset="-128"/>
              </a:rPr>
              <a:t>‘</a:t>
            </a:r>
            <a:r>
              <a:rPr lang="en-US" altLang="ja-JP" sz="2400" smtClean="0">
                <a:ea typeface="ＭＳ Ｐゴシック" pitchFamily="34" charset="-128"/>
              </a:rPr>
              <a:t>source</a:t>
            </a:r>
            <a:r>
              <a:rPr lang="ja-JP" altLang="en-US" sz="2400" smtClean="0">
                <a:ea typeface="ＭＳ Ｐゴシック" pitchFamily="34" charset="-128"/>
              </a:rPr>
              <a:t>”</a:t>
            </a:r>
            <a:r>
              <a:rPr lang="en-US" altLang="ja-JP" sz="2400" smtClean="0">
                <a:ea typeface="ＭＳ Ｐゴシック" pitchFamily="34" charset="-128"/>
              </a:rPr>
              <a:t>) to all other nodes</a:t>
            </a:r>
          </a:p>
          <a:p>
            <a:pPr lvl="1"/>
            <a:r>
              <a:rPr lang="en-US" altLang="tr-TR" sz="2000" smtClean="0">
                <a:ea typeface="ＭＳ Ｐゴシック" pitchFamily="34" charset="-128"/>
              </a:rPr>
              <a:t>gives </a:t>
            </a:r>
            <a:r>
              <a:rPr lang="en-US" altLang="tr-TR" sz="2000" i="1" smtClean="0">
                <a:solidFill>
                  <a:srgbClr val="000099"/>
                </a:solidFill>
                <a:ea typeface="ＭＳ Ｐゴシック" pitchFamily="34" charset="-128"/>
              </a:rPr>
              <a:t>forwarding table</a:t>
            </a:r>
            <a:r>
              <a:rPr lang="en-US" altLang="tr-TR" sz="2000" smtClean="0">
                <a:ea typeface="ＭＳ Ｐゴシック" pitchFamily="34" charset="-128"/>
              </a:rPr>
              <a:t> for that node</a:t>
            </a:r>
          </a:p>
          <a:p>
            <a:r>
              <a:rPr lang="en-US" altLang="tr-TR" sz="2400" smtClean="0">
                <a:ea typeface="ＭＳ Ｐゴシック" pitchFamily="34" charset="-128"/>
              </a:rPr>
              <a:t>iterative: after k iterations, know least cost path to k dest.</a:t>
            </a:r>
            <a:r>
              <a:rPr lang="ja-JP" altLang="en-US" sz="2400" smtClean="0">
                <a:ea typeface="ＭＳ Ｐゴシック" pitchFamily="34" charset="-128"/>
              </a:rPr>
              <a:t>’</a:t>
            </a:r>
            <a:r>
              <a:rPr lang="en-US" altLang="ja-JP" sz="2400" smtClean="0">
                <a:ea typeface="ＭＳ Ｐゴシック" pitchFamily="34" charset="-128"/>
              </a:rPr>
              <a:t>s</a:t>
            </a:r>
            <a:endParaRPr lang="en-US" altLang="tr-TR" sz="2400" smtClean="0">
              <a:ea typeface="ＭＳ Ｐゴシック" pitchFamily="34" charset="-128"/>
            </a:endParaRPr>
          </a:p>
        </p:txBody>
      </p:sp>
      <p:sp>
        <p:nvSpPr>
          <p:cNvPr id="7987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notation: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c(x,y):</a:t>
            </a:r>
            <a:r>
              <a:rPr lang="en-US" sz="2400">
                <a:cs typeface="+mn-cs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D(v):</a:t>
            </a:r>
            <a:r>
              <a:rPr lang="en-US" sz="2400">
                <a:cs typeface="+mn-cs"/>
              </a:rPr>
              <a:t> current value of cost of path from source to dest. v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p(v):</a:t>
            </a:r>
            <a:r>
              <a:rPr lang="en-US" sz="2400">
                <a:cs typeface="+mn-cs"/>
              </a:rPr>
              <a:t> predecessor node along path from source to v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  <a:cs typeface="+mn-cs"/>
              </a:rPr>
              <a:t>:</a:t>
            </a:r>
            <a:r>
              <a:rPr lang="en-US" sz="2400">
                <a:cs typeface="+mn-cs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  <a:buFont typeface="Wingdings" charset="0"/>
              <a:buChar char="v"/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20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5979F34C-5668-4C84-ADDF-D17EAAA63BA8}" type="slidenum">
              <a:rPr lang="en-US" altLang="tr-TR" sz="1200">
                <a:latin typeface="Tahoma" pitchFamily="34" charset="0"/>
              </a:rPr>
              <a:pPr/>
              <a:t>8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Network service model</a:t>
            </a:r>
          </a:p>
        </p:txBody>
      </p:sp>
      <p:sp>
        <p:nvSpPr>
          <p:cNvPr id="8197" name="Rectangle 13"/>
          <p:cNvSpPr>
            <a:spLocks noChangeArrowheads="1"/>
          </p:cNvSpPr>
          <p:nvPr/>
        </p:nvSpPr>
        <p:spPr bwMode="auto">
          <a:xfrm>
            <a:off x="609600" y="1430338"/>
            <a:ext cx="75549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tr-TR" sz="2800" i="1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altLang="tr-TR" sz="2800">
                <a:latin typeface="Gill Sans MT" charset="0"/>
              </a:rPr>
              <a:t> What </a:t>
            </a:r>
            <a:r>
              <a:rPr lang="en-US" altLang="tr-TR" sz="2800" i="1">
                <a:solidFill>
                  <a:srgbClr val="000099"/>
                </a:solidFill>
                <a:latin typeface="Gill Sans MT" charset="0"/>
              </a:rPr>
              <a:t>service model</a:t>
            </a:r>
            <a:r>
              <a:rPr lang="en-US" altLang="tr-TR" sz="2800">
                <a:latin typeface="Gill Sans MT" charset="0"/>
              </a:rPr>
              <a:t> for </a:t>
            </a:r>
            <a:r>
              <a:rPr lang="ja-JP" altLang="en-US" sz="2800">
                <a:latin typeface="Gill Sans MT" charset="0"/>
              </a:rPr>
              <a:t>“</a:t>
            </a:r>
            <a:r>
              <a:rPr lang="en-US" altLang="ja-JP" sz="2800">
                <a:latin typeface="Gill Sans MT" charset="0"/>
              </a:rPr>
              <a:t>channel</a:t>
            </a:r>
            <a:r>
              <a:rPr lang="ja-JP" altLang="en-US" sz="2800">
                <a:latin typeface="Gill Sans MT" charset="0"/>
              </a:rPr>
              <a:t>”</a:t>
            </a:r>
            <a:r>
              <a:rPr lang="en-US" altLang="ja-JP" sz="2800">
                <a:latin typeface="Gill Sans MT" charset="0"/>
              </a:rPr>
              <a:t> transporting datagrams from sender to receiver?</a:t>
            </a:r>
            <a:endParaRPr lang="en-US" altLang="tr-TR" sz="2800">
              <a:latin typeface="Gill Sans MT" charset="0"/>
            </a:endParaRP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587625"/>
            <a:ext cx="3810000" cy="25288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example services for individual datagrams: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guaranteed delivery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guaranteed delivery with less than 40 msec delay</a:t>
            </a:r>
          </a:p>
        </p:txBody>
      </p:sp>
      <p:sp>
        <p:nvSpPr>
          <p:cNvPr id="8199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579688"/>
            <a:ext cx="3810000" cy="36861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example services for a flow of datagrams: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in-order datagram delivery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guaranteed minimum bandwidth to flow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restrictions on changes in inter-packet spacing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pic>
        <p:nvPicPr>
          <p:cNvPr id="23559" name="Picture 17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334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43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08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FE5615DB-BF8C-4137-BF59-267AEDDCDD6C}" type="slidenum">
              <a:rPr lang="en-US" altLang="tr-TR" sz="1200">
                <a:latin typeface="Tahoma" pitchFamily="34" charset="0"/>
              </a:rPr>
              <a:pPr/>
              <a:t>80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100355" name="Picture 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4000" smtClean="0">
                <a:ea typeface="ＭＳ Ｐゴシック" pitchFamily="34" charset="-128"/>
              </a:rPr>
              <a:t>Dijsktra</a:t>
            </a:r>
            <a:r>
              <a:rPr lang="ja-JP" altLang="en-US" sz="4000" smtClean="0">
                <a:ea typeface="ＭＳ Ｐゴシック" pitchFamily="34" charset="-128"/>
              </a:rPr>
              <a:t>’</a:t>
            </a:r>
            <a:r>
              <a:rPr lang="en-US" altLang="ja-JP" sz="4000" smtClean="0">
                <a:ea typeface="ＭＳ Ｐゴシック" pitchFamily="34" charset="-128"/>
              </a:rPr>
              <a:t>s Algorithm</a:t>
            </a:r>
            <a:endParaRPr lang="en-US" altLang="tr-TR" smtClean="0">
              <a:ea typeface="ＭＳ Ｐゴシック" pitchFamily="34" charset="-128"/>
            </a:endParaRPr>
          </a:p>
        </p:txBody>
      </p:sp>
      <p:sp>
        <p:nvSpPr>
          <p:cNvPr id="80902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1  </a:t>
            </a:r>
            <a:r>
              <a:rPr lang="en-US" sz="2000" b="1" i="1" smtClean="0"/>
              <a:t>Initialization:</a:t>
            </a:r>
            <a:r>
              <a:rPr lang="en-US" sz="2000" smtClean="0"/>
              <a:t> </a:t>
            </a:r>
          </a:p>
          <a:p>
            <a:pPr>
              <a:defRPr/>
            </a:pPr>
            <a:r>
              <a:rPr lang="en-US" sz="2000" smtClean="0"/>
              <a:t>2   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/>
              <a:t> = {u} </a:t>
            </a:r>
          </a:p>
          <a:p>
            <a:pPr>
              <a:defRPr/>
            </a:pPr>
            <a:r>
              <a:rPr lang="en-US" sz="2000" smtClean="0"/>
              <a:t>3    for all nodes v </a:t>
            </a:r>
          </a:p>
          <a:p>
            <a:pPr>
              <a:defRPr/>
            </a:pPr>
            <a:r>
              <a:rPr lang="en-US" sz="2000" smtClean="0"/>
              <a:t>4      if v adjacent to u </a:t>
            </a:r>
          </a:p>
          <a:p>
            <a:pPr>
              <a:defRPr/>
            </a:pPr>
            <a:r>
              <a:rPr lang="en-US" sz="2000" smtClean="0"/>
              <a:t>5          then D(v) = c(u,v) </a:t>
            </a:r>
          </a:p>
          <a:p>
            <a:pPr>
              <a:defRPr/>
            </a:pPr>
            <a:r>
              <a:rPr lang="en-US" sz="2000" smtClean="0"/>
              <a:t>6      else D(v) = </a:t>
            </a:r>
            <a:r>
              <a:rPr lang="en-US" sz="2000" smtClean="0">
                <a:cs typeface="Arial" charset="0"/>
              </a:rPr>
              <a:t>∞</a:t>
            </a:r>
            <a:r>
              <a:rPr lang="en-US" sz="2000" smtClean="0"/>
              <a:t> </a:t>
            </a:r>
          </a:p>
          <a:p>
            <a:pPr>
              <a:defRPr/>
            </a:pPr>
            <a:r>
              <a:rPr lang="en-US" sz="2000" smtClean="0"/>
              <a:t>7 </a:t>
            </a:r>
          </a:p>
          <a:p>
            <a:pPr>
              <a:defRPr/>
            </a:pPr>
            <a:r>
              <a:rPr lang="en-US" sz="2000" smtClean="0"/>
              <a:t>8   </a:t>
            </a:r>
            <a:r>
              <a:rPr lang="en-US" sz="2000" b="1" i="1" smtClean="0"/>
              <a:t>Loop</a:t>
            </a:r>
            <a:r>
              <a:rPr lang="en-US" sz="2000" i="1" smtClean="0"/>
              <a:t> </a:t>
            </a:r>
            <a:endParaRPr lang="en-US" sz="2000" smtClean="0"/>
          </a:p>
          <a:p>
            <a:pPr>
              <a:defRPr/>
            </a:pPr>
            <a:r>
              <a:rPr lang="en-US" sz="2000" smtClean="0"/>
              <a:t>9     find w not in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/>
              <a:t> such that D(w) is a minimum </a:t>
            </a:r>
          </a:p>
          <a:p>
            <a:pPr>
              <a:defRPr/>
            </a:pPr>
            <a:r>
              <a:rPr lang="en-US" sz="2000" smtClean="0"/>
              <a:t>10    add w to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/>
              <a:t> </a:t>
            </a:r>
          </a:p>
          <a:p>
            <a:pPr>
              <a:defRPr/>
            </a:pPr>
            <a:r>
              <a:rPr lang="en-US" sz="2000" smtClean="0"/>
              <a:t>11    update D(v) for all v adjacent to w and not in N</a:t>
            </a:r>
            <a:r>
              <a:rPr lang="en-US" sz="2000" smtClean="0">
                <a:cs typeface="Arial" charset="0"/>
              </a:rPr>
              <a:t>'</a:t>
            </a:r>
            <a:r>
              <a:rPr lang="en-US" sz="2000" smtClean="0"/>
              <a:t> : </a:t>
            </a:r>
          </a:p>
          <a:p>
            <a:pPr>
              <a:defRPr/>
            </a:pPr>
            <a:r>
              <a:rPr lang="en-US" sz="2000" smtClean="0"/>
              <a:t>12       </a:t>
            </a:r>
            <a:r>
              <a:rPr lang="en-US" sz="2000" b="1" smtClean="0">
                <a:solidFill>
                  <a:srgbClr val="CC0000"/>
                </a:solidFill>
              </a:rPr>
              <a:t>D(v) = min( D(v), D(w) + c(w,v) ) </a:t>
            </a:r>
          </a:p>
          <a:p>
            <a:pPr>
              <a:defRPr/>
            </a:pPr>
            <a:r>
              <a:rPr lang="en-US" sz="2000" smtClean="0"/>
              <a:t>13    /* new cost to v is either old cost to v or known </a:t>
            </a:r>
          </a:p>
          <a:p>
            <a:pPr>
              <a:defRPr/>
            </a:pPr>
            <a:r>
              <a:rPr lang="en-US" sz="2000" smtClean="0"/>
              <a:t>14     shortest path cost to w plus cost from w to v */ </a:t>
            </a:r>
          </a:p>
          <a:p>
            <a:pPr>
              <a:defRPr/>
            </a:pPr>
            <a:r>
              <a:rPr lang="en-US" sz="2000" smtClean="0"/>
              <a:t>15  </a:t>
            </a:r>
            <a:r>
              <a:rPr lang="en-US" sz="2000" b="1" i="1" smtClean="0"/>
              <a:t>until all nodes in N</a:t>
            </a:r>
            <a:r>
              <a:rPr lang="en-US" sz="2000" b="1" i="1" smtClean="0">
                <a:cs typeface="Arial" charset="0"/>
              </a:rPr>
              <a:t>'</a:t>
            </a:r>
            <a:r>
              <a:rPr lang="en-US" sz="2000" smtClean="0"/>
              <a:t> </a:t>
            </a:r>
          </a:p>
        </p:txBody>
      </p:sp>
      <p:sp>
        <p:nvSpPr>
          <p:cNvPr id="1003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14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2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048B5FDD-C96D-47E2-8F80-649FEA147818}" type="slidenum">
              <a:rPr lang="en-US" altLang="tr-TR" sz="1200">
                <a:latin typeface="Tahoma" pitchFamily="34" charset="0"/>
              </a:rPr>
              <a:pPr/>
              <a:t>81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101379" name="Picture 133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1380" name="Group 2"/>
          <p:cNvGrpSpPr>
            <a:grpSpLocks/>
          </p:cNvGrpSpPr>
          <p:nvPr/>
        </p:nvGrpSpPr>
        <p:grpSpPr bwMode="auto">
          <a:xfrm>
            <a:off x="4640263" y="3098800"/>
            <a:ext cx="4217987" cy="3759200"/>
            <a:chOff x="415" y="856"/>
            <a:chExt cx="2910" cy="2523"/>
          </a:xfrm>
        </p:grpSpPr>
        <p:grpSp>
          <p:nvGrpSpPr>
            <p:cNvPr id="1014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82048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9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50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51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52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53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54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sp>
          <p:nvSpPr>
            <p:cNvPr id="81987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81988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4</a:t>
              </a:r>
              <a:endParaRPr lang="en-US" sz="2400" smtClean="0"/>
            </a:p>
          </p:txBody>
        </p:sp>
        <p:grpSp>
          <p:nvGrpSpPr>
            <p:cNvPr id="1014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82041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2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3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4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5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6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7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1014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82034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5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6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7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8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9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40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x</a:t>
                </a:r>
                <a:endParaRPr lang="en-US" sz="2400" smtClean="0"/>
              </a:p>
            </p:txBody>
          </p:sp>
        </p:grpSp>
        <p:grpSp>
          <p:nvGrpSpPr>
            <p:cNvPr id="1014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82027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8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9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0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1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2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33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sp>
          <p:nvSpPr>
            <p:cNvPr id="81992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93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94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95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81996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97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101453" name="Freeform 43"/>
            <p:cNvSpPr>
              <a:spLocks/>
            </p:cNvSpPr>
            <p:nvPr/>
          </p:nvSpPr>
          <p:spPr bwMode="auto">
            <a:xfrm>
              <a:off x="604" y="2227"/>
              <a:ext cx="857" cy="1152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57" h="1152">
                  <a:moveTo>
                    <a:pt x="0" y="0"/>
                  </a:moveTo>
                  <a:cubicBezTo>
                    <a:pt x="95" y="191"/>
                    <a:pt x="365" y="1152"/>
                    <a:pt x="562" y="1152"/>
                  </a:cubicBezTo>
                  <a:cubicBezTo>
                    <a:pt x="759" y="1152"/>
                    <a:pt x="796" y="851"/>
                    <a:pt x="857" y="77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1999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7</a:t>
              </a:r>
              <a:endParaRPr lang="en-US" sz="2400" smtClean="0"/>
            </a:p>
          </p:txBody>
        </p:sp>
        <p:sp>
          <p:nvSpPr>
            <p:cNvPr id="82000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001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4</a:t>
              </a:r>
              <a:endParaRPr lang="en-US" sz="2400" smtClean="0"/>
            </a:p>
          </p:txBody>
        </p:sp>
        <p:sp>
          <p:nvSpPr>
            <p:cNvPr id="1014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1014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82020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1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2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3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4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5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26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sp>
          <p:nvSpPr>
            <p:cNvPr id="82004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8</a:t>
              </a:r>
              <a:endParaRPr lang="en-US" sz="2400" smtClean="0"/>
            </a:p>
          </p:txBody>
        </p:sp>
        <p:grpSp>
          <p:nvGrpSpPr>
            <p:cNvPr id="1014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82013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14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15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16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17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18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2019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z</a:t>
                </a:r>
                <a:endParaRPr lang="en-US" sz="2400" smtClean="0"/>
              </a:p>
            </p:txBody>
          </p:sp>
        </p:grpSp>
        <p:sp>
          <p:nvSpPr>
            <p:cNvPr id="82006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007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82008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009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7</a:t>
              </a:r>
              <a:endParaRPr lang="en-US" sz="2400" smtClean="0"/>
            </a:p>
          </p:txBody>
        </p:sp>
        <p:sp>
          <p:nvSpPr>
            <p:cNvPr id="1014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014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82012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9</a:t>
              </a:r>
              <a:endParaRPr lang="en-US" sz="2400" smtClean="0"/>
            </a:p>
          </p:txBody>
        </p:sp>
      </p:grpSp>
      <p:sp>
        <p:nvSpPr>
          <p:cNvPr id="81926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altLang="tr-TR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81927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Step</a:t>
            </a:r>
          </a:p>
          <a:p>
            <a:pPr algn="r">
              <a:defRPr/>
            </a:pPr>
            <a:endParaRPr lang="en-US" sz="2000" smtClean="0"/>
          </a:p>
        </p:txBody>
      </p:sp>
      <p:sp>
        <p:nvSpPr>
          <p:cNvPr id="81928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N</a:t>
            </a:r>
            <a:r>
              <a:rPr lang="en-US" sz="2000" smtClean="0">
                <a:cs typeface="Arial" charset="0"/>
              </a:rPr>
              <a:t>'</a:t>
            </a:r>
          </a:p>
        </p:txBody>
      </p:sp>
      <p:sp>
        <p:nvSpPr>
          <p:cNvPr id="81929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</a:t>
            </a:r>
            <a:r>
              <a:rPr lang="en-US" sz="2000" b="1" smtClean="0">
                <a:solidFill>
                  <a:srgbClr val="FF0000"/>
                </a:solidFill>
              </a:rPr>
              <a:t>v</a:t>
            </a:r>
            <a:r>
              <a:rPr lang="en-US" sz="2000" smtClean="0"/>
              <a:t>)</a:t>
            </a:r>
          </a:p>
          <a:p>
            <a:pPr algn="r">
              <a:defRPr/>
            </a:pPr>
            <a:r>
              <a:rPr lang="en-US" sz="1600" smtClean="0"/>
              <a:t>p(v)</a:t>
            </a:r>
          </a:p>
        </p:txBody>
      </p:sp>
      <p:sp>
        <p:nvSpPr>
          <p:cNvPr id="81930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0</a:t>
            </a:r>
          </a:p>
        </p:txBody>
      </p:sp>
      <p:sp>
        <p:nvSpPr>
          <p:cNvPr id="81931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1</a:t>
            </a:r>
          </a:p>
        </p:txBody>
      </p:sp>
      <p:sp>
        <p:nvSpPr>
          <p:cNvPr id="81932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2</a:t>
            </a:r>
          </a:p>
        </p:txBody>
      </p:sp>
      <p:sp>
        <p:nvSpPr>
          <p:cNvPr id="81933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3</a:t>
            </a:r>
          </a:p>
        </p:txBody>
      </p:sp>
      <p:sp>
        <p:nvSpPr>
          <p:cNvPr id="81934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4</a:t>
            </a:r>
          </a:p>
        </p:txBody>
      </p:sp>
      <p:sp>
        <p:nvSpPr>
          <p:cNvPr id="81935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5</a:t>
            </a:r>
          </a:p>
        </p:txBody>
      </p:sp>
      <p:sp>
        <p:nvSpPr>
          <p:cNvPr id="81936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</a:t>
            </a:r>
            <a:r>
              <a:rPr lang="en-US" sz="2000" b="1" smtClean="0">
                <a:solidFill>
                  <a:srgbClr val="FF0000"/>
                </a:solidFill>
              </a:rPr>
              <a:t>w</a:t>
            </a:r>
            <a:r>
              <a:rPr lang="en-US" sz="2000" smtClean="0"/>
              <a:t>)</a:t>
            </a:r>
          </a:p>
          <a:p>
            <a:pPr algn="r">
              <a:defRPr/>
            </a:pPr>
            <a:r>
              <a:rPr lang="en-US" sz="1600" smtClean="0"/>
              <a:t>p(w)</a:t>
            </a:r>
          </a:p>
        </p:txBody>
      </p:sp>
      <p:sp>
        <p:nvSpPr>
          <p:cNvPr id="81937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</a:t>
            </a:r>
            <a:r>
              <a:rPr lang="en-US" sz="2000" b="1" smtClean="0">
                <a:solidFill>
                  <a:srgbClr val="FF0000"/>
                </a:solidFill>
              </a:rPr>
              <a:t>x</a:t>
            </a:r>
            <a:r>
              <a:rPr lang="en-US" sz="2000" smtClean="0"/>
              <a:t>)</a:t>
            </a:r>
          </a:p>
          <a:p>
            <a:pPr algn="r">
              <a:defRPr/>
            </a:pPr>
            <a:r>
              <a:rPr lang="en-US" sz="1600" smtClean="0"/>
              <a:t>p(x)</a:t>
            </a:r>
          </a:p>
        </p:txBody>
      </p:sp>
      <p:sp>
        <p:nvSpPr>
          <p:cNvPr id="81938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</a:t>
            </a:r>
            <a:r>
              <a:rPr lang="en-US" sz="2000" b="1" smtClean="0">
                <a:solidFill>
                  <a:srgbClr val="FF0000"/>
                </a:solidFill>
              </a:rPr>
              <a:t>y</a:t>
            </a:r>
            <a:r>
              <a:rPr lang="en-US" sz="2000" smtClean="0"/>
              <a:t>)</a:t>
            </a:r>
          </a:p>
          <a:p>
            <a:pPr algn="r">
              <a:defRPr/>
            </a:pPr>
            <a:r>
              <a:rPr lang="en-US" sz="1600" smtClean="0"/>
              <a:t>p(y)</a:t>
            </a:r>
          </a:p>
        </p:txBody>
      </p:sp>
      <p:sp>
        <p:nvSpPr>
          <p:cNvPr id="81939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</a:t>
            </a:r>
            <a:r>
              <a:rPr lang="en-US" sz="2000" b="1" smtClean="0">
                <a:solidFill>
                  <a:srgbClr val="FF0000"/>
                </a:solidFill>
              </a:rPr>
              <a:t>z</a:t>
            </a:r>
            <a:r>
              <a:rPr lang="en-US" sz="2000" smtClean="0"/>
              <a:t>)</a:t>
            </a:r>
          </a:p>
          <a:p>
            <a:pPr algn="r">
              <a:defRPr/>
            </a:pPr>
            <a:r>
              <a:rPr lang="en-US" sz="1600" smtClean="0"/>
              <a:t>p(z)</a:t>
            </a:r>
          </a:p>
        </p:txBody>
      </p:sp>
      <p:sp>
        <p:nvSpPr>
          <p:cNvPr id="81940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41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42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u</a:t>
            </a:r>
          </a:p>
        </p:txBody>
      </p:sp>
      <p:sp>
        <p:nvSpPr>
          <p:cNvPr id="81943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44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45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46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947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717918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81981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latin typeface="Comic Sans MS" charset="0"/>
                </a:rPr>
                <a:t>∞ </a:t>
              </a:r>
              <a:endParaRPr lang="en-US" sz="2000" smtClean="0"/>
            </a:p>
          </p:txBody>
        </p:sp>
        <p:sp>
          <p:nvSpPr>
            <p:cNvPr id="81982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latin typeface="Comic Sans MS" charset="0"/>
                </a:rPr>
                <a:t>∞ </a:t>
              </a:r>
              <a:endParaRPr lang="en-US" sz="2000" smtClean="0"/>
            </a:p>
          </p:txBody>
        </p:sp>
        <p:sp>
          <p:nvSpPr>
            <p:cNvPr id="81983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7,u</a:t>
              </a:r>
            </a:p>
          </p:txBody>
        </p:sp>
        <p:sp>
          <p:nvSpPr>
            <p:cNvPr id="81984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3,u</a:t>
              </a:r>
            </a:p>
          </p:txBody>
        </p:sp>
        <p:sp>
          <p:nvSpPr>
            <p:cNvPr id="81985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uw</a:t>
            </a:r>
          </a:p>
        </p:txBody>
      </p:sp>
      <p:grpSp>
        <p:nvGrpSpPr>
          <p:cNvPr id="717925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81976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>
                  <a:latin typeface="Comic Sans MS" charset="0"/>
                </a:rPr>
                <a:t>∞ </a:t>
              </a:r>
              <a:endParaRPr lang="en-US" sz="2000" smtClean="0"/>
            </a:p>
          </p:txBody>
        </p:sp>
        <p:sp>
          <p:nvSpPr>
            <p:cNvPr id="81977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/>
                <a:t>11</a:t>
              </a:r>
              <a:r>
                <a:rPr lang="en-US" smtClean="0"/>
                <a:t>,w</a:t>
              </a:r>
              <a:r>
                <a:rPr lang="en-US" smtClean="0">
                  <a:latin typeface="Comic Sans MS" charset="0"/>
                </a:rPr>
                <a:t> </a:t>
              </a:r>
              <a:endParaRPr lang="en-US" sz="2000" smtClean="0"/>
            </a:p>
          </p:txBody>
        </p:sp>
        <p:sp>
          <p:nvSpPr>
            <p:cNvPr id="81978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6,w</a:t>
              </a:r>
            </a:p>
          </p:txBody>
        </p:sp>
        <p:sp>
          <p:nvSpPr>
            <p:cNvPr id="81979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endParaRPr lang="en-US" smtClean="0"/>
            </a:p>
          </p:txBody>
        </p:sp>
        <p:sp>
          <p:nvSpPr>
            <p:cNvPr id="81980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5,u</a:t>
              </a:r>
            </a:p>
          </p:txBody>
        </p:sp>
      </p:grpSp>
      <p:grpSp>
        <p:nvGrpSpPr>
          <p:cNvPr id="71793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81971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/>
                <a:t>14</a:t>
              </a:r>
              <a:r>
                <a:rPr lang="en-US" smtClean="0"/>
                <a:t>,x </a:t>
              </a:r>
            </a:p>
          </p:txBody>
        </p:sp>
        <p:sp>
          <p:nvSpPr>
            <p:cNvPr id="81972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/>
                <a:t>11,</a:t>
              </a:r>
              <a:r>
                <a:rPr lang="en-US" smtClean="0"/>
                <a:t>w </a:t>
              </a:r>
              <a:endParaRPr lang="en-US" sz="2000" smtClean="0"/>
            </a:p>
          </p:txBody>
        </p:sp>
        <p:sp>
          <p:nvSpPr>
            <p:cNvPr id="81973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6,w</a:t>
              </a:r>
            </a:p>
          </p:txBody>
        </p:sp>
        <p:sp>
          <p:nvSpPr>
            <p:cNvPr id="81974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endParaRPr lang="en-US" smtClean="0"/>
            </a:p>
          </p:txBody>
        </p:sp>
        <p:sp>
          <p:nvSpPr>
            <p:cNvPr id="81975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endParaRPr lang="en-US" smtClean="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uwxv</a:t>
            </a:r>
          </a:p>
        </p:txBody>
      </p:sp>
      <p:grpSp>
        <p:nvGrpSpPr>
          <p:cNvPr id="71794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81969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/>
                <a:t>14</a:t>
              </a:r>
              <a:r>
                <a:rPr lang="en-US" smtClean="0"/>
                <a:t>,x </a:t>
              </a:r>
            </a:p>
          </p:txBody>
        </p:sp>
        <p:sp>
          <p:nvSpPr>
            <p:cNvPr id="81970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z="1600" smtClean="0"/>
                <a:t>10,</a:t>
              </a:r>
              <a:r>
                <a:rPr lang="en-US" smtClean="0"/>
                <a:t>v </a:t>
              </a:r>
              <a:endParaRPr lang="en-US" sz="2000" smtClean="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600" smtClean="0"/>
              <a:t>12</a:t>
            </a:r>
            <a:r>
              <a:rPr lang="en-US" smtClean="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uwxvyz</a:t>
            </a:r>
          </a:p>
        </p:txBody>
      </p:sp>
    </p:spTree>
    <p:extLst>
      <p:ext uri="{BB962C8B-B14F-4D97-AF65-F5344CB8AC3E}">
        <p14:creationId xmlns:p14="http://schemas.microsoft.com/office/powerpoint/2010/main" val="186368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17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1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1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71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29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98A377A8-BB0C-47AF-AE74-B29510F31FCE}" type="slidenum">
              <a:rPr lang="en-US" altLang="tr-TR" sz="1200">
                <a:latin typeface="Tahoma" pitchFamily="34" charset="0"/>
              </a:rPr>
              <a:pPr/>
              <a:t>82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102403" name="Picture 91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altLang="tr-TR" sz="4000" smtClean="0">
                <a:ea typeface="ＭＳ Ｐゴシック" pitchFamily="34" charset="-128"/>
              </a:rPr>
              <a:t>Dijkstra</a:t>
            </a:r>
            <a:r>
              <a:rPr lang="ja-JP" altLang="en-US" sz="4000" smtClean="0">
                <a:ea typeface="ＭＳ Ｐゴシック" pitchFamily="34" charset="-128"/>
              </a:rPr>
              <a:t>’</a:t>
            </a:r>
            <a:r>
              <a:rPr lang="en-US" altLang="ja-JP" sz="4000" smtClean="0">
                <a:ea typeface="ＭＳ Ｐゴシック" pitchFamily="34" charset="-128"/>
              </a:rPr>
              <a:t>s algorithm: another example</a:t>
            </a:r>
            <a:endParaRPr lang="en-US" altLang="tr-TR" smtClean="0">
              <a:ea typeface="ＭＳ Ｐゴシック" pitchFamily="34" charset="-128"/>
            </a:endParaRPr>
          </a:p>
        </p:txBody>
      </p:sp>
      <p:sp>
        <p:nvSpPr>
          <p:cNvPr id="82950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Step</a:t>
            </a:r>
          </a:p>
          <a:p>
            <a:pPr algn="r">
              <a:defRPr/>
            </a:pPr>
            <a:r>
              <a:rPr lang="en-US" sz="2000" smtClean="0"/>
              <a:t>0</a:t>
            </a:r>
          </a:p>
          <a:p>
            <a:pPr algn="r">
              <a:defRPr/>
            </a:pPr>
            <a:r>
              <a:rPr lang="en-US" sz="2000" smtClean="0"/>
              <a:t>1</a:t>
            </a:r>
          </a:p>
          <a:p>
            <a:pPr algn="r">
              <a:defRPr/>
            </a:pPr>
            <a:r>
              <a:rPr lang="en-US" sz="2000" smtClean="0"/>
              <a:t>2</a:t>
            </a:r>
          </a:p>
          <a:p>
            <a:pPr algn="r">
              <a:defRPr/>
            </a:pPr>
            <a:r>
              <a:rPr lang="en-US" sz="2000" smtClean="0"/>
              <a:t>3</a:t>
            </a:r>
          </a:p>
          <a:p>
            <a:pPr algn="r">
              <a:defRPr/>
            </a:pPr>
            <a:r>
              <a:rPr lang="en-US" sz="2000" smtClean="0"/>
              <a:t>4</a:t>
            </a:r>
          </a:p>
          <a:p>
            <a:pPr algn="r">
              <a:defRPr/>
            </a:pPr>
            <a:r>
              <a:rPr lang="en-US" sz="2000" smtClean="0"/>
              <a:t>5</a:t>
            </a:r>
          </a:p>
        </p:txBody>
      </p:sp>
      <p:sp>
        <p:nvSpPr>
          <p:cNvPr id="82951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N</a:t>
            </a:r>
            <a:r>
              <a:rPr lang="en-US" sz="2000" smtClean="0">
                <a:cs typeface="Arial" charset="0"/>
              </a:rPr>
              <a:t>'</a:t>
            </a:r>
          </a:p>
          <a:p>
            <a:pPr algn="r">
              <a:defRPr/>
            </a:pPr>
            <a:r>
              <a:rPr lang="en-US" sz="2000" smtClean="0"/>
              <a:t>u</a:t>
            </a:r>
          </a:p>
          <a:p>
            <a:pPr algn="r">
              <a:defRPr/>
            </a:pPr>
            <a:r>
              <a:rPr lang="en-US" sz="2000" smtClean="0"/>
              <a:t>ux</a:t>
            </a:r>
          </a:p>
          <a:p>
            <a:pPr algn="r">
              <a:defRPr/>
            </a:pPr>
            <a:r>
              <a:rPr lang="en-US" sz="2000" smtClean="0"/>
              <a:t>uxy</a:t>
            </a:r>
          </a:p>
          <a:p>
            <a:pPr algn="r">
              <a:defRPr/>
            </a:pPr>
            <a:r>
              <a:rPr lang="en-US" sz="2000" smtClean="0"/>
              <a:t>uxyv</a:t>
            </a:r>
          </a:p>
          <a:p>
            <a:pPr algn="r">
              <a:defRPr/>
            </a:pPr>
            <a:r>
              <a:rPr lang="en-US" sz="2000" smtClean="0"/>
              <a:t>uxyvw</a:t>
            </a:r>
          </a:p>
          <a:p>
            <a:pPr algn="r">
              <a:defRPr/>
            </a:pPr>
            <a:r>
              <a:rPr lang="en-US" sz="2000" smtClean="0"/>
              <a:t>uxyvwz</a:t>
            </a:r>
          </a:p>
        </p:txBody>
      </p:sp>
      <p:sp>
        <p:nvSpPr>
          <p:cNvPr id="82952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D(v),p(v)</a:t>
            </a:r>
          </a:p>
          <a:p>
            <a:pPr algn="r">
              <a:defRPr/>
            </a:pPr>
            <a:r>
              <a:rPr lang="en-US" sz="2000" smtClean="0"/>
              <a:t>2,u</a:t>
            </a:r>
          </a:p>
          <a:p>
            <a:pPr algn="r">
              <a:defRPr/>
            </a:pPr>
            <a:r>
              <a:rPr lang="en-US" sz="2000" smtClean="0"/>
              <a:t>2,u</a:t>
            </a:r>
          </a:p>
          <a:p>
            <a:pPr algn="r">
              <a:defRPr/>
            </a:pPr>
            <a:r>
              <a:rPr lang="en-US" sz="2000" smtClean="0"/>
              <a:t>2,u</a:t>
            </a:r>
          </a:p>
        </p:txBody>
      </p:sp>
      <p:sp>
        <p:nvSpPr>
          <p:cNvPr id="82953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D(w),p(w)</a:t>
            </a:r>
          </a:p>
          <a:p>
            <a:pPr algn="r">
              <a:defRPr/>
            </a:pPr>
            <a:r>
              <a:rPr lang="en-US" sz="2000" smtClean="0"/>
              <a:t>5,u</a:t>
            </a:r>
          </a:p>
          <a:p>
            <a:pPr algn="r">
              <a:defRPr/>
            </a:pPr>
            <a:r>
              <a:rPr lang="en-US" sz="2000" smtClean="0"/>
              <a:t>4,x</a:t>
            </a:r>
          </a:p>
          <a:p>
            <a:pPr algn="r">
              <a:defRPr/>
            </a:pPr>
            <a:r>
              <a:rPr lang="en-US" sz="2000" smtClean="0"/>
              <a:t>3,y</a:t>
            </a:r>
          </a:p>
          <a:p>
            <a:pPr algn="r">
              <a:defRPr/>
            </a:pPr>
            <a:r>
              <a:rPr lang="en-US" sz="2000" smtClean="0"/>
              <a:t>3,y</a:t>
            </a:r>
          </a:p>
        </p:txBody>
      </p:sp>
      <p:sp>
        <p:nvSpPr>
          <p:cNvPr id="82954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D(x),p(x)</a:t>
            </a:r>
          </a:p>
          <a:p>
            <a:pPr algn="r">
              <a:defRPr/>
            </a:pPr>
            <a:r>
              <a:rPr lang="en-US" sz="2000" smtClean="0"/>
              <a:t>1,u</a:t>
            </a:r>
          </a:p>
        </p:txBody>
      </p:sp>
      <p:sp>
        <p:nvSpPr>
          <p:cNvPr id="82955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tr-TR" sz="2000"/>
              <a:t>D(y),p(y)</a:t>
            </a:r>
          </a:p>
          <a:p>
            <a:pPr algn="r"/>
            <a:r>
              <a:rPr lang="en-US" altLang="tr-TR" sz="2000">
                <a:latin typeface="Comic Sans MS" pitchFamily="66" charset="0"/>
                <a:cs typeface="Arial" pitchFamily="34" charset="0"/>
              </a:rPr>
              <a:t>∞</a:t>
            </a:r>
          </a:p>
          <a:p>
            <a:pPr algn="r"/>
            <a:r>
              <a:rPr lang="en-US" altLang="tr-TR" sz="2000"/>
              <a:t>2,x</a:t>
            </a:r>
          </a:p>
        </p:txBody>
      </p:sp>
      <p:sp>
        <p:nvSpPr>
          <p:cNvPr id="82956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D(z),p(z)</a:t>
            </a:r>
          </a:p>
          <a:p>
            <a:pPr algn="r">
              <a:defRPr/>
            </a:pPr>
            <a:r>
              <a:rPr lang="en-US" smtClean="0">
                <a:latin typeface="Comic Sans MS" charset="0"/>
              </a:rPr>
              <a:t>∞ </a:t>
            </a:r>
            <a:endParaRPr lang="en-US" sz="2000" smtClean="0"/>
          </a:p>
          <a:p>
            <a:pPr algn="r">
              <a:defRPr/>
            </a:pPr>
            <a:r>
              <a:rPr lang="en-US" smtClean="0">
                <a:latin typeface="Comic Sans MS" charset="0"/>
              </a:rPr>
              <a:t>∞ </a:t>
            </a:r>
            <a:endParaRPr lang="en-US" sz="2000" smtClean="0"/>
          </a:p>
          <a:p>
            <a:pPr algn="r">
              <a:defRPr/>
            </a:pPr>
            <a:r>
              <a:rPr lang="en-US" sz="2000" smtClean="0"/>
              <a:t>4,y</a:t>
            </a:r>
          </a:p>
          <a:p>
            <a:pPr algn="r">
              <a:defRPr/>
            </a:pPr>
            <a:r>
              <a:rPr lang="en-US" sz="2000" smtClean="0"/>
              <a:t>4,y</a:t>
            </a:r>
          </a:p>
          <a:p>
            <a:pPr algn="r">
              <a:defRPr/>
            </a:pPr>
            <a:r>
              <a:rPr lang="en-US" sz="2000" smtClean="0"/>
              <a:t>4,y</a:t>
            </a:r>
          </a:p>
        </p:txBody>
      </p:sp>
      <p:sp>
        <p:nvSpPr>
          <p:cNvPr id="82957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58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59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60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61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962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02418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1024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2971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2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3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4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5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6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7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8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79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0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1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2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3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4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5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6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7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8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9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0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1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2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3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4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5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6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7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8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99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3000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24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024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83036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37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1024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83034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35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1024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83032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33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1024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83030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31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1024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83028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29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1024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83026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3027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  <p:sp>
          <p:nvSpPr>
            <p:cNvPr id="83016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83017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83018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83019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83020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83021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83022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83023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83024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83025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69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39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7CF17669-501A-45B2-9846-4C164BED1CEE}" type="slidenum">
              <a:rPr lang="en-US" altLang="tr-TR" sz="1200">
                <a:latin typeface="Tahoma" pitchFamily="34" charset="0"/>
              </a:rPr>
              <a:pPr/>
              <a:t>83</a:t>
            </a:fld>
            <a:endParaRPr lang="en-US" altLang="tr-TR" sz="1200">
              <a:latin typeface="Tahoma" pitchFamily="34" charset="0"/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altLang="tr-TR" sz="4000" smtClean="0">
                <a:ea typeface="ＭＳ Ｐゴシック" pitchFamily="34" charset="-128"/>
              </a:rPr>
              <a:t>Dijkstra</a:t>
            </a:r>
            <a:r>
              <a:rPr lang="ja-JP" altLang="en-US" sz="4000" smtClean="0">
                <a:ea typeface="ＭＳ Ｐゴシック" pitchFamily="34" charset="-128"/>
              </a:rPr>
              <a:t>’</a:t>
            </a:r>
            <a:r>
              <a:rPr lang="en-US" altLang="ja-JP" sz="4000" smtClean="0">
                <a:ea typeface="ＭＳ Ｐゴシック" pitchFamily="34" charset="-128"/>
              </a:rPr>
              <a:t>s algorithm: example (2) </a:t>
            </a:r>
            <a:endParaRPr lang="en-US" altLang="tr-TR" sz="4000" smtClean="0">
              <a:ea typeface="ＭＳ Ｐゴシック" pitchFamily="34" charset="-128"/>
            </a:endParaRPr>
          </a:p>
        </p:txBody>
      </p:sp>
      <p:grpSp>
        <p:nvGrpSpPr>
          <p:cNvPr id="1034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034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3993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94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95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96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97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98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99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0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1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2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3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4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5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6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7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8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09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0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1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2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3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4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5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6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7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8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19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20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21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4022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34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34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34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034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84043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44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1034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84041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42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1034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84039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40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1034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84037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38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1034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84035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36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1034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84033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4034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</p:grpSp>
      <p:sp>
        <p:nvSpPr>
          <p:cNvPr id="83974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034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83978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79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3980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v</a:t>
              </a:r>
            </a:p>
          </p:txBody>
        </p:sp>
        <p:sp>
          <p:nvSpPr>
            <p:cNvPr id="83981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x</a:t>
              </a:r>
            </a:p>
          </p:txBody>
        </p:sp>
        <p:sp>
          <p:nvSpPr>
            <p:cNvPr id="83982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y</a:t>
              </a:r>
            </a:p>
          </p:txBody>
        </p:sp>
        <p:sp>
          <p:nvSpPr>
            <p:cNvPr id="83983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w</a:t>
              </a:r>
            </a:p>
          </p:txBody>
        </p:sp>
        <p:sp>
          <p:nvSpPr>
            <p:cNvPr id="83984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z</a:t>
              </a:r>
            </a:p>
          </p:txBody>
        </p:sp>
        <p:sp>
          <p:nvSpPr>
            <p:cNvPr id="83985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(u,v)</a:t>
              </a:r>
            </a:p>
          </p:txBody>
        </p:sp>
        <p:sp>
          <p:nvSpPr>
            <p:cNvPr id="83986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(u,x)</a:t>
              </a:r>
            </a:p>
          </p:txBody>
        </p:sp>
        <p:sp>
          <p:nvSpPr>
            <p:cNvPr id="83987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(u,x)</a:t>
              </a:r>
            </a:p>
          </p:txBody>
        </p:sp>
        <p:sp>
          <p:nvSpPr>
            <p:cNvPr id="83988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(u,x)</a:t>
              </a:r>
            </a:p>
          </p:txBody>
        </p:sp>
        <p:sp>
          <p:nvSpPr>
            <p:cNvPr id="83989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(u,x)</a:t>
              </a:r>
            </a:p>
          </p:txBody>
        </p:sp>
        <p:sp>
          <p:nvSpPr>
            <p:cNvPr id="83990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destination</a:t>
              </a:r>
            </a:p>
          </p:txBody>
        </p:sp>
        <p:sp>
          <p:nvSpPr>
            <p:cNvPr id="83991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link</a:t>
              </a:r>
            </a:p>
          </p:txBody>
        </p:sp>
      </p:grpSp>
      <p:sp>
        <p:nvSpPr>
          <p:cNvPr id="83976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</a:rPr>
              <a:t>resulting forwarding table in u:</a:t>
            </a:r>
          </a:p>
        </p:txBody>
      </p:sp>
      <p:pic>
        <p:nvPicPr>
          <p:cNvPr id="103432" name="Picture 7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849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15D7E6AA-CF07-4490-ADBC-6CE919E716F8}" type="slidenum">
              <a:rPr lang="en-US" altLang="tr-TR" sz="1200">
                <a:latin typeface="Tahoma" pitchFamily="34" charset="0"/>
              </a:rPr>
              <a:pPr/>
              <a:t>84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104451" name="Picture 224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altLang="tr-TR" sz="4000" smtClean="0">
                <a:ea typeface="ＭＳ Ｐゴシック" pitchFamily="34" charset="-128"/>
              </a:rPr>
              <a:t>Dijkstra</a:t>
            </a:r>
            <a:r>
              <a:rPr lang="ja-JP" altLang="en-US" sz="4000" smtClean="0">
                <a:ea typeface="ＭＳ Ｐゴシック" pitchFamily="34" charset="-128"/>
              </a:rPr>
              <a:t>’</a:t>
            </a:r>
            <a:r>
              <a:rPr lang="en-US" altLang="ja-JP" sz="4000" smtClean="0">
                <a:ea typeface="ＭＳ Ｐゴシック" pitchFamily="34" charset="-128"/>
              </a:rPr>
              <a:t>s algorithm, discussion</a:t>
            </a:r>
            <a:endParaRPr lang="en-US" altLang="tr-TR" smtClean="0">
              <a:ea typeface="ＭＳ Ｐゴシック" pitchFamily="34" charset="-128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044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4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044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85221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22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23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24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25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46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85227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28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A</a:t>
                </a:r>
                <a:endParaRPr lang="en-US" sz="2400" smtClean="0"/>
              </a:p>
            </p:txBody>
          </p:sp>
        </p:grpSp>
      </p:grpSp>
      <p:grpSp>
        <p:nvGrpSpPr>
          <p:cNvPr id="1044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85213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14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15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16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17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46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85219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20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D</a:t>
                </a:r>
                <a:endParaRPr lang="en-US" sz="2400" smtClean="0"/>
              </a:p>
            </p:txBody>
          </p:sp>
        </p:grpSp>
      </p:grpSp>
      <p:grpSp>
        <p:nvGrpSpPr>
          <p:cNvPr id="1044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046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85208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09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10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11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12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046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85206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07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C</a:t>
                </a:r>
                <a:endParaRPr lang="en-US" sz="2400" smtClean="0"/>
              </a:p>
            </p:txBody>
          </p:sp>
        </p:grpSp>
      </p:grpSp>
      <p:grpSp>
        <p:nvGrpSpPr>
          <p:cNvPr id="1044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85196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197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198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199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85200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46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85202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203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B</a:t>
                </a:r>
                <a:endParaRPr lang="en-US" sz="2400" smtClean="0"/>
              </a:p>
            </p:txBody>
          </p:sp>
        </p:grpSp>
      </p:grpSp>
      <p:sp>
        <p:nvSpPr>
          <p:cNvPr id="85005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/>
              <a:t>1</a:t>
            </a:r>
          </a:p>
        </p:txBody>
      </p:sp>
      <p:sp>
        <p:nvSpPr>
          <p:cNvPr id="1044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4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4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009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/>
              <a:t>1+e</a:t>
            </a:r>
          </a:p>
        </p:txBody>
      </p:sp>
      <p:sp>
        <p:nvSpPr>
          <p:cNvPr id="85010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/>
              <a:t>e</a:t>
            </a:r>
          </a:p>
        </p:txBody>
      </p:sp>
      <p:sp>
        <p:nvSpPr>
          <p:cNvPr id="85011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/>
              <a:t>0</a:t>
            </a:r>
          </a:p>
        </p:txBody>
      </p:sp>
      <p:sp>
        <p:nvSpPr>
          <p:cNvPr id="85012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5013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F0000"/>
                </a:solidFill>
              </a:rPr>
              <a:t>e</a:t>
            </a:r>
            <a:endParaRPr lang="en-US" sz="2400" smtClean="0"/>
          </a:p>
        </p:txBody>
      </p:sp>
      <p:sp>
        <p:nvSpPr>
          <p:cNvPr id="85014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5015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F0000"/>
                </a:solidFill>
              </a:rPr>
              <a:t>1</a:t>
            </a:r>
            <a:endParaRPr lang="en-US" sz="2400" smtClean="0"/>
          </a:p>
        </p:txBody>
      </p:sp>
      <p:sp>
        <p:nvSpPr>
          <p:cNvPr id="85016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5017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FF0000"/>
                </a:solidFill>
              </a:rPr>
              <a:t>1</a:t>
            </a:r>
            <a:endParaRPr lang="en-US" sz="2400" smtClean="0"/>
          </a:p>
        </p:txBody>
      </p:sp>
      <p:sp>
        <p:nvSpPr>
          <p:cNvPr id="1044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044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5020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/>
              <a:t>0</a:t>
            </a:r>
          </a:p>
        </p:txBody>
      </p:sp>
      <p:sp>
        <p:nvSpPr>
          <p:cNvPr id="85021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400" smtClean="0"/>
              <a:t>0</a:t>
            </a:r>
          </a:p>
        </p:txBody>
      </p:sp>
      <p:sp>
        <p:nvSpPr>
          <p:cNvPr id="85022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000" smtClean="0">
                <a:solidFill>
                  <a:srgbClr val="000099"/>
                </a:solidFill>
              </a:rPr>
              <a:t>initially</a:t>
            </a:r>
            <a:endParaRPr lang="en-US" sz="2400" smtClean="0">
              <a:solidFill>
                <a:srgbClr val="000099"/>
              </a:solidFill>
            </a:endParaRPr>
          </a:p>
        </p:txBody>
      </p:sp>
      <p:grpSp>
        <p:nvGrpSpPr>
          <p:cNvPr id="721194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046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6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34 h 186"/>
                <a:gd name="T2" fmla="*/ 65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046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85188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89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90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91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92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6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85194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95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A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6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85180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81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82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83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84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6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85186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87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D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6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046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5175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76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77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78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79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46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85173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74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C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6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85163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64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65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66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67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6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85169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70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B</a:t>
                  </a:r>
                  <a:endParaRPr lang="en-US" sz="2400" smtClean="0"/>
                </a:p>
              </p:txBody>
            </p:sp>
          </p:grpSp>
        </p:grpSp>
        <p:sp>
          <p:nvSpPr>
            <p:cNvPr id="1046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77 h 186"/>
                <a:gd name="T2" fmla="*/ 2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6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46 h 186"/>
                <a:gd name="T2" fmla="*/ 1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6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77 h 186"/>
                <a:gd name="T2" fmla="*/ 2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6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71 h 186"/>
                <a:gd name="T2" fmla="*/ 1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6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58 h 186"/>
                <a:gd name="T2" fmla="*/ 1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5159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85160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161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162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44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sp>
        <p:nvSpPr>
          <p:cNvPr id="85025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grpSp>
        <p:nvGrpSpPr>
          <p:cNvPr id="721187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85142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2+e</a:t>
              </a:r>
            </a:p>
          </p:txBody>
        </p:sp>
        <p:sp>
          <p:nvSpPr>
            <p:cNvPr id="85143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144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145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146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1+e</a:t>
              </a:r>
            </a:p>
          </p:txBody>
        </p:sp>
        <p:sp>
          <p:nvSpPr>
            <p:cNvPr id="85147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</a:t>
              </a:r>
            </a:p>
          </p:txBody>
        </p:sp>
      </p:grpSp>
      <p:grpSp>
        <p:nvGrpSpPr>
          <p:cNvPr id="721195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045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34 h 186"/>
                <a:gd name="T2" fmla="*/ 65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045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85134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35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36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37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38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5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85140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41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A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5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85126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27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28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29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30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5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85132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33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D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5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045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5121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22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23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24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25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45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85119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20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C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5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85109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10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11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12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113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5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85115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116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B</a:t>
                  </a:r>
                  <a:endParaRPr lang="en-US" sz="2400" smtClean="0"/>
                </a:p>
              </p:txBody>
            </p:sp>
          </p:grpSp>
        </p:grpSp>
        <p:sp>
          <p:nvSpPr>
            <p:cNvPr id="1045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77 h 186"/>
                <a:gd name="T2" fmla="*/ 2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46 h 186"/>
                <a:gd name="T2" fmla="*/ 1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77 h 186"/>
                <a:gd name="T2" fmla="*/ 2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71 h 186"/>
                <a:gd name="T2" fmla="*/ 1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58 h 186"/>
                <a:gd name="T2" fmla="*/ 1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5105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85106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107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108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grpSp>
        <p:nvGrpSpPr>
          <p:cNvPr id="721244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85088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089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2+e</a:t>
              </a:r>
            </a:p>
          </p:txBody>
        </p:sp>
        <p:sp>
          <p:nvSpPr>
            <p:cNvPr id="85090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1+e</a:t>
              </a:r>
            </a:p>
          </p:txBody>
        </p:sp>
        <p:sp>
          <p:nvSpPr>
            <p:cNvPr id="85091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</a:t>
              </a:r>
            </a:p>
          </p:txBody>
        </p:sp>
        <p:sp>
          <p:nvSpPr>
            <p:cNvPr id="85092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093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</p:grpSp>
      <p:grpSp>
        <p:nvGrpSpPr>
          <p:cNvPr id="721245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044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4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34 h 186"/>
                <a:gd name="T2" fmla="*/ 65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044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85080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81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82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83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84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5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85086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87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A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4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85072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73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74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75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76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5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85078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79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D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4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045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85067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68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69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70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2400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71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045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85065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66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C</a:t>
                  </a:r>
                  <a:endParaRPr lang="en-US" sz="2400" smtClean="0"/>
                </a:p>
              </p:txBody>
            </p:sp>
          </p:grpSp>
        </p:grpSp>
        <p:grpSp>
          <p:nvGrpSpPr>
            <p:cNvPr id="1045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85055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56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57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58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85059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045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85061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85062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B</a:t>
                  </a:r>
                  <a:endParaRPr lang="en-US" sz="2400" smtClean="0"/>
                </a:p>
              </p:txBody>
            </p:sp>
          </p:grpSp>
        </p:grpSp>
        <p:sp>
          <p:nvSpPr>
            <p:cNvPr id="1045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77 h 186"/>
                <a:gd name="T2" fmla="*/ 23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46 h 186"/>
                <a:gd name="T2" fmla="*/ 14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77 h 186"/>
                <a:gd name="T2" fmla="*/ 26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71 h 186"/>
                <a:gd name="T2" fmla="*/ 18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045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58 h 186"/>
                <a:gd name="T2" fmla="*/ 1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85051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tr-TR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85052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053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5054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tr-TR"/>
          </a:p>
        </p:txBody>
      </p:sp>
      <p:grpSp>
        <p:nvGrpSpPr>
          <p:cNvPr id="721295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85034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2+e</a:t>
              </a:r>
            </a:p>
          </p:txBody>
        </p:sp>
        <p:sp>
          <p:nvSpPr>
            <p:cNvPr id="85035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036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037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0</a:t>
              </a:r>
            </a:p>
          </p:txBody>
        </p:sp>
        <p:sp>
          <p:nvSpPr>
            <p:cNvPr id="85038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1+e</a:t>
              </a:r>
            </a:p>
          </p:txBody>
        </p:sp>
        <p:sp>
          <p:nvSpPr>
            <p:cNvPr id="85039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400" smtClean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37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>
                <a:latin typeface="Tahoma" charset="0"/>
              </a:rPr>
              <a:t>Network Layer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tr-TR" sz="1200">
                <a:latin typeface="Tahoma" pitchFamily="34" charset="0"/>
              </a:rPr>
              <a:t>4-</a:t>
            </a:r>
            <a:fld id="{E536A42A-B1DB-48DB-9C75-5A454ADB31A9}" type="slidenum">
              <a:rPr lang="en-US" altLang="tr-TR" sz="1200">
                <a:latin typeface="Tahoma" pitchFamily="34" charset="0"/>
              </a:rPr>
              <a:pPr/>
              <a:t>9</a:t>
            </a:fld>
            <a:endParaRPr lang="en-US" altLang="tr-TR" sz="1200">
              <a:latin typeface="Tahoma" pitchFamily="34" charset="0"/>
            </a:endParaRPr>
          </a:p>
        </p:txBody>
      </p:sp>
      <p:pic>
        <p:nvPicPr>
          <p:cNvPr id="24579" name="Picture 18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957263"/>
            <a:ext cx="70246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Network layer service models:</a:t>
            </a:r>
            <a:endParaRPr lang="en-US" sz="4800">
              <a:cs typeface="+mj-cs"/>
            </a:endParaRPr>
          </a:p>
        </p:txBody>
      </p:sp>
      <p:sp>
        <p:nvSpPr>
          <p:cNvPr id="9222" name="Text Box 3"/>
          <p:cNvSpPr txBox="1">
            <a:spLocks noChangeArrowheads="1"/>
          </p:cNvSpPr>
          <p:nvPr/>
        </p:nvSpPr>
        <p:spPr bwMode="auto">
          <a:xfrm>
            <a:off x="309563" y="1506538"/>
            <a:ext cx="15382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000" smtClean="0"/>
              <a:t>Network</a:t>
            </a:r>
          </a:p>
          <a:p>
            <a:pPr algn="r">
              <a:defRPr/>
            </a:pPr>
            <a:r>
              <a:rPr lang="en-US" sz="2000" smtClean="0"/>
              <a:t>Architecture</a:t>
            </a:r>
          </a:p>
          <a:p>
            <a:pPr algn="r">
              <a:defRPr/>
            </a:pPr>
            <a:endParaRPr lang="en-US" sz="2000" smtClean="0"/>
          </a:p>
          <a:p>
            <a:pPr algn="r">
              <a:defRPr/>
            </a:pPr>
            <a:r>
              <a:rPr lang="en-US" sz="2000" smtClean="0"/>
              <a:t>Internet</a:t>
            </a:r>
          </a:p>
          <a:p>
            <a:pPr algn="r">
              <a:defRPr/>
            </a:pPr>
            <a:endParaRPr lang="en-US" sz="2000" smtClean="0"/>
          </a:p>
          <a:p>
            <a:pPr algn="r">
              <a:defRPr/>
            </a:pPr>
            <a:r>
              <a:rPr lang="en-US" sz="2000" smtClean="0"/>
              <a:t>ATM</a:t>
            </a:r>
          </a:p>
          <a:p>
            <a:pPr algn="r">
              <a:defRPr/>
            </a:pPr>
            <a:endParaRPr lang="en-US" sz="2000" smtClean="0"/>
          </a:p>
          <a:p>
            <a:pPr algn="r">
              <a:defRPr/>
            </a:pPr>
            <a:r>
              <a:rPr lang="en-US" sz="2000" smtClean="0"/>
              <a:t>ATM</a:t>
            </a:r>
          </a:p>
          <a:p>
            <a:pPr algn="r">
              <a:defRPr/>
            </a:pPr>
            <a:endParaRPr lang="en-US" sz="2000" smtClean="0"/>
          </a:p>
          <a:p>
            <a:pPr algn="r">
              <a:defRPr/>
            </a:pPr>
            <a:r>
              <a:rPr lang="en-US" sz="2000" smtClean="0"/>
              <a:t>ATM</a:t>
            </a:r>
          </a:p>
          <a:p>
            <a:pPr algn="r">
              <a:defRPr/>
            </a:pPr>
            <a:endParaRPr lang="en-US" sz="2000" smtClean="0"/>
          </a:p>
          <a:p>
            <a:pPr algn="r">
              <a:defRPr/>
            </a:pPr>
            <a:r>
              <a:rPr lang="en-US" sz="2000" smtClean="0"/>
              <a:t>ATM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30968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Service</a:t>
            </a:r>
          </a:p>
          <a:p>
            <a:pPr>
              <a:defRPr/>
            </a:pPr>
            <a:r>
              <a:rPr lang="en-US" sz="2000" smtClean="0"/>
              <a:t>Model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best effort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CBR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VBR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ABR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UBR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3300413" y="1801813"/>
            <a:ext cx="153828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Bandwidth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none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constant</a:t>
            </a:r>
          </a:p>
          <a:p>
            <a:pPr>
              <a:defRPr/>
            </a:pPr>
            <a:r>
              <a:rPr lang="en-US" sz="2000" smtClean="0"/>
              <a:t>rate</a:t>
            </a:r>
          </a:p>
          <a:p>
            <a:pPr>
              <a:defRPr/>
            </a:pPr>
            <a:r>
              <a:rPr lang="en-US" sz="2000" smtClean="0"/>
              <a:t>guaranteed</a:t>
            </a:r>
          </a:p>
          <a:p>
            <a:pPr>
              <a:defRPr/>
            </a:pPr>
            <a:r>
              <a:rPr lang="en-US" sz="2000" smtClean="0"/>
              <a:t>rate</a:t>
            </a:r>
          </a:p>
          <a:p>
            <a:pPr>
              <a:defRPr/>
            </a:pPr>
            <a:r>
              <a:rPr lang="en-US" sz="2000" smtClean="0"/>
              <a:t>guaranteed </a:t>
            </a:r>
          </a:p>
          <a:p>
            <a:pPr>
              <a:defRPr/>
            </a:pPr>
            <a:r>
              <a:rPr lang="en-US" sz="2000" smtClean="0"/>
              <a:t>minimum</a:t>
            </a:r>
          </a:p>
          <a:p>
            <a:pPr>
              <a:defRPr/>
            </a:pPr>
            <a:r>
              <a:rPr lang="en-US" sz="2000" smtClean="0"/>
              <a:t>none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4700588" y="1801813"/>
            <a:ext cx="7207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Loss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5424488" y="1811338"/>
            <a:ext cx="8318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Order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6281738" y="1811338"/>
            <a:ext cx="947737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Timing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481137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Congestion</a:t>
            </a:r>
          </a:p>
          <a:p>
            <a:pPr>
              <a:defRPr/>
            </a:pPr>
            <a:r>
              <a:rPr lang="en-US" sz="2000" smtClean="0"/>
              <a:t>feedback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 (inferred</a:t>
            </a:r>
          </a:p>
          <a:p>
            <a:pPr>
              <a:defRPr/>
            </a:pPr>
            <a:r>
              <a:rPr lang="en-US" sz="2000" smtClean="0"/>
              <a:t>via loss)</a:t>
            </a:r>
          </a:p>
          <a:p>
            <a:pPr>
              <a:defRPr/>
            </a:pPr>
            <a:r>
              <a:rPr lang="en-US" sz="2000" smtClean="0"/>
              <a:t>no</a:t>
            </a:r>
          </a:p>
          <a:p>
            <a:pPr>
              <a:defRPr/>
            </a:pPr>
            <a:r>
              <a:rPr lang="en-US" sz="2000" smtClean="0"/>
              <a:t>congestion</a:t>
            </a:r>
          </a:p>
          <a:p>
            <a:pPr>
              <a:defRPr/>
            </a:pPr>
            <a:r>
              <a:rPr lang="en-US" sz="2000" smtClean="0"/>
              <a:t>no</a:t>
            </a:r>
          </a:p>
          <a:p>
            <a:pPr>
              <a:defRPr/>
            </a:pPr>
            <a:r>
              <a:rPr lang="en-US" sz="2000" smtClean="0"/>
              <a:t>congestion</a:t>
            </a:r>
          </a:p>
          <a:p>
            <a:pPr>
              <a:defRPr/>
            </a:pPr>
            <a:r>
              <a:rPr lang="en-US" sz="2000" smtClean="0"/>
              <a:t>yes</a:t>
            </a:r>
          </a:p>
          <a:p>
            <a:pPr>
              <a:defRPr/>
            </a:pPr>
            <a:endParaRPr lang="en-US" sz="2000" smtClean="0"/>
          </a:p>
          <a:p>
            <a:pPr>
              <a:defRPr/>
            </a:pPr>
            <a:r>
              <a:rPr lang="en-US" sz="2000" smtClean="0"/>
              <a:t>no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720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Guarantees ?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31" name="Line 19"/>
          <p:cNvSpPr>
            <a:spLocks noChangeShapeType="1"/>
          </p:cNvSpPr>
          <p:nvPr/>
        </p:nvSpPr>
        <p:spPr bwMode="auto">
          <a:xfrm>
            <a:off x="646113" y="2308225"/>
            <a:ext cx="79851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32" name="Line 25"/>
          <p:cNvSpPr>
            <a:spLocks noChangeShapeType="1"/>
          </p:cNvSpPr>
          <p:nvPr/>
        </p:nvSpPr>
        <p:spPr bwMode="auto">
          <a:xfrm>
            <a:off x="904875" y="30988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33" name="Line 26"/>
          <p:cNvSpPr>
            <a:spLocks noChangeShapeType="1"/>
          </p:cNvSpPr>
          <p:nvPr/>
        </p:nvSpPr>
        <p:spPr bwMode="auto">
          <a:xfrm>
            <a:off x="901700" y="3708400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34" name="Line 27"/>
          <p:cNvSpPr>
            <a:spLocks noChangeShapeType="1"/>
          </p:cNvSpPr>
          <p:nvPr/>
        </p:nvSpPr>
        <p:spPr bwMode="auto">
          <a:xfrm>
            <a:off x="898525" y="4329113"/>
            <a:ext cx="743743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235" name="Line 28"/>
          <p:cNvSpPr>
            <a:spLocks noChangeShapeType="1"/>
          </p:cNvSpPr>
          <p:nvPr/>
        </p:nvSpPr>
        <p:spPr bwMode="auto">
          <a:xfrm>
            <a:off x="906463" y="4905375"/>
            <a:ext cx="7437437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8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6213</Words>
  <Application>Microsoft Office PowerPoint</Application>
  <PresentationFormat>Ekran Gösterisi (4:3)</PresentationFormat>
  <Paragraphs>1890</Paragraphs>
  <Slides>84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85" baseType="lpstr">
      <vt:lpstr>Ofis Teması</vt:lpstr>
      <vt:lpstr>PowerPoint Sunusu</vt:lpstr>
      <vt:lpstr>Chapter 4: network layer</vt:lpstr>
      <vt:lpstr>PowerPoint Sunusu</vt:lpstr>
      <vt:lpstr>Network layer</vt:lpstr>
      <vt:lpstr>Two key network-layer functions</vt:lpstr>
      <vt:lpstr>PowerPoint Sunusu</vt:lpstr>
      <vt:lpstr>Connection setup</vt:lpstr>
      <vt:lpstr>Network service model</vt:lpstr>
      <vt:lpstr>Network layer service models:</vt:lpstr>
      <vt:lpstr>PowerPoint Sunusu</vt:lpstr>
      <vt:lpstr>Connection, connection-less service</vt:lpstr>
      <vt:lpstr>Virtual circuits</vt:lpstr>
      <vt:lpstr>VC implementation</vt:lpstr>
      <vt:lpstr>VC forwarding table</vt:lpstr>
      <vt:lpstr>Virtual circuits: signaling protocols</vt:lpstr>
      <vt:lpstr>Datagram networks</vt:lpstr>
      <vt:lpstr>Datagram forwarding  table</vt:lpstr>
      <vt:lpstr>Datagram forwarding  table</vt:lpstr>
      <vt:lpstr>Longest prefix matching</vt:lpstr>
      <vt:lpstr>Datagram or VC network: why?</vt:lpstr>
      <vt:lpstr>PowerPoint Sunusu</vt:lpstr>
      <vt:lpstr>Router architecture overview</vt:lpstr>
      <vt:lpstr>Input port functions</vt:lpstr>
      <vt:lpstr>Switching fabrics</vt:lpstr>
      <vt:lpstr>Switching via memory</vt:lpstr>
      <vt:lpstr>Switching via a bus</vt:lpstr>
      <vt:lpstr>Switching via interconnection network</vt:lpstr>
      <vt:lpstr>Output ports</vt:lpstr>
      <vt:lpstr>Output port queueing</vt:lpstr>
      <vt:lpstr>How much buffering?</vt:lpstr>
      <vt:lpstr>Input port queuing</vt:lpstr>
      <vt:lpstr>PowerPoint Sunusu</vt:lpstr>
      <vt:lpstr>The Internet network layer</vt:lpstr>
      <vt:lpstr>IP datagram format</vt:lpstr>
      <vt:lpstr>IP fragmentation, reassembly</vt:lpstr>
      <vt:lpstr>IP fragmentation, reassembly</vt:lpstr>
      <vt:lpstr>PowerPoint Sunusu</vt:lpstr>
      <vt:lpstr>IP addressing: introduction</vt:lpstr>
      <vt:lpstr>IP addressing: introduction</vt:lpstr>
      <vt:lpstr>Subnets</vt:lpstr>
      <vt:lpstr>Subnets</vt:lpstr>
      <vt:lpstr>Subnets</vt:lpstr>
      <vt:lpstr>IP addressing: CIDR</vt:lpstr>
      <vt:lpstr>IP addresses: how to get one?</vt:lpstr>
      <vt:lpstr>DHCP: Dynamic Host Configuration Protocol</vt:lpstr>
      <vt:lpstr>DHCP client-server scenario</vt:lpstr>
      <vt:lpstr>DHCP client-server scenario</vt:lpstr>
      <vt:lpstr>DHCP: more than IP addresses</vt:lpstr>
      <vt:lpstr>DHCP: example</vt:lpstr>
      <vt:lpstr>DHCP: example</vt:lpstr>
      <vt:lpstr>DHCP: Wireshark output (home LAN)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PowerPoint Sunusu</vt:lpstr>
      <vt:lpstr>ICMP: internet control message protocol</vt:lpstr>
      <vt:lpstr>Traceroute and ICMP</vt:lpstr>
      <vt:lpstr>IPv6: motivation</vt:lpstr>
      <vt:lpstr>IPv6 datagram format</vt:lpstr>
      <vt:lpstr>Other changes from IPv4</vt:lpstr>
      <vt:lpstr>Transition from IPv4 to IPv6</vt:lpstr>
      <vt:lpstr>Tunneling</vt:lpstr>
      <vt:lpstr>Tunneling</vt:lpstr>
      <vt:lpstr>PowerPoint Sunusu</vt:lpstr>
      <vt:lpstr>Interplay between routing, forwarding</vt:lpstr>
      <vt:lpstr>Graph abstraction</vt:lpstr>
      <vt:lpstr>Graph abstraction: costs</vt:lpstr>
      <vt:lpstr>Routing algorithm classification</vt:lpstr>
      <vt:lpstr>PowerPoint Sunusu</vt:lpstr>
      <vt:lpstr>A Link-State Routing Algorithm</vt:lpstr>
      <vt:lpstr>Dijsktra’s Algorithm</vt:lpstr>
      <vt:lpstr>PowerPoint Sunusu</vt:lpstr>
      <vt:lpstr>Dijkstra’s algorithm: another example</vt:lpstr>
      <vt:lpstr>Dijkstra’s algorithm: example (2) </vt:lpstr>
      <vt:lpstr>Dijkstra’s algorithm,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Abdülhalim Zaim</dc:creator>
  <cp:lastModifiedBy>Abdülhalim Zaim</cp:lastModifiedBy>
  <cp:revision>1</cp:revision>
  <dcterms:created xsi:type="dcterms:W3CDTF">2013-10-11T07:36:04Z</dcterms:created>
  <dcterms:modified xsi:type="dcterms:W3CDTF">2013-10-11T07:36:31Z</dcterms:modified>
</cp:coreProperties>
</file>