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00" r:id="rId3"/>
    <p:sldId id="293" r:id="rId4"/>
    <p:sldId id="296" r:id="rId5"/>
    <p:sldId id="291" r:id="rId6"/>
    <p:sldId id="303" r:id="rId7"/>
    <p:sldId id="290" r:id="rId8"/>
    <p:sldId id="302" r:id="rId9"/>
    <p:sldId id="297" r:id="rId10"/>
    <p:sldId id="301" r:id="rId11"/>
    <p:sldId id="265" r:id="rId12"/>
    <p:sldId id="305" r:id="rId13"/>
    <p:sldId id="256" r:id="rId14"/>
    <p:sldId id="304" r:id="rId15"/>
    <p:sldId id="257" r:id="rId16"/>
    <p:sldId id="307" r:id="rId17"/>
    <p:sldId id="260" r:id="rId18"/>
    <p:sldId id="309" r:id="rId19"/>
    <p:sldId id="261" r:id="rId20"/>
    <p:sldId id="310" r:id="rId21"/>
    <p:sldId id="263" r:id="rId22"/>
    <p:sldId id="308" r:id="rId23"/>
    <p:sldId id="264" r:id="rId24"/>
    <p:sldId id="306" r:id="rId25"/>
  </p:sldIdLst>
  <p:sldSz cx="9144000" cy="6858000" type="screen4x3"/>
  <p:notesSz cx="6797675" cy="987266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25849" autoAdjust="0"/>
    <p:restoredTop sz="94660"/>
  </p:normalViewPr>
  <p:slideViewPr>
    <p:cSldViewPr>
      <p:cViewPr>
        <p:scale>
          <a:sx n="50" d="100"/>
          <a:sy n="50" d="100"/>
        </p:scale>
        <p:origin x="-912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CDA8-BBFF-42B5-BD68-6D88ADB4EC5D}" type="datetimeFigureOut">
              <a:rPr lang="tr-TR" smtClean="0"/>
              <a:t>12.4.2016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C1F3-C73B-4BEA-AFF3-D48E5DA6F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8782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CDA8-BBFF-42B5-BD68-6D88ADB4EC5D}" type="datetimeFigureOut">
              <a:rPr lang="tr-TR" smtClean="0"/>
              <a:t>12.4.2016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C1F3-C73B-4BEA-AFF3-D48E5DA6F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936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CDA8-BBFF-42B5-BD68-6D88ADB4EC5D}" type="datetimeFigureOut">
              <a:rPr lang="tr-TR" smtClean="0"/>
              <a:t>12.4.2016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C1F3-C73B-4BEA-AFF3-D48E5DA6F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793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CDA8-BBFF-42B5-BD68-6D88ADB4EC5D}" type="datetimeFigureOut">
              <a:rPr lang="tr-TR" smtClean="0"/>
              <a:t>12.4.2016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C1F3-C73B-4BEA-AFF3-D48E5DA6F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562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CDA8-BBFF-42B5-BD68-6D88ADB4EC5D}" type="datetimeFigureOut">
              <a:rPr lang="tr-TR" smtClean="0"/>
              <a:t>12.4.2016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C1F3-C73B-4BEA-AFF3-D48E5DA6F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755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CDA8-BBFF-42B5-BD68-6D88ADB4EC5D}" type="datetimeFigureOut">
              <a:rPr lang="tr-TR" smtClean="0"/>
              <a:t>12.4.2016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C1F3-C73B-4BEA-AFF3-D48E5DA6F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852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CDA8-BBFF-42B5-BD68-6D88ADB4EC5D}" type="datetimeFigureOut">
              <a:rPr lang="tr-TR" smtClean="0"/>
              <a:t>12.4.2016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C1F3-C73B-4BEA-AFF3-D48E5DA6F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084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CDA8-BBFF-42B5-BD68-6D88ADB4EC5D}" type="datetimeFigureOut">
              <a:rPr lang="tr-TR" smtClean="0"/>
              <a:t>12.4.2016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C1F3-C73B-4BEA-AFF3-D48E5DA6F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742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CDA8-BBFF-42B5-BD68-6D88ADB4EC5D}" type="datetimeFigureOut">
              <a:rPr lang="tr-TR" smtClean="0"/>
              <a:t>12.4.2016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C1F3-C73B-4BEA-AFF3-D48E5DA6F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168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CDA8-BBFF-42B5-BD68-6D88ADB4EC5D}" type="datetimeFigureOut">
              <a:rPr lang="tr-TR" smtClean="0"/>
              <a:t>12.4.2016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C1F3-C73B-4BEA-AFF3-D48E5DA6F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51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CDA8-BBFF-42B5-BD68-6D88ADB4EC5D}" type="datetimeFigureOut">
              <a:rPr lang="tr-TR" smtClean="0"/>
              <a:t>12.4.2016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C1F3-C73B-4BEA-AFF3-D48E5DA6F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215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1CDA8-BBFF-42B5-BD68-6D88ADB4EC5D}" type="datetimeFigureOut">
              <a:rPr lang="tr-TR" smtClean="0"/>
              <a:t>12.4.2016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3C1F3-C73B-4BEA-AFF3-D48E5DA6F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474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3.ticaret.edu.tr/salsan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te.co.uk/flite-kl-200-electronics-trainer.ht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3.ticaret.edu.tr/salsa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3.ticaret.edu.tr/salsan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3.ticaret.edu.tr/salsan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3.ticaret.edu.tr/salsan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3.ticaret.edu.tr/salsa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3.ticaret.edu.tr/salsan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3.ticaret.edu.tr/salsan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3.ticaret.edu.tr/salsa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Elektronik Laboratuvarı deneyleri</a:t>
            </a:r>
            <a:br>
              <a:rPr lang="tr-TR" b="1" dirty="0" smtClean="0">
                <a:solidFill>
                  <a:schemeClr val="bg1"/>
                </a:solidFill>
              </a:rPr>
            </a:br>
            <a:r>
              <a:rPr lang="tr-TR" b="1" dirty="0" smtClean="0">
                <a:solidFill>
                  <a:schemeClr val="bg1"/>
                </a:solidFill>
              </a:rPr>
              <a:t>2013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544616"/>
          </a:xfrm>
        </p:spPr>
        <p:txBody>
          <a:bodyPr>
            <a:normAutofit fontScale="47500" lnSpcReduction="20000"/>
          </a:bodyPr>
          <a:lstStyle/>
          <a:p>
            <a:r>
              <a:rPr lang="tr-TR" sz="5100" dirty="0" smtClean="0">
                <a:solidFill>
                  <a:schemeClr val="bg1"/>
                </a:solidFill>
              </a:rPr>
              <a:t>Electronic Workbench ortamında deneyler  </a:t>
            </a:r>
          </a:p>
          <a:p>
            <a:pPr marL="0" indent="0">
              <a:buNone/>
            </a:pPr>
            <a:r>
              <a:rPr lang="tr-TR" sz="5100" dirty="0" smtClean="0">
                <a:solidFill>
                  <a:schemeClr val="bg1"/>
                </a:solidFill>
              </a:rPr>
              <a:t>Bilgisayar LAB. da yapılacaktır</a:t>
            </a:r>
          </a:p>
          <a:p>
            <a:pPr lvl="1"/>
            <a:r>
              <a:rPr lang="tr-TR" sz="5100" dirty="0" smtClean="0">
                <a:solidFill>
                  <a:schemeClr val="bg1"/>
                </a:solidFill>
              </a:rPr>
              <a:t>E1 -Tek yollu doğrultucu ve filtre devresi</a:t>
            </a:r>
          </a:p>
          <a:p>
            <a:pPr lvl="1"/>
            <a:r>
              <a:rPr lang="tr-TR" sz="5100" dirty="0" smtClean="0">
                <a:solidFill>
                  <a:schemeClr val="bg1"/>
                </a:solidFill>
              </a:rPr>
              <a:t>E2 - </a:t>
            </a:r>
            <a:r>
              <a:rPr lang="tr-TR" sz="5100" dirty="0" err="1" smtClean="0">
                <a:solidFill>
                  <a:schemeClr val="bg1"/>
                </a:solidFill>
              </a:rPr>
              <a:t>OPAMP’lı</a:t>
            </a:r>
            <a:r>
              <a:rPr lang="tr-TR" sz="5100" dirty="0" smtClean="0">
                <a:solidFill>
                  <a:schemeClr val="bg1"/>
                </a:solidFill>
              </a:rPr>
              <a:t> DAC devresi</a:t>
            </a:r>
          </a:p>
          <a:p>
            <a:pPr lvl="1"/>
            <a:r>
              <a:rPr lang="tr-TR" sz="5100" dirty="0" smtClean="0">
                <a:solidFill>
                  <a:schemeClr val="bg1"/>
                </a:solidFill>
              </a:rPr>
              <a:t>E3 - </a:t>
            </a:r>
            <a:r>
              <a:rPr lang="tr-TR" sz="5100" dirty="0" err="1" smtClean="0">
                <a:solidFill>
                  <a:schemeClr val="bg1"/>
                </a:solidFill>
              </a:rPr>
              <a:t>OPAMP’lı</a:t>
            </a:r>
            <a:r>
              <a:rPr lang="tr-TR" sz="5100" dirty="0" smtClean="0">
                <a:solidFill>
                  <a:schemeClr val="bg1"/>
                </a:solidFill>
              </a:rPr>
              <a:t> </a:t>
            </a:r>
            <a:r>
              <a:rPr lang="tr-TR" sz="5100" dirty="0" err="1" smtClean="0">
                <a:solidFill>
                  <a:schemeClr val="bg1"/>
                </a:solidFill>
              </a:rPr>
              <a:t>Schmitt</a:t>
            </a:r>
            <a:r>
              <a:rPr lang="tr-TR" sz="5100" dirty="0" smtClean="0">
                <a:solidFill>
                  <a:schemeClr val="bg1"/>
                </a:solidFill>
              </a:rPr>
              <a:t> </a:t>
            </a:r>
            <a:r>
              <a:rPr lang="tr-TR" sz="5100" dirty="0" err="1" smtClean="0">
                <a:solidFill>
                  <a:schemeClr val="bg1"/>
                </a:solidFill>
              </a:rPr>
              <a:t>Trigger</a:t>
            </a:r>
            <a:r>
              <a:rPr lang="tr-TR" sz="5100" dirty="0" smtClean="0">
                <a:solidFill>
                  <a:schemeClr val="bg1"/>
                </a:solidFill>
              </a:rPr>
              <a:t> ve kare dalga </a:t>
            </a:r>
            <a:r>
              <a:rPr lang="tr-TR" sz="5100" dirty="0" err="1" smtClean="0">
                <a:solidFill>
                  <a:schemeClr val="bg1"/>
                </a:solidFill>
              </a:rPr>
              <a:t>osilatörü</a:t>
            </a:r>
            <a:r>
              <a:rPr lang="tr-TR" sz="5100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tr-TR" sz="5100" dirty="0" smtClean="0">
                <a:solidFill>
                  <a:schemeClr val="bg1"/>
                </a:solidFill>
              </a:rPr>
              <a:t>E4 - </a:t>
            </a:r>
            <a:r>
              <a:rPr lang="tr-TR" sz="5100" dirty="0" err="1" smtClean="0">
                <a:solidFill>
                  <a:schemeClr val="bg1"/>
                </a:solidFill>
              </a:rPr>
              <a:t>OPAMP’lı</a:t>
            </a:r>
            <a:r>
              <a:rPr lang="tr-TR" sz="5100" dirty="0" smtClean="0">
                <a:solidFill>
                  <a:schemeClr val="bg1"/>
                </a:solidFill>
              </a:rPr>
              <a:t> alçak geçiren filtre ve </a:t>
            </a:r>
            <a:r>
              <a:rPr lang="tr-TR" sz="5100" dirty="0" err="1" smtClean="0">
                <a:solidFill>
                  <a:schemeClr val="bg1"/>
                </a:solidFill>
              </a:rPr>
              <a:t>Bode</a:t>
            </a:r>
            <a:r>
              <a:rPr lang="tr-TR" sz="5100" dirty="0" smtClean="0">
                <a:solidFill>
                  <a:schemeClr val="bg1"/>
                </a:solidFill>
              </a:rPr>
              <a:t> </a:t>
            </a:r>
            <a:r>
              <a:rPr lang="tr-TR" sz="5100" dirty="0" err="1" smtClean="0">
                <a:solidFill>
                  <a:schemeClr val="bg1"/>
                </a:solidFill>
              </a:rPr>
              <a:t>Plot</a:t>
            </a:r>
            <a:r>
              <a:rPr lang="tr-TR" sz="5100" dirty="0" smtClean="0">
                <a:solidFill>
                  <a:schemeClr val="bg1"/>
                </a:solidFill>
              </a:rPr>
              <a:t> uygulaması</a:t>
            </a:r>
          </a:p>
          <a:p>
            <a:pPr marL="457200" lvl="1" indent="0">
              <a:buNone/>
            </a:pPr>
            <a:endParaRPr lang="tr-TR" sz="2900" dirty="0" smtClean="0">
              <a:solidFill>
                <a:schemeClr val="bg1"/>
              </a:solidFill>
            </a:endParaRPr>
          </a:p>
          <a:p>
            <a:r>
              <a:rPr lang="tr-TR" sz="5100" dirty="0" smtClean="0">
                <a:solidFill>
                  <a:schemeClr val="bg1"/>
                </a:solidFill>
              </a:rPr>
              <a:t>Donanım deneyleri (KL-21001 deney seti)</a:t>
            </a:r>
          </a:p>
          <a:p>
            <a:pPr lvl="1"/>
            <a:r>
              <a:rPr lang="tr-TR" sz="5100" dirty="0" smtClean="0">
                <a:solidFill>
                  <a:schemeClr val="bg1"/>
                </a:solidFill>
              </a:rPr>
              <a:t>D1 - KL-23002 Köprü diyotlu doğrultucu ve filtre devresi</a:t>
            </a:r>
          </a:p>
          <a:p>
            <a:pPr lvl="1"/>
            <a:r>
              <a:rPr lang="tr-TR" sz="5100" dirty="0" smtClean="0">
                <a:solidFill>
                  <a:schemeClr val="bg1"/>
                </a:solidFill>
              </a:rPr>
              <a:t>D2 - KL-23011  3 terminal </a:t>
            </a:r>
            <a:r>
              <a:rPr lang="tr-TR" sz="5100" dirty="0" err="1" smtClean="0">
                <a:solidFill>
                  <a:schemeClr val="bg1"/>
                </a:solidFill>
              </a:rPr>
              <a:t>voltage</a:t>
            </a:r>
            <a:r>
              <a:rPr lang="tr-TR" sz="5100" dirty="0" smtClean="0">
                <a:solidFill>
                  <a:schemeClr val="bg1"/>
                </a:solidFill>
              </a:rPr>
              <a:t> </a:t>
            </a:r>
            <a:r>
              <a:rPr lang="tr-TR" sz="5100" dirty="0" err="1" smtClean="0">
                <a:solidFill>
                  <a:schemeClr val="bg1"/>
                </a:solidFill>
              </a:rPr>
              <a:t>regulator</a:t>
            </a:r>
            <a:endParaRPr lang="tr-TR" sz="5100" dirty="0" smtClean="0">
              <a:solidFill>
                <a:schemeClr val="bg1"/>
              </a:solidFill>
            </a:endParaRPr>
          </a:p>
          <a:p>
            <a:pPr lvl="1"/>
            <a:r>
              <a:rPr lang="tr-TR" sz="5100" dirty="0" smtClean="0">
                <a:solidFill>
                  <a:schemeClr val="bg1"/>
                </a:solidFill>
              </a:rPr>
              <a:t>D3 - KL-23013 </a:t>
            </a:r>
            <a:r>
              <a:rPr lang="tr-TR" sz="5100" dirty="0" err="1">
                <a:solidFill>
                  <a:schemeClr val="bg1"/>
                </a:solidFill>
              </a:rPr>
              <a:t>OPAMP’lı</a:t>
            </a:r>
            <a:r>
              <a:rPr lang="tr-TR" sz="5100" dirty="0">
                <a:solidFill>
                  <a:schemeClr val="bg1"/>
                </a:solidFill>
              </a:rPr>
              <a:t> entegral alma devresi  </a:t>
            </a:r>
            <a:endParaRPr lang="tr-TR" sz="5100" dirty="0" smtClean="0">
              <a:solidFill>
                <a:schemeClr val="bg1"/>
              </a:solidFill>
            </a:endParaRPr>
          </a:p>
          <a:p>
            <a:pPr lvl="1"/>
            <a:r>
              <a:rPr lang="tr-TR" sz="5100" dirty="0" smtClean="0">
                <a:solidFill>
                  <a:schemeClr val="bg1"/>
                </a:solidFill>
              </a:rPr>
              <a:t>D4 - KL-23014 </a:t>
            </a:r>
            <a:r>
              <a:rPr lang="tr-TR" sz="5100" dirty="0" err="1" smtClean="0">
                <a:solidFill>
                  <a:schemeClr val="bg1"/>
                </a:solidFill>
              </a:rPr>
              <a:t>OPAMP’lı</a:t>
            </a:r>
            <a:r>
              <a:rPr lang="tr-TR" sz="5100" dirty="0" smtClean="0">
                <a:solidFill>
                  <a:schemeClr val="bg1"/>
                </a:solidFill>
              </a:rPr>
              <a:t> </a:t>
            </a:r>
            <a:r>
              <a:rPr lang="tr-TR" sz="5100" dirty="0" err="1" smtClean="0">
                <a:solidFill>
                  <a:schemeClr val="bg1"/>
                </a:solidFill>
              </a:rPr>
              <a:t>comparator</a:t>
            </a:r>
            <a:r>
              <a:rPr lang="tr-TR" sz="5100" dirty="0" smtClean="0">
                <a:solidFill>
                  <a:schemeClr val="bg1"/>
                </a:solidFill>
              </a:rPr>
              <a:t> ve PWM uygulaması</a:t>
            </a:r>
          </a:p>
          <a:p>
            <a:pPr lvl="1"/>
            <a:r>
              <a:rPr lang="tr-TR" sz="5100" dirty="0">
                <a:solidFill>
                  <a:schemeClr val="bg1"/>
                </a:solidFill>
              </a:rPr>
              <a:t>D5 - KL-23016 </a:t>
            </a:r>
            <a:r>
              <a:rPr lang="tr-TR" sz="5100" dirty="0" err="1">
                <a:solidFill>
                  <a:schemeClr val="bg1"/>
                </a:solidFill>
              </a:rPr>
              <a:t>OPAMP’lı</a:t>
            </a:r>
            <a:r>
              <a:rPr lang="tr-TR" sz="5100" dirty="0">
                <a:solidFill>
                  <a:schemeClr val="bg1"/>
                </a:solidFill>
              </a:rPr>
              <a:t> pencere tipi karşılaştırma (</a:t>
            </a:r>
            <a:r>
              <a:rPr lang="tr-TR" sz="5100" dirty="0" err="1">
                <a:solidFill>
                  <a:schemeClr val="bg1"/>
                </a:solidFill>
              </a:rPr>
              <a:t>window</a:t>
            </a:r>
            <a:r>
              <a:rPr lang="tr-TR" sz="5100" dirty="0">
                <a:solidFill>
                  <a:schemeClr val="bg1"/>
                </a:solidFill>
              </a:rPr>
              <a:t> </a:t>
            </a:r>
            <a:r>
              <a:rPr lang="tr-TR" sz="5100" dirty="0" err="1">
                <a:solidFill>
                  <a:schemeClr val="bg1"/>
                </a:solidFill>
              </a:rPr>
              <a:t>comparator</a:t>
            </a:r>
            <a:r>
              <a:rPr lang="tr-TR" sz="51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tr-TR" sz="5100" dirty="0" smtClean="0">
                <a:solidFill>
                  <a:schemeClr val="bg1"/>
                </a:solidFill>
              </a:rPr>
              <a:t>D6 - KL-23017 </a:t>
            </a:r>
            <a:r>
              <a:rPr lang="tr-TR" sz="5100" dirty="0" err="1" smtClean="0">
                <a:solidFill>
                  <a:schemeClr val="bg1"/>
                </a:solidFill>
              </a:rPr>
              <a:t>Schmitt</a:t>
            </a:r>
            <a:r>
              <a:rPr lang="tr-TR" sz="5100" dirty="0" smtClean="0">
                <a:solidFill>
                  <a:schemeClr val="bg1"/>
                </a:solidFill>
              </a:rPr>
              <a:t> </a:t>
            </a:r>
            <a:r>
              <a:rPr lang="tr-TR" sz="5100" dirty="0" err="1" smtClean="0">
                <a:solidFill>
                  <a:schemeClr val="bg1"/>
                </a:solidFill>
              </a:rPr>
              <a:t>Trigger</a:t>
            </a:r>
            <a:r>
              <a:rPr lang="tr-TR" sz="5100" dirty="0" smtClean="0">
                <a:solidFill>
                  <a:schemeClr val="bg1"/>
                </a:solidFill>
              </a:rPr>
              <a:t> ve kare dalga </a:t>
            </a:r>
            <a:r>
              <a:rPr lang="tr-TR" sz="5100" dirty="0" err="1" smtClean="0">
                <a:solidFill>
                  <a:schemeClr val="bg1"/>
                </a:solidFill>
              </a:rPr>
              <a:t>osilatörü</a:t>
            </a:r>
            <a:endParaRPr lang="tr-TR" dirty="0" smtClean="0">
              <a:solidFill>
                <a:schemeClr val="bg1"/>
              </a:solidFill>
            </a:endParaRPr>
          </a:p>
          <a:p>
            <a:pPr lvl="1"/>
            <a:endParaRPr lang="tr-TR" dirty="0">
              <a:solidFill>
                <a:schemeClr val="bg1"/>
              </a:solidFill>
            </a:endParaRPr>
          </a:p>
          <a:p>
            <a:pPr lvl="1"/>
            <a:endParaRPr lang="tr-TR" dirty="0"/>
          </a:p>
        </p:txBody>
      </p:sp>
      <p:sp>
        <p:nvSpPr>
          <p:cNvPr id="4" name="Dikdörtgen 1"/>
          <p:cNvSpPr>
            <a:spLocks noChangeArrowheads="1"/>
          </p:cNvSpPr>
          <p:nvPr/>
        </p:nvSpPr>
        <p:spPr bwMode="auto">
          <a:xfrm>
            <a:off x="1979712" y="6381328"/>
            <a:ext cx="68042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r-TR" sz="2400" b="1" dirty="0">
                <a:hlinkClick r:id="rId2"/>
              </a:rPr>
              <a:t>http://ww3.ticaret.edu.tr/salsan/</a:t>
            </a:r>
            <a:endParaRPr lang="tr-TR" sz="2400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54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979468"/>
            <a:ext cx="871296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tr-TR" sz="3600" dirty="0" smtClean="0">
                <a:solidFill>
                  <a:schemeClr val="bg1"/>
                </a:solidFill>
              </a:rPr>
              <a:t>E4 </a:t>
            </a:r>
            <a:r>
              <a:rPr lang="tr-TR" sz="3600" dirty="0">
                <a:solidFill>
                  <a:schemeClr val="bg1"/>
                </a:solidFill>
              </a:rPr>
              <a:t>- </a:t>
            </a:r>
            <a:r>
              <a:rPr lang="tr-TR" sz="3600" dirty="0" err="1">
                <a:solidFill>
                  <a:schemeClr val="bg1"/>
                </a:solidFill>
              </a:rPr>
              <a:t>OPAMP’lı</a:t>
            </a:r>
            <a:r>
              <a:rPr lang="tr-TR" sz="3600" dirty="0">
                <a:solidFill>
                  <a:schemeClr val="bg1"/>
                </a:solidFill>
              </a:rPr>
              <a:t> alçak geçiren filtre ve </a:t>
            </a:r>
            <a:r>
              <a:rPr lang="tr-TR" sz="3600" dirty="0" err="1">
                <a:solidFill>
                  <a:schemeClr val="bg1"/>
                </a:solidFill>
              </a:rPr>
              <a:t>Bode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Plot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smtClean="0">
                <a:solidFill>
                  <a:schemeClr val="bg1"/>
                </a:solidFill>
              </a:rPr>
              <a:t>uygulaması</a:t>
            </a:r>
          </a:p>
          <a:p>
            <a:pPr lvl="1"/>
            <a:endParaRPr lang="tr-TR" sz="3600" dirty="0" smtClean="0">
              <a:solidFill>
                <a:schemeClr val="bg1"/>
              </a:solidFill>
            </a:endParaRPr>
          </a:p>
          <a:p>
            <a:pPr lvl="1"/>
            <a:r>
              <a:rPr lang="tr-TR" sz="2800" dirty="0">
                <a:solidFill>
                  <a:schemeClr val="bg1"/>
                </a:solidFill>
              </a:rPr>
              <a:t>Electronic Workbench ortamında deney şeması çizilecek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Verilen değerlerle devrenim köşe frekansını hesaplayın.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Kullanılan 2 adet direncin sebebini açıklayın.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tr-TR" sz="2400" dirty="0" err="1" smtClean="0">
                <a:solidFill>
                  <a:schemeClr val="bg1"/>
                </a:solidFill>
              </a:rPr>
              <a:t>Bode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Plot</a:t>
            </a:r>
            <a:r>
              <a:rPr lang="tr-TR" sz="2400" dirty="0" smtClean="0">
                <a:solidFill>
                  <a:schemeClr val="bg1"/>
                </a:solidFill>
              </a:rPr>
              <a:t> üzerinden köşe frekansını ölçün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R</a:t>
            </a:r>
            <a:r>
              <a:rPr lang="tr-TR" sz="2400" baseline="-25000" dirty="0" smtClean="0">
                <a:solidFill>
                  <a:schemeClr val="bg1"/>
                </a:solidFill>
              </a:rPr>
              <a:t>1</a:t>
            </a:r>
            <a:r>
              <a:rPr lang="tr-TR" sz="2400" dirty="0" smtClean="0">
                <a:solidFill>
                  <a:schemeClr val="bg1"/>
                </a:solidFill>
              </a:rPr>
              <a:t>= 1 k</a:t>
            </a:r>
            <a:r>
              <a:rPr lang="tr-TR" sz="2400" dirty="0" smtClean="0">
                <a:solidFill>
                  <a:schemeClr val="bg1"/>
                </a:solidFill>
                <a:sym typeface="Symbol"/>
              </a:rPr>
              <a:t>  ve  </a:t>
            </a:r>
            <a:r>
              <a:rPr lang="tr-TR" sz="2400" dirty="0" err="1" smtClean="0">
                <a:solidFill>
                  <a:schemeClr val="bg1"/>
                </a:solidFill>
                <a:sym typeface="Symbol"/>
              </a:rPr>
              <a:t>R</a:t>
            </a:r>
            <a:r>
              <a:rPr lang="tr-TR" sz="2400" baseline="-25000" dirty="0" err="1" smtClean="0">
                <a:solidFill>
                  <a:schemeClr val="bg1"/>
                </a:solidFill>
                <a:sym typeface="Symbol"/>
              </a:rPr>
              <a:t>f</a:t>
            </a:r>
            <a:r>
              <a:rPr lang="tr-TR" sz="2400" dirty="0" smtClean="0">
                <a:solidFill>
                  <a:schemeClr val="bg1"/>
                </a:solidFill>
                <a:sym typeface="Symbol"/>
              </a:rPr>
              <a:t>= 10 </a:t>
            </a:r>
            <a:r>
              <a:rPr lang="tr-TR" sz="2400" dirty="0">
                <a:solidFill>
                  <a:schemeClr val="bg1"/>
                </a:solidFill>
              </a:rPr>
              <a:t>k</a:t>
            </a:r>
            <a:r>
              <a:rPr lang="tr-TR" sz="2400" dirty="0">
                <a:solidFill>
                  <a:schemeClr val="bg1"/>
                </a:solidFill>
                <a:sym typeface="Symbol"/>
              </a:rPr>
              <a:t> </a:t>
            </a:r>
            <a:r>
              <a:rPr lang="tr-TR" sz="2400" dirty="0" smtClean="0">
                <a:solidFill>
                  <a:schemeClr val="bg1"/>
                </a:solidFill>
                <a:sym typeface="Symbol"/>
              </a:rPr>
              <a:t> olması halinde </a:t>
            </a:r>
            <a:r>
              <a:rPr lang="tr-TR" sz="2400" dirty="0" err="1" smtClean="0">
                <a:solidFill>
                  <a:schemeClr val="bg1"/>
                </a:solidFill>
                <a:sym typeface="Symbol"/>
              </a:rPr>
              <a:t>Bode</a:t>
            </a:r>
            <a:r>
              <a:rPr lang="tr-TR" sz="24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  <a:sym typeface="Symbol"/>
              </a:rPr>
              <a:t>Plot</a:t>
            </a:r>
            <a:r>
              <a:rPr lang="tr-TR" sz="2400" dirty="0" smtClean="0">
                <a:solidFill>
                  <a:schemeClr val="bg1"/>
                </a:solidFill>
                <a:sym typeface="Symbol"/>
              </a:rPr>
              <a:t> üzerinden tekrar ölçme yapın.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  <a:sym typeface="Symbol"/>
              </a:rPr>
              <a:t>Girişine 10 Hz sinüs </a:t>
            </a:r>
            <a:r>
              <a:rPr lang="tr-TR" sz="2400" dirty="0" err="1" smtClean="0">
                <a:solidFill>
                  <a:schemeClr val="bg1"/>
                </a:solidFill>
                <a:sym typeface="Symbol"/>
              </a:rPr>
              <a:t>verilemesi</a:t>
            </a:r>
            <a:r>
              <a:rPr lang="tr-TR" sz="2400" dirty="0" smtClean="0">
                <a:solidFill>
                  <a:schemeClr val="bg1"/>
                </a:solidFill>
                <a:sym typeface="Symbol"/>
              </a:rPr>
              <a:t> halinde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  <a:sym typeface="Symbol"/>
              </a:rPr>
              <a:t>Girişine 5</a:t>
            </a:r>
            <a:r>
              <a:rPr lang="tr-TR" sz="2400" dirty="0" smtClean="0">
                <a:solidFill>
                  <a:schemeClr val="bg1"/>
                </a:solidFill>
                <a:sym typeface="Symbol"/>
              </a:rPr>
              <a:t> kHz </a:t>
            </a:r>
            <a:r>
              <a:rPr lang="tr-TR" sz="2400" dirty="0">
                <a:solidFill>
                  <a:schemeClr val="bg1"/>
                </a:solidFill>
                <a:sym typeface="Symbol"/>
              </a:rPr>
              <a:t>sinüs </a:t>
            </a:r>
            <a:r>
              <a:rPr lang="tr-TR" sz="2400" dirty="0" err="1">
                <a:solidFill>
                  <a:schemeClr val="bg1"/>
                </a:solidFill>
                <a:sym typeface="Symbol"/>
              </a:rPr>
              <a:t>verilemesi</a:t>
            </a:r>
            <a:r>
              <a:rPr lang="tr-TR" sz="2400" dirty="0">
                <a:solidFill>
                  <a:schemeClr val="bg1"/>
                </a:solidFill>
                <a:sym typeface="Symbol"/>
              </a:rPr>
              <a:t> halinde </a:t>
            </a:r>
            <a:endParaRPr lang="tr-TR" sz="2400" dirty="0" smtClean="0">
              <a:solidFill>
                <a:schemeClr val="bg1"/>
              </a:solidFill>
              <a:sym typeface="Symbol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  <a:sym typeface="Symbol"/>
              </a:rPr>
              <a:t>Transfer değerlerini </a:t>
            </a:r>
            <a:r>
              <a:rPr lang="tr-TR" sz="2400" dirty="0" err="1" smtClean="0">
                <a:solidFill>
                  <a:schemeClr val="bg1"/>
                </a:solidFill>
                <a:sym typeface="Symbol"/>
              </a:rPr>
              <a:t>dB</a:t>
            </a:r>
            <a:r>
              <a:rPr lang="tr-TR" sz="2400" dirty="0" smtClean="0">
                <a:solidFill>
                  <a:schemeClr val="bg1"/>
                </a:solidFill>
                <a:sym typeface="Symbol"/>
              </a:rPr>
              <a:t> olarak </a:t>
            </a:r>
            <a:r>
              <a:rPr lang="tr-TR" sz="2400" dirty="0" err="1" smtClean="0">
                <a:solidFill>
                  <a:schemeClr val="bg1"/>
                </a:solidFill>
                <a:sym typeface="Symbol"/>
              </a:rPr>
              <a:t>Bode</a:t>
            </a:r>
            <a:r>
              <a:rPr lang="tr-TR" sz="24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  <a:sym typeface="Symbol"/>
              </a:rPr>
              <a:t>Plot</a:t>
            </a:r>
            <a:r>
              <a:rPr lang="tr-TR" sz="2400" dirty="0" smtClean="0">
                <a:solidFill>
                  <a:schemeClr val="bg1"/>
                </a:solidFill>
                <a:sym typeface="Symbol"/>
              </a:rPr>
              <a:t> üzerinden ölçün.</a:t>
            </a:r>
            <a:endParaRPr lang="tr-TR" sz="2400" dirty="0">
              <a:solidFill>
                <a:schemeClr val="bg1"/>
              </a:solidFill>
              <a:sym typeface="Symbol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tr-TR" sz="2400" dirty="0" smtClean="0">
              <a:solidFill>
                <a:schemeClr val="bg1"/>
              </a:solidFill>
              <a:sym typeface="Symbol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6" cy="6995841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0" y="27856"/>
            <a:ext cx="9144000" cy="2606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755576" y="0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3"/>
              </a:rPr>
              <a:t>http://</a:t>
            </a:r>
            <a:r>
              <a:rPr lang="tr-TR" dirty="0" smtClean="0">
                <a:hlinkClick r:id="rId3"/>
              </a:rPr>
              <a:t>www.flite.co.uk/flite-kl-200-electronics-trainer.htm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55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544616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tr-TR" sz="5100" dirty="0" smtClean="0">
              <a:solidFill>
                <a:schemeClr val="bg1"/>
              </a:solidFill>
            </a:endParaRPr>
          </a:p>
          <a:p>
            <a:r>
              <a:rPr lang="tr-TR" sz="3900" dirty="0" smtClean="0">
                <a:solidFill>
                  <a:schemeClr val="bg1"/>
                </a:solidFill>
              </a:rPr>
              <a:t>Donanım deneyleri (KL-21001 deney seti)</a:t>
            </a:r>
          </a:p>
          <a:p>
            <a:endParaRPr lang="tr-TR" sz="39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tr-TR" dirty="0">
                <a:solidFill>
                  <a:schemeClr val="bg1"/>
                </a:solidFill>
              </a:rPr>
              <a:t>KL-21001 deney </a:t>
            </a:r>
            <a:r>
              <a:rPr lang="tr-TR" dirty="0" smtClean="0">
                <a:solidFill>
                  <a:schemeClr val="bg1"/>
                </a:solidFill>
              </a:rPr>
              <a:t>seti özelliklerinin öğrenilmesi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Analog ölçme elemanları ile DC gerim kaynaklarının değerlerinin ölçülmesi, DVM ile değerlerin karşılaştırılması.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>
                <a:solidFill>
                  <a:schemeClr val="bg1"/>
                </a:solidFill>
              </a:rPr>
              <a:t>Analog ölçme elemanları ile </a:t>
            </a:r>
            <a:r>
              <a:rPr lang="tr-TR" dirty="0" smtClean="0">
                <a:solidFill>
                  <a:schemeClr val="bg1"/>
                </a:solidFill>
              </a:rPr>
              <a:t>AC </a:t>
            </a:r>
            <a:r>
              <a:rPr lang="tr-TR" dirty="0">
                <a:solidFill>
                  <a:schemeClr val="bg1"/>
                </a:solidFill>
              </a:rPr>
              <a:t>gerim kaynaklarının değerlerinin ölçülmesi, DVM ile değerlerin karşılaştırılması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err="1" smtClean="0">
                <a:solidFill>
                  <a:schemeClr val="bg1"/>
                </a:solidFill>
              </a:rPr>
              <a:t>Potentiometer</a:t>
            </a:r>
            <a:r>
              <a:rPr lang="tr-TR" dirty="0" smtClean="0">
                <a:solidFill>
                  <a:schemeClr val="bg1"/>
                </a:solidFill>
              </a:rPr>
              <a:t> değerlerinin ölçü aletiyle analog olarak ölçülmesi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err="1" smtClean="0">
                <a:solidFill>
                  <a:schemeClr val="bg1"/>
                </a:solidFill>
              </a:rPr>
              <a:t>Function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Generator</a:t>
            </a:r>
            <a:r>
              <a:rPr lang="tr-TR" dirty="0" smtClean="0">
                <a:solidFill>
                  <a:schemeClr val="bg1"/>
                </a:solidFill>
              </a:rPr>
              <a:t> çıkışının </a:t>
            </a:r>
            <a:r>
              <a:rPr lang="tr-TR" dirty="0" err="1" smtClean="0">
                <a:solidFill>
                  <a:schemeClr val="bg1"/>
                </a:solidFill>
              </a:rPr>
              <a:t>audio</a:t>
            </a:r>
            <a:r>
              <a:rPr lang="tr-TR" dirty="0" smtClean="0">
                <a:solidFill>
                  <a:schemeClr val="bg1"/>
                </a:solidFill>
              </a:rPr>
              <a:t> olarak incelenmesi</a:t>
            </a:r>
          </a:p>
          <a:p>
            <a:pPr lvl="1">
              <a:buFont typeface="Wingdings" pitchFamily="2" charset="2"/>
              <a:buChar char="Ø"/>
            </a:pPr>
            <a:endParaRPr lang="tr-TR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tr-TR" dirty="0" smtClean="0">
              <a:solidFill>
                <a:schemeClr val="bg1"/>
              </a:solidFill>
            </a:endParaRPr>
          </a:p>
          <a:p>
            <a:pPr lvl="1"/>
            <a:endParaRPr lang="tr-TR" dirty="0">
              <a:solidFill>
                <a:schemeClr val="bg1"/>
              </a:solidFill>
            </a:endParaRPr>
          </a:p>
          <a:p>
            <a:pPr lvl="1"/>
            <a:endParaRPr lang="tr-TR" dirty="0">
              <a:solidFill>
                <a:schemeClr val="bg1"/>
              </a:solidFill>
            </a:endParaRPr>
          </a:p>
          <a:p>
            <a:pPr lvl="1"/>
            <a:endParaRPr lang="tr-TR" dirty="0"/>
          </a:p>
        </p:txBody>
      </p:sp>
      <p:sp>
        <p:nvSpPr>
          <p:cNvPr id="4" name="Dikdörtgen 1"/>
          <p:cNvSpPr>
            <a:spLocks noChangeArrowheads="1"/>
          </p:cNvSpPr>
          <p:nvPr/>
        </p:nvSpPr>
        <p:spPr bwMode="auto">
          <a:xfrm>
            <a:off x="1979712" y="6381328"/>
            <a:ext cx="68042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r-TR" sz="2400" b="1" dirty="0">
                <a:hlinkClick r:id="rId2"/>
              </a:rPr>
              <a:t>http://ww3.ticaret.edu.tr/salsan/</a:t>
            </a:r>
            <a:endParaRPr lang="tr-TR" sz="2400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62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4" y="116632"/>
            <a:ext cx="9138672" cy="657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23528" y="4005064"/>
            <a:ext cx="3960440" cy="273630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467544" y="602128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Köprü Doğrultucu ve alçak  geçiren filtre</a:t>
            </a:r>
            <a:endParaRPr lang="tr-TR" sz="2800" dirty="0">
              <a:solidFill>
                <a:srgbClr val="FF0000"/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 flipV="1">
            <a:off x="1259632" y="5445224"/>
            <a:ext cx="0" cy="288032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1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544616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tr-TR" sz="51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tr-TR" sz="3900" dirty="0" smtClean="0">
                <a:solidFill>
                  <a:schemeClr val="bg1"/>
                </a:solidFill>
              </a:rPr>
              <a:t>D1 - KL-23002 Köprü diyotlu doğrultucu ve filtre devresi</a:t>
            </a:r>
          </a:p>
          <a:p>
            <a:pPr marL="457200" lvl="1" indent="0">
              <a:buNone/>
            </a:pPr>
            <a:r>
              <a:rPr lang="tr-TR" sz="3200" dirty="0" smtClean="0">
                <a:solidFill>
                  <a:schemeClr val="bg1"/>
                </a:solidFill>
              </a:rPr>
              <a:t>Ölçmeler </a:t>
            </a:r>
            <a:r>
              <a:rPr lang="tr-TR" sz="3200" dirty="0" err="1" smtClean="0">
                <a:solidFill>
                  <a:schemeClr val="bg1"/>
                </a:solidFill>
              </a:rPr>
              <a:t>osiloskop</a:t>
            </a:r>
            <a:r>
              <a:rPr lang="tr-TR" sz="3200" dirty="0" smtClean="0">
                <a:solidFill>
                  <a:schemeClr val="bg1"/>
                </a:solidFill>
              </a:rPr>
              <a:t> ve analog elemanlarla yapılacaktır.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Devreye gerilim verilmeden devredeki R ve C elemanları </a:t>
            </a:r>
            <a:r>
              <a:rPr lang="tr-TR" dirty="0" err="1" smtClean="0">
                <a:solidFill>
                  <a:schemeClr val="bg1"/>
                </a:solidFill>
              </a:rPr>
              <a:t>multimeter</a:t>
            </a:r>
            <a:r>
              <a:rPr lang="tr-TR" dirty="0" smtClean="0">
                <a:solidFill>
                  <a:schemeClr val="bg1"/>
                </a:solidFill>
              </a:rPr>
              <a:t> ile ölçülecek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Devrede R ve C elemanları yokken köprü çıkışındaki tepe değer ve ortalama değerlerin hesaplanması ve ölçülmesi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Devredeki R ve C elemanlarının değerlerinin ölçülmesi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err="1" smtClean="0">
                <a:solidFill>
                  <a:schemeClr val="bg1"/>
                </a:solidFill>
              </a:rPr>
              <a:t>Min</a:t>
            </a:r>
            <a:r>
              <a:rPr lang="tr-TR" dirty="0" smtClean="0">
                <a:solidFill>
                  <a:schemeClr val="bg1"/>
                </a:solidFill>
              </a:rPr>
              <a:t> RC zaman sabiti ile çıkış gerilimin ölçülmesi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err="1" smtClean="0">
                <a:solidFill>
                  <a:schemeClr val="bg1"/>
                </a:solidFill>
              </a:rPr>
              <a:t>Max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RC zaman sabiti ile çıkış gerilimin ölçülmesi</a:t>
            </a:r>
          </a:p>
          <a:p>
            <a:pPr lvl="1">
              <a:buFont typeface="Wingdings" pitchFamily="2" charset="2"/>
              <a:buChar char="Ø"/>
            </a:pPr>
            <a:endParaRPr lang="tr-TR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tr-TR" sz="3200" dirty="0" smtClean="0">
              <a:solidFill>
                <a:schemeClr val="bg1"/>
              </a:solidFill>
            </a:endParaRPr>
          </a:p>
          <a:p>
            <a:pPr lvl="1"/>
            <a:endParaRPr lang="tr-TR" dirty="0">
              <a:solidFill>
                <a:schemeClr val="bg1"/>
              </a:solidFill>
            </a:endParaRPr>
          </a:p>
          <a:p>
            <a:pPr lvl="1"/>
            <a:endParaRPr lang="tr-TR" dirty="0"/>
          </a:p>
        </p:txBody>
      </p:sp>
      <p:sp>
        <p:nvSpPr>
          <p:cNvPr id="4" name="Dikdörtgen 1"/>
          <p:cNvSpPr>
            <a:spLocks noChangeArrowheads="1"/>
          </p:cNvSpPr>
          <p:nvPr/>
        </p:nvSpPr>
        <p:spPr bwMode="auto">
          <a:xfrm>
            <a:off x="1979712" y="6381328"/>
            <a:ext cx="68042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r-TR" sz="2400" b="1" dirty="0">
                <a:hlinkClick r:id="rId2"/>
              </a:rPr>
              <a:t>http://ww3.ticaret.edu.tr/salsan/</a:t>
            </a:r>
            <a:endParaRPr lang="tr-TR" sz="2400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82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21656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4716016" y="1412776"/>
            <a:ext cx="3672408" cy="273630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5364088" y="407707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3 Terminalli regülatör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8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6120680"/>
          </a:xfrm>
        </p:spPr>
        <p:txBody>
          <a:bodyPr>
            <a:normAutofit fontScale="85000" lnSpcReduction="10000"/>
          </a:bodyPr>
          <a:lstStyle/>
          <a:p>
            <a:pPr marL="457200" lvl="1" indent="0">
              <a:buNone/>
            </a:pPr>
            <a:endParaRPr lang="tr-TR" sz="51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tr-TR" sz="3900" dirty="0" smtClean="0">
                <a:solidFill>
                  <a:schemeClr val="bg1"/>
                </a:solidFill>
              </a:rPr>
              <a:t>D2 - KL-23011  3 terminal </a:t>
            </a:r>
            <a:r>
              <a:rPr lang="tr-TR" sz="3900" dirty="0" err="1" smtClean="0">
                <a:solidFill>
                  <a:schemeClr val="bg1"/>
                </a:solidFill>
              </a:rPr>
              <a:t>voltage</a:t>
            </a:r>
            <a:r>
              <a:rPr lang="tr-TR" sz="3900" dirty="0" smtClean="0">
                <a:solidFill>
                  <a:schemeClr val="bg1"/>
                </a:solidFill>
              </a:rPr>
              <a:t> </a:t>
            </a:r>
            <a:r>
              <a:rPr lang="tr-TR" sz="3900" dirty="0" err="1" smtClean="0">
                <a:solidFill>
                  <a:schemeClr val="bg1"/>
                </a:solidFill>
              </a:rPr>
              <a:t>regulator</a:t>
            </a:r>
            <a:endParaRPr lang="tr-TR" sz="39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tr-TR" sz="3600" dirty="0">
                <a:solidFill>
                  <a:schemeClr val="bg1"/>
                </a:solidFill>
              </a:rPr>
              <a:t>Ölçmeler </a:t>
            </a:r>
            <a:r>
              <a:rPr lang="tr-TR" sz="3600" dirty="0" err="1">
                <a:solidFill>
                  <a:schemeClr val="bg1"/>
                </a:solidFill>
              </a:rPr>
              <a:t>osiloskop</a:t>
            </a:r>
            <a:r>
              <a:rPr lang="tr-TR" sz="3600" dirty="0">
                <a:solidFill>
                  <a:schemeClr val="bg1"/>
                </a:solidFill>
              </a:rPr>
              <a:t> ve analog elemanlarla yapılacaktır.</a:t>
            </a:r>
          </a:p>
          <a:p>
            <a:pPr marL="457200" lvl="1" indent="0">
              <a:buNone/>
            </a:pPr>
            <a:endParaRPr lang="tr-TR" sz="36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tr-TR" dirty="0">
                <a:solidFill>
                  <a:schemeClr val="bg1"/>
                </a:solidFill>
              </a:rPr>
              <a:t>Devreye gerilim verilmeden devredeki R ve C elemanları </a:t>
            </a:r>
            <a:r>
              <a:rPr lang="tr-TR" dirty="0" err="1">
                <a:solidFill>
                  <a:schemeClr val="bg1"/>
                </a:solidFill>
              </a:rPr>
              <a:t>multimeter</a:t>
            </a:r>
            <a:r>
              <a:rPr lang="tr-TR" dirty="0">
                <a:solidFill>
                  <a:schemeClr val="bg1"/>
                </a:solidFill>
              </a:rPr>
              <a:t> ile </a:t>
            </a:r>
            <a:r>
              <a:rPr lang="tr-TR" dirty="0" smtClean="0">
                <a:solidFill>
                  <a:schemeClr val="bg1"/>
                </a:solidFill>
              </a:rPr>
              <a:t>ölçülecek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Köprü çıkışındaki gerilimin TP1 ve TP2 ölçülmesi ve dalga şeklinin tahmini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TP3 bağlanacak yük direnci üzerinden 10 </a:t>
            </a:r>
            <a:r>
              <a:rPr lang="tr-TR" dirty="0" err="1" smtClean="0">
                <a:solidFill>
                  <a:schemeClr val="bg1"/>
                </a:solidFill>
              </a:rPr>
              <a:t>mA</a:t>
            </a:r>
            <a:r>
              <a:rPr lang="tr-TR" dirty="0" smtClean="0">
                <a:solidFill>
                  <a:schemeClr val="bg1"/>
                </a:solidFill>
              </a:rPr>
              <a:t> çekilmesi halinde gerekli direnci hesaplayın.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TP4 değerini ölçün.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TP1 ve TP3 üzerindeki gürültüyü </a:t>
            </a:r>
            <a:r>
              <a:rPr lang="tr-TR" dirty="0" err="1" smtClean="0">
                <a:solidFill>
                  <a:schemeClr val="bg1"/>
                </a:solidFill>
              </a:rPr>
              <a:t>osiloskopu</a:t>
            </a:r>
            <a:r>
              <a:rPr lang="tr-TR" dirty="0" smtClean="0">
                <a:solidFill>
                  <a:schemeClr val="bg1"/>
                </a:solidFill>
              </a:rPr>
              <a:t> AC </a:t>
            </a:r>
            <a:r>
              <a:rPr lang="tr-TR" dirty="0" err="1" smtClean="0">
                <a:solidFill>
                  <a:schemeClr val="bg1"/>
                </a:solidFill>
              </a:rPr>
              <a:t>modunda</a:t>
            </a:r>
            <a:r>
              <a:rPr lang="tr-TR" dirty="0" smtClean="0">
                <a:solidFill>
                  <a:schemeClr val="bg1"/>
                </a:solidFill>
              </a:rPr>
              <a:t> kullanarak en hassas şekilde ölçün.</a:t>
            </a:r>
          </a:p>
          <a:p>
            <a:pPr marL="457200" lvl="1" indent="0">
              <a:buNone/>
            </a:pPr>
            <a:endParaRPr lang="tr-TR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tr-TR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tr-TR" sz="3200" dirty="0" smtClean="0">
              <a:solidFill>
                <a:schemeClr val="bg1"/>
              </a:solidFill>
            </a:endParaRPr>
          </a:p>
          <a:p>
            <a:pPr lvl="1"/>
            <a:endParaRPr lang="tr-TR" dirty="0">
              <a:solidFill>
                <a:schemeClr val="bg1"/>
              </a:solidFill>
            </a:endParaRPr>
          </a:p>
          <a:p>
            <a:pPr lvl="1"/>
            <a:endParaRPr lang="tr-TR" dirty="0"/>
          </a:p>
        </p:txBody>
      </p:sp>
      <p:sp>
        <p:nvSpPr>
          <p:cNvPr id="4" name="Dikdörtgen 1"/>
          <p:cNvSpPr>
            <a:spLocks noChangeArrowheads="1"/>
          </p:cNvSpPr>
          <p:nvPr/>
        </p:nvSpPr>
        <p:spPr bwMode="auto">
          <a:xfrm>
            <a:off x="1979712" y="6381328"/>
            <a:ext cx="68042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r-TR" sz="2400" b="1" dirty="0">
                <a:hlinkClick r:id="rId2"/>
              </a:rPr>
              <a:t>http://ww3.ticaret.edu.tr/salsan/</a:t>
            </a:r>
            <a:endParaRPr lang="tr-TR" sz="2400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77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2" y="188640"/>
            <a:ext cx="9116928" cy="646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827584" y="5373216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>
                <a:solidFill>
                  <a:srgbClr val="FF0000"/>
                </a:solidFill>
              </a:rPr>
              <a:t>OPAMP’lı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entegral alma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95536" y="1412776"/>
            <a:ext cx="4032448" cy="496855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Düz Bağlayıcı 9"/>
          <p:cNvCxnSpPr/>
          <p:nvPr/>
        </p:nvCxnSpPr>
        <p:spPr>
          <a:xfrm>
            <a:off x="2771800" y="1916832"/>
            <a:ext cx="288032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2771800" y="2132856"/>
            <a:ext cx="288032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/>
          <p:cNvCxnSpPr/>
          <p:nvPr/>
        </p:nvCxnSpPr>
        <p:spPr>
          <a:xfrm>
            <a:off x="2267744" y="2492896"/>
            <a:ext cx="288032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2483768" y="4365104"/>
            <a:ext cx="0" cy="288032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etin kutusu 17"/>
          <p:cNvSpPr txBox="1"/>
          <p:nvPr/>
        </p:nvSpPr>
        <p:spPr>
          <a:xfrm>
            <a:off x="1763688" y="49411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10 k</a:t>
            </a:r>
            <a:r>
              <a:rPr lang="tr-TR" b="1" dirty="0" smtClean="0">
                <a:solidFill>
                  <a:srgbClr val="FF0000"/>
                </a:solidFill>
                <a:sym typeface="Symbol"/>
              </a:rPr>
              <a:t>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43608" y="20608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10 k</a:t>
            </a:r>
            <a:r>
              <a:rPr lang="tr-TR" b="1" dirty="0" smtClean="0">
                <a:solidFill>
                  <a:srgbClr val="FF0000"/>
                </a:solidFill>
                <a:sym typeface="Symbol"/>
              </a:rPr>
              <a:t>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3491880" y="155679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sym typeface="Symbol"/>
              </a:rPr>
              <a:t>0,1 F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3635896" y="20608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1 M</a:t>
            </a:r>
            <a:r>
              <a:rPr lang="tr-TR" b="1" dirty="0" smtClean="0">
                <a:solidFill>
                  <a:srgbClr val="FF0000"/>
                </a:solidFill>
                <a:sym typeface="Symbol"/>
              </a:rPr>
              <a:t>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544616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tr-TR" sz="51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tr-TR" sz="3600" dirty="0" smtClean="0">
                <a:solidFill>
                  <a:schemeClr val="bg1"/>
                </a:solidFill>
              </a:rPr>
              <a:t>D3 - KL-23013 </a:t>
            </a:r>
            <a:r>
              <a:rPr lang="tr-TR" sz="3600" dirty="0" err="1">
                <a:solidFill>
                  <a:schemeClr val="bg1"/>
                </a:solidFill>
              </a:rPr>
              <a:t>OPAMP’lı</a:t>
            </a:r>
            <a:r>
              <a:rPr lang="tr-TR" sz="3600" dirty="0">
                <a:solidFill>
                  <a:schemeClr val="bg1"/>
                </a:solidFill>
              </a:rPr>
              <a:t> entegral alma devresi  </a:t>
            </a:r>
            <a:endParaRPr lang="tr-TR" sz="36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tr-TR" dirty="0">
                <a:solidFill>
                  <a:schemeClr val="bg1"/>
                </a:solidFill>
              </a:rPr>
              <a:t>Ölçmeler </a:t>
            </a:r>
            <a:r>
              <a:rPr lang="tr-TR" dirty="0" err="1">
                <a:solidFill>
                  <a:schemeClr val="bg1"/>
                </a:solidFill>
              </a:rPr>
              <a:t>osiloskop</a:t>
            </a:r>
            <a:r>
              <a:rPr lang="tr-TR" dirty="0">
                <a:solidFill>
                  <a:schemeClr val="bg1"/>
                </a:solidFill>
              </a:rPr>
              <a:t> ve analog elemanlarla yapılacaktır.</a:t>
            </a:r>
          </a:p>
          <a:p>
            <a:pPr marL="457200" lvl="1" indent="0">
              <a:buNone/>
            </a:pPr>
            <a:endParaRPr lang="tr-TR" dirty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R19 direncinin gerekliliğini yorumlayın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Devrenin TP1 girişine bir kare dalga verilmesi halinde giriş ve çıkış dalga şekillerini alt alta çizin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>
                <a:solidFill>
                  <a:schemeClr val="bg1"/>
                </a:solidFill>
              </a:rPr>
              <a:t>Devrenin TP1 girişine bir </a:t>
            </a:r>
            <a:r>
              <a:rPr lang="tr-TR" dirty="0" err="1" smtClean="0">
                <a:solidFill>
                  <a:schemeClr val="bg1"/>
                </a:solidFill>
              </a:rPr>
              <a:t>sinüsoidal</a:t>
            </a:r>
            <a:r>
              <a:rPr lang="tr-TR" dirty="0" smtClean="0">
                <a:solidFill>
                  <a:schemeClr val="bg1"/>
                </a:solidFill>
              </a:rPr>
              <a:t> dalga </a:t>
            </a:r>
            <a:r>
              <a:rPr lang="tr-TR" dirty="0">
                <a:solidFill>
                  <a:schemeClr val="bg1"/>
                </a:solidFill>
              </a:rPr>
              <a:t>verilmesi halinde giriş ve çıkış dalga şekillerini alt alta çizin</a:t>
            </a:r>
          </a:p>
          <a:p>
            <a:pPr lvl="1">
              <a:buFont typeface="Wingdings" pitchFamily="2" charset="2"/>
              <a:buChar char="Ø"/>
            </a:pP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1"/>
          <p:cNvSpPr>
            <a:spLocks noChangeArrowheads="1"/>
          </p:cNvSpPr>
          <p:nvPr/>
        </p:nvSpPr>
        <p:spPr bwMode="auto">
          <a:xfrm>
            <a:off x="1979712" y="6381328"/>
            <a:ext cx="68042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r-TR" sz="2400" b="1" dirty="0">
                <a:hlinkClick r:id="rId2"/>
              </a:rPr>
              <a:t>http://ww3.ticaret.edu.tr/salsan/</a:t>
            </a:r>
            <a:endParaRPr lang="tr-TR" sz="2400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764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56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95536" y="1412776"/>
            <a:ext cx="4032448" cy="496855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395536" y="5517232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>
                <a:solidFill>
                  <a:srgbClr val="FF0000"/>
                </a:solidFill>
              </a:rPr>
              <a:t>Comparator</a:t>
            </a:r>
            <a:r>
              <a:rPr lang="tr-TR" sz="2800" dirty="0" smtClean="0">
                <a:solidFill>
                  <a:srgbClr val="FF0000"/>
                </a:solidFill>
              </a:rPr>
              <a:t> ve 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PWM uygulaması</a:t>
            </a:r>
            <a:endParaRPr lang="tr-TR" sz="2800" dirty="0">
              <a:solidFill>
                <a:srgbClr val="FF0000"/>
              </a:solidFill>
            </a:endParaRPr>
          </a:p>
        </p:txBody>
      </p:sp>
      <p:cxnSp>
        <p:nvCxnSpPr>
          <p:cNvPr id="11" name="Düz Bağlayıcı 10"/>
          <p:cNvCxnSpPr/>
          <p:nvPr/>
        </p:nvCxnSpPr>
        <p:spPr>
          <a:xfrm>
            <a:off x="1979712" y="3861048"/>
            <a:ext cx="288032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>
            <a:off x="1763688" y="4221088"/>
            <a:ext cx="0" cy="288032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1259632" y="34290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1 k</a:t>
            </a:r>
            <a:r>
              <a:rPr lang="tr-TR" b="1" dirty="0" smtClean="0">
                <a:solidFill>
                  <a:srgbClr val="FF0000"/>
                </a:solidFill>
                <a:sym typeface="Symbol"/>
              </a:rPr>
              <a:t>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539552" y="407707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1 k</a:t>
            </a:r>
            <a:r>
              <a:rPr lang="tr-TR" b="1" dirty="0" smtClean="0">
                <a:solidFill>
                  <a:srgbClr val="FF0000"/>
                </a:solidFill>
                <a:sym typeface="Symbol"/>
              </a:rPr>
              <a:t>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611560" y="335699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sym typeface="Symbol"/>
              </a:rPr>
              <a:t>0,1 F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71600" y="47971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1 k</a:t>
            </a:r>
            <a:r>
              <a:rPr lang="tr-TR" b="1" dirty="0" smtClean="0">
                <a:solidFill>
                  <a:srgbClr val="FF0000"/>
                </a:solidFill>
                <a:sym typeface="Symbol"/>
              </a:rPr>
              <a:t>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5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61E0B48-B9D1-48B7-B7E8-58AD5A991A69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347663"/>
            <a:ext cx="8509000" cy="625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Dikdörtgen 1"/>
          <p:cNvSpPr>
            <a:spLocks noChangeArrowheads="1"/>
          </p:cNvSpPr>
          <p:nvPr/>
        </p:nvSpPr>
        <p:spPr bwMode="auto">
          <a:xfrm>
            <a:off x="3954463" y="744538"/>
            <a:ext cx="403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http://ww3.ticaret.edu.tr/salsan/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780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54461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tr-TR" sz="3600" dirty="0" smtClean="0">
                <a:solidFill>
                  <a:schemeClr val="bg1"/>
                </a:solidFill>
              </a:rPr>
              <a:t>D4 - KL-23014 </a:t>
            </a:r>
            <a:r>
              <a:rPr lang="tr-TR" sz="3600" dirty="0" err="1" smtClean="0">
                <a:solidFill>
                  <a:schemeClr val="bg1"/>
                </a:solidFill>
              </a:rPr>
              <a:t>OPAMP’lı</a:t>
            </a:r>
            <a:r>
              <a:rPr lang="tr-TR" sz="3600" dirty="0" smtClean="0">
                <a:solidFill>
                  <a:schemeClr val="bg1"/>
                </a:solidFill>
              </a:rPr>
              <a:t> </a:t>
            </a:r>
            <a:r>
              <a:rPr lang="tr-TR" sz="3600" dirty="0" err="1" smtClean="0">
                <a:solidFill>
                  <a:schemeClr val="bg1"/>
                </a:solidFill>
              </a:rPr>
              <a:t>comparator</a:t>
            </a:r>
            <a:r>
              <a:rPr lang="tr-TR" sz="3600" dirty="0" smtClean="0">
                <a:solidFill>
                  <a:schemeClr val="bg1"/>
                </a:solidFill>
              </a:rPr>
              <a:t> ve PWM uygulaması</a:t>
            </a:r>
          </a:p>
          <a:p>
            <a:pPr marL="457200" lvl="1" indent="0">
              <a:buNone/>
            </a:pPr>
            <a:r>
              <a:rPr lang="tr-TR" sz="3200" dirty="0">
                <a:solidFill>
                  <a:schemeClr val="bg1"/>
                </a:solidFill>
              </a:rPr>
              <a:t>Ölçmeler </a:t>
            </a:r>
            <a:r>
              <a:rPr lang="tr-TR" sz="3200" dirty="0" err="1">
                <a:solidFill>
                  <a:schemeClr val="bg1"/>
                </a:solidFill>
              </a:rPr>
              <a:t>osiloskop</a:t>
            </a:r>
            <a:r>
              <a:rPr lang="tr-TR" sz="3200" dirty="0">
                <a:solidFill>
                  <a:schemeClr val="bg1"/>
                </a:solidFill>
              </a:rPr>
              <a:t> ve analog elemanlarla yapılacaktır</a:t>
            </a:r>
            <a:r>
              <a:rPr lang="tr-TR" sz="3200" dirty="0" smtClean="0">
                <a:solidFill>
                  <a:schemeClr val="bg1"/>
                </a:solidFill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TP1 girişine </a:t>
            </a:r>
            <a:r>
              <a:rPr lang="tr-TR" dirty="0" err="1" smtClean="0">
                <a:solidFill>
                  <a:schemeClr val="bg1"/>
                </a:solidFill>
              </a:rPr>
              <a:t>signal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generator’dan</a:t>
            </a:r>
            <a:r>
              <a:rPr lang="tr-TR" dirty="0" smtClean="0">
                <a:solidFill>
                  <a:schemeClr val="bg1"/>
                </a:solidFill>
              </a:rPr>
              <a:t> alınan üçgen dalga </a:t>
            </a:r>
            <a:r>
              <a:rPr lang="tr-TR" dirty="0" err="1" smtClean="0">
                <a:solidFill>
                  <a:schemeClr val="bg1"/>
                </a:solidFill>
              </a:rPr>
              <a:t>uygulacaktır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TP2 girişine  KL-23014’den </a:t>
            </a:r>
            <a:r>
              <a:rPr lang="tr-TR" dirty="0" err="1" smtClean="0">
                <a:solidFill>
                  <a:schemeClr val="bg1"/>
                </a:solidFill>
              </a:rPr>
              <a:t>sinüsoidal</a:t>
            </a:r>
            <a:r>
              <a:rPr lang="tr-TR" dirty="0" smtClean="0">
                <a:solidFill>
                  <a:schemeClr val="bg1"/>
                </a:solidFill>
              </a:rPr>
              <a:t> dalga farklı genliklerle uygulanacaktır.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Uygun PWM dalga şekli </a:t>
            </a:r>
          </a:p>
          <a:p>
            <a:pPr marL="457200" lvl="1" indent="0">
              <a:buNone/>
            </a:pPr>
            <a:r>
              <a:rPr lang="tr-TR" dirty="0" smtClean="0">
                <a:solidFill>
                  <a:schemeClr val="bg1"/>
                </a:solidFill>
              </a:rPr>
              <a:t>elde edilecektir</a:t>
            </a:r>
          </a:p>
          <a:p>
            <a:pPr lvl="1">
              <a:buFont typeface="Wingdings" pitchFamily="2" charset="2"/>
              <a:buChar char="Ø"/>
            </a:pPr>
            <a:endParaRPr lang="tr-TR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tr-TR" sz="3600" dirty="0" smtClean="0">
              <a:solidFill>
                <a:schemeClr val="bg1"/>
              </a:solidFill>
            </a:endParaRPr>
          </a:p>
          <a:p>
            <a:pPr lvl="1"/>
            <a:endParaRPr lang="tr-TR" dirty="0">
              <a:solidFill>
                <a:schemeClr val="bg1"/>
              </a:solidFill>
            </a:endParaRPr>
          </a:p>
          <a:p>
            <a:pPr lvl="1"/>
            <a:endParaRPr lang="tr-TR" dirty="0"/>
          </a:p>
        </p:txBody>
      </p:sp>
      <p:sp>
        <p:nvSpPr>
          <p:cNvPr id="4" name="Dikdörtgen 1"/>
          <p:cNvSpPr>
            <a:spLocks noChangeArrowheads="1"/>
          </p:cNvSpPr>
          <p:nvPr/>
        </p:nvSpPr>
        <p:spPr bwMode="auto">
          <a:xfrm>
            <a:off x="251520" y="6309320"/>
            <a:ext cx="68042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r-TR" sz="2400" b="1" dirty="0">
                <a:hlinkClick r:id="rId2"/>
              </a:rPr>
              <a:t>http://ww3.ticaret.edu.tr/salsan/</a:t>
            </a:r>
            <a:endParaRPr lang="tr-TR" sz="2400" b="1" dirty="0"/>
          </a:p>
          <a:p>
            <a:endParaRPr lang="tr-T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259" y="4437112"/>
            <a:ext cx="4220741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68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" y="0"/>
            <a:ext cx="9123797" cy="650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4283968" y="4005064"/>
            <a:ext cx="4536504" cy="23762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0" y="6359500"/>
            <a:ext cx="922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>
                <a:solidFill>
                  <a:srgbClr val="FF0000"/>
                </a:solidFill>
              </a:rPr>
              <a:t>OPAMP’lı</a:t>
            </a:r>
            <a:r>
              <a:rPr lang="tr-TR" sz="2800" dirty="0" smtClean="0">
                <a:solidFill>
                  <a:srgbClr val="FF0000"/>
                </a:solidFill>
              </a:rPr>
              <a:t> pencere tipi karşılaştırma (</a:t>
            </a:r>
            <a:r>
              <a:rPr lang="tr-TR" sz="2800" dirty="0" err="1" smtClean="0">
                <a:solidFill>
                  <a:srgbClr val="FF0000"/>
                </a:solidFill>
              </a:rPr>
              <a:t>window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comparator</a:t>
            </a:r>
            <a:r>
              <a:rPr lang="tr-TR" sz="2800" dirty="0" smtClean="0">
                <a:solidFill>
                  <a:srgbClr val="FF0000"/>
                </a:solidFill>
              </a:rPr>
              <a:t>)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788024" y="49411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4,7 k</a:t>
            </a:r>
            <a:r>
              <a:rPr lang="tr-TR" b="1" dirty="0" smtClean="0">
                <a:solidFill>
                  <a:srgbClr val="FF0000"/>
                </a:solidFill>
                <a:sym typeface="Symbol"/>
              </a:rPr>
              <a:t>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012160" y="44371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10 k</a:t>
            </a:r>
            <a:r>
              <a:rPr lang="tr-TR" b="1" dirty="0" smtClean="0">
                <a:solidFill>
                  <a:srgbClr val="FF0000"/>
                </a:solidFill>
                <a:sym typeface="Symbol"/>
              </a:rPr>
              <a:t>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7164288" y="44371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10 k</a:t>
            </a:r>
            <a:r>
              <a:rPr lang="tr-TR" b="1" dirty="0" smtClean="0">
                <a:solidFill>
                  <a:srgbClr val="FF0000"/>
                </a:solidFill>
                <a:sym typeface="Symbol"/>
              </a:rPr>
              <a:t>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7596336" y="515719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22 k</a:t>
            </a:r>
            <a:r>
              <a:rPr lang="tr-TR" b="1" dirty="0" smtClean="0">
                <a:solidFill>
                  <a:srgbClr val="FF0000"/>
                </a:solidFill>
                <a:sym typeface="Symbol"/>
              </a:rPr>
              <a:t>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8460432" y="43651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1</a:t>
            </a:r>
            <a:r>
              <a:rPr lang="tr-TR" b="1" dirty="0" smtClean="0">
                <a:solidFill>
                  <a:srgbClr val="FF0000"/>
                </a:solidFill>
              </a:rPr>
              <a:t> k</a:t>
            </a:r>
            <a:r>
              <a:rPr lang="tr-TR" b="1" dirty="0" smtClean="0">
                <a:solidFill>
                  <a:srgbClr val="FF0000"/>
                </a:solidFill>
                <a:sym typeface="Symbol"/>
              </a:rPr>
              <a:t>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7884368" y="47251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4,7 k</a:t>
            </a:r>
            <a:r>
              <a:rPr lang="tr-TR" b="1" dirty="0" smtClean="0">
                <a:solidFill>
                  <a:srgbClr val="FF0000"/>
                </a:solidFill>
                <a:sym typeface="Symbol"/>
              </a:rPr>
              <a:t>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2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544616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tr-TR" sz="51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tr-TR" sz="3600" dirty="0" smtClean="0">
                <a:solidFill>
                  <a:schemeClr val="bg1"/>
                </a:solidFill>
              </a:rPr>
              <a:t>D5 - KL-23016 </a:t>
            </a:r>
            <a:r>
              <a:rPr lang="tr-TR" sz="3600" dirty="0" err="1" smtClean="0">
                <a:solidFill>
                  <a:schemeClr val="bg1"/>
                </a:solidFill>
              </a:rPr>
              <a:t>OPAMP’lı</a:t>
            </a:r>
            <a:r>
              <a:rPr lang="tr-TR" sz="3600" dirty="0" smtClean="0">
                <a:solidFill>
                  <a:schemeClr val="bg1"/>
                </a:solidFill>
              </a:rPr>
              <a:t> pencere </a:t>
            </a:r>
            <a:r>
              <a:rPr lang="tr-TR" sz="3600" dirty="0">
                <a:solidFill>
                  <a:schemeClr val="bg1"/>
                </a:solidFill>
              </a:rPr>
              <a:t>tipi karşılaştırma (</a:t>
            </a:r>
            <a:r>
              <a:rPr lang="tr-TR" sz="3600" dirty="0" err="1">
                <a:solidFill>
                  <a:schemeClr val="bg1"/>
                </a:solidFill>
              </a:rPr>
              <a:t>window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comparator</a:t>
            </a:r>
            <a:r>
              <a:rPr lang="tr-TR" sz="3600" dirty="0" smtClean="0">
                <a:solidFill>
                  <a:schemeClr val="bg1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tr-TR" sz="3200" dirty="0">
                <a:solidFill>
                  <a:schemeClr val="bg1"/>
                </a:solidFill>
              </a:rPr>
              <a:t>Ölçmeler </a:t>
            </a:r>
            <a:r>
              <a:rPr lang="tr-TR" sz="3200" dirty="0" err="1">
                <a:solidFill>
                  <a:schemeClr val="bg1"/>
                </a:solidFill>
              </a:rPr>
              <a:t>osiloskop</a:t>
            </a:r>
            <a:r>
              <a:rPr lang="tr-TR" sz="3200" dirty="0">
                <a:solidFill>
                  <a:schemeClr val="bg1"/>
                </a:solidFill>
              </a:rPr>
              <a:t> ve analog elemanlarla yapılacaktır</a:t>
            </a:r>
            <a:r>
              <a:rPr lang="tr-TR" sz="3200" dirty="0" smtClean="0">
                <a:solidFill>
                  <a:schemeClr val="bg1"/>
                </a:solidFill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Devreye gerilim verilmeden </a:t>
            </a:r>
            <a:r>
              <a:rPr lang="tr-TR" dirty="0" err="1" smtClean="0">
                <a:solidFill>
                  <a:schemeClr val="bg1"/>
                </a:solidFill>
              </a:rPr>
              <a:t>ohmmetre</a:t>
            </a:r>
            <a:r>
              <a:rPr lang="tr-TR" dirty="0" smtClean="0">
                <a:solidFill>
                  <a:schemeClr val="bg1"/>
                </a:solidFill>
              </a:rPr>
              <a:t> ile R22, R23, R24 değerlerini ölçün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Devreyi </a:t>
            </a:r>
            <a:r>
              <a:rPr lang="tr-TR" dirty="0" err="1" smtClean="0">
                <a:solidFill>
                  <a:schemeClr val="bg1"/>
                </a:solidFill>
              </a:rPr>
              <a:t>OPAMP’lar</a:t>
            </a:r>
            <a:r>
              <a:rPr lang="tr-TR" dirty="0" smtClean="0">
                <a:solidFill>
                  <a:schemeClr val="bg1"/>
                </a:solidFill>
              </a:rPr>
              <a:t> üst üste duracak şekilde çizin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Karşılaştırma eşik gerilimlerini hesaplayın ve ölçün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İki OPAPM çıkışı devamındaki lojik işlemi bulun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Giriş TP1 gerilimini min. den </a:t>
            </a:r>
            <a:r>
              <a:rPr lang="tr-TR" dirty="0" err="1" smtClean="0">
                <a:solidFill>
                  <a:schemeClr val="bg1"/>
                </a:solidFill>
              </a:rPr>
              <a:t>max</a:t>
            </a:r>
            <a:r>
              <a:rPr lang="tr-TR" dirty="0" smtClean="0">
                <a:solidFill>
                  <a:schemeClr val="bg1"/>
                </a:solidFill>
              </a:rPr>
              <a:t>. </a:t>
            </a:r>
            <a:r>
              <a:rPr lang="tr-TR" dirty="0">
                <a:solidFill>
                  <a:schemeClr val="bg1"/>
                </a:solidFill>
              </a:rPr>
              <a:t> </a:t>
            </a:r>
            <a:endParaRPr lang="tr-TR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tr-TR" dirty="0" smtClean="0">
                <a:solidFill>
                  <a:schemeClr val="bg1"/>
                </a:solidFill>
              </a:rPr>
              <a:t>kadar adım adım değiştirerek  çıkış </a:t>
            </a:r>
          </a:p>
          <a:p>
            <a:pPr marL="457200" lvl="1" indent="0">
              <a:buNone/>
            </a:pPr>
            <a:r>
              <a:rPr lang="tr-TR" dirty="0" smtClean="0">
                <a:solidFill>
                  <a:schemeClr val="bg1"/>
                </a:solidFill>
              </a:rPr>
              <a:t>LED </a:t>
            </a:r>
            <a:r>
              <a:rPr lang="tr-TR" dirty="0" err="1" smtClean="0">
                <a:solidFill>
                  <a:schemeClr val="bg1"/>
                </a:solidFill>
              </a:rPr>
              <a:t>nin</a:t>
            </a:r>
            <a:r>
              <a:rPr lang="tr-TR" dirty="0" smtClean="0">
                <a:solidFill>
                  <a:schemeClr val="bg1"/>
                </a:solidFill>
              </a:rPr>
              <a:t> durumuna ait  grafiği çizin.</a:t>
            </a:r>
            <a:endParaRPr lang="tr-TR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tr-TR" sz="36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tr-TR" sz="36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tr-TR" dirty="0" smtClean="0">
              <a:solidFill>
                <a:schemeClr val="bg1"/>
              </a:solidFill>
            </a:endParaRPr>
          </a:p>
          <a:p>
            <a:pPr lvl="1"/>
            <a:endParaRPr lang="tr-TR" dirty="0">
              <a:solidFill>
                <a:schemeClr val="bg1"/>
              </a:solidFill>
            </a:endParaRPr>
          </a:p>
          <a:p>
            <a:pPr lvl="1"/>
            <a:endParaRPr lang="tr-TR" dirty="0"/>
          </a:p>
        </p:txBody>
      </p:sp>
      <p:sp>
        <p:nvSpPr>
          <p:cNvPr id="4" name="Dikdörtgen 1"/>
          <p:cNvSpPr>
            <a:spLocks noChangeArrowheads="1"/>
          </p:cNvSpPr>
          <p:nvPr/>
        </p:nvSpPr>
        <p:spPr bwMode="auto">
          <a:xfrm>
            <a:off x="971600" y="6237312"/>
            <a:ext cx="68042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r-TR" sz="2400" b="1" dirty="0">
                <a:hlinkClick r:id="rId2"/>
              </a:rPr>
              <a:t>http://ww3.ticaret.edu.tr/salsan/</a:t>
            </a:r>
            <a:endParaRPr lang="tr-TR" sz="2400" b="1" dirty="0"/>
          </a:p>
          <a:p>
            <a:endParaRPr lang="tr-TR" dirty="0"/>
          </a:p>
        </p:txBody>
      </p:sp>
      <p:pic>
        <p:nvPicPr>
          <p:cNvPr id="5" name="Picture 2" descr="http://lc.fie.umich.mx/~a0686696c/Materias_files/Lab.Elect.Analog_files/Voltmetro/Comparators_files/ComparatorWindo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408" y="4509120"/>
            <a:ext cx="2556874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12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" y="116631"/>
            <a:ext cx="9140944" cy="663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23528" y="1412776"/>
            <a:ext cx="4392488" cy="496855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467544" y="162880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>
                <a:solidFill>
                  <a:srgbClr val="FF0000"/>
                </a:solidFill>
              </a:rPr>
              <a:t>Schmitt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Trigger</a:t>
            </a:r>
            <a:r>
              <a:rPr lang="tr-TR" sz="2800" dirty="0" smtClean="0">
                <a:solidFill>
                  <a:srgbClr val="FF0000"/>
                </a:solidFill>
              </a:rPr>
              <a:t> ile </a:t>
            </a:r>
            <a:r>
              <a:rPr lang="tr-TR" sz="2800" dirty="0" err="1" smtClean="0">
                <a:solidFill>
                  <a:srgbClr val="FF0000"/>
                </a:solidFill>
              </a:rPr>
              <a:t>osilatör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355976" y="45811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27 k</a:t>
            </a:r>
            <a:r>
              <a:rPr lang="tr-TR" b="1" dirty="0" smtClean="0">
                <a:solidFill>
                  <a:srgbClr val="FF0000"/>
                </a:solidFill>
                <a:sym typeface="Symbol"/>
              </a:rPr>
              <a:t></a:t>
            </a:r>
            <a:endParaRPr lang="tr-TR" b="1" dirty="0">
              <a:solidFill>
                <a:srgbClr val="FF0000"/>
              </a:solidFill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2123728" y="2708920"/>
            <a:ext cx="288032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1763688" y="3789040"/>
            <a:ext cx="288032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>
            <a:off x="4283968" y="4221088"/>
            <a:ext cx="0" cy="288032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/>
          <p:cNvCxnSpPr/>
          <p:nvPr/>
        </p:nvCxnSpPr>
        <p:spPr>
          <a:xfrm>
            <a:off x="2915816" y="5157192"/>
            <a:ext cx="0" cy="288032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/>
          <p:cNvSpPr txBox="1"/>
          <p:nvPr/>
        </p:nvSpPr>
        <p:spPr>
          <a:xfrm>
            <a:off x="2267744" y="22048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4,7 k</a:t>
            </a:r>
            <a:r>
              <a:rPr lang="tr-TR" b="1" dirty="0" smtClean="0">
                <a:solidFill>
                  <a:srgbClr val="FF0000"/>
                </a:solidFill>
                <a:sym typeface="Symbol"/>
              </a:rPr>
              <a:t>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539552" y="34290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sym typeface="Symbol"/>
              </a:rPr>
              <a:t>0,68 F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987824" y="55172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22 k</a:t>
            </a:r>
            <a:r>
              <a:rPr lang="tr-TR" b="1" dirty="0" smtClean="0">
                <a:solidFill>
                  <a:srgbClr val="FF0000"/>
                </a:solidFill>
                <a:sym typeface="Symbol"/>
              </a:rPr>
              <a:t>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544616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tr-TR" sz="3900" dirty="0" smtClean="0">
                <a:solidFill>
                  <a:schemeClr val="bg1"/>
                </a:solidFill>
              </a:rPr>
              <a:t>D6 - KL-23017 </a:t>
            </a:r>
            <a:r>
              <a:rPr lang="tr-TR" sz="3900" dirty="0" err="1" smtClean="0">
                <a:solidFill>
                  <a:schemeClr val="bg1"/>
                </a:solidFill>
              </a:rPr>
              <a:t>Schmitt</a:t>
            </a:r>
            <a:r>
              <a:rPr lang="tr-TR" sz="3900" dirty="0" smtClean="0">
                <a:solidFill>
                  <a:schemeClr val="bg1"/>
                </a:solidFill>
              </a:rPr>
              <a:t> </a:t>
            </a:r>
            <a:r>
              <a:rPr lang="tr-TR" sz="3900" dirty="0" err="1" smtClean="0">
                <a:solidFill>
                  <a:schemeClr val="bg1"/>
                </a:solidFill>
              </a:rPr>
              <a:t>Trigger</a:t>
            </a:r>
            <a:r>
              <a:rPr lang="tr-TR" sz="3900" dirty="0" smtClean="0">
                <a:solidFill>
                  <a:schemeClr val="bg1"/>
                </a:solidFill>
              </a:rPr>
              <a:t> ve kare dalga </a:t>
            </a:r>
            <a:r>
              <a:rPr lang="tr-TR" sz="3900" dirty="0" err="1" smtClean="0">
                <a:solidFill>
                  <a:schemeClr val="bg1"/>
                </a:solidFill>
              </a:rPr>
              <a:t>osilatörü</a:t>
            </a:r>
            <a:endParaRPr lang="tr-TR" sz="39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tr-TR" sz="3500" dirty="0">
                <a:solidFill>
                  <a:schemeClr val="bg1"/>
                </a:solidFill>
              </a:rPr>
              <a:t>Ölçmeler </a:t>
            </a:r>
            <a:r>
              <a:rPr lang="tr-TR" sz="3500" dirty="0" err="1">
                <a:solidFill>
                  <a:schemeClr val="bg1"/>
                </a:solidFill>
              </a:rPr>
              <a:t>osiloskop</a:t>
            </a:r>
            <a:r>
              <a:rPr lang="tr-TR" sz="3500" dirty="0">
                <a:solidFill>
                  <a:schemeClr val="bg1"/>
                </a:solidFill>
              </a:rPr>
              <a:t> ve analog elemanlarla yapılacaktır.</a:t>
            </a:r>
          </a:p>
          <a:p>
            <a:pPr marL="457200" lvl="1" indent="0">
              <a:buNone/>
            </a:pPr>
            <a:endParaRPr lang="tr-TR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tr-TR" dirty="0">
                <a:solidFill>
                  <a:schemeClr val="bg1"/>
                </a:solidFill>
              </a:rPr>
              <a:t>TP3 ve TP6 </a:t>
            </a:r>
            <a:r>
              <a:rPr lang="tr-TR" dirty="0" err="1">
                <a:solidFill>
                  <a:schemeClr val="bg1"/>
                </a:solidFill>
              </a:rPr>
              <a:t>daki</a:t>
            </a:r>
            <a:r>
              <a:rPr lang="tr-TR" dirty="0">
                <a:solidFill>
                  <a:schemeClr val="bg1"/>
                </a:solidFill>
              </a:rPr>
              <a:t> dalga şekillerini </a:t>
            </a:r>
            <a:r>
              <a:rPr lang="tr-TR" dirty="0" err="1">
                <a:solidFill>
                  <a:schemeClr val="bg1"/>
                </a:solidFill>
              </a:rPr>
              <a:t>osiloskopta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ölçerek…</a:t>
            </a:r>
            <a:endParaRPr lang="tr-TR" dirty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Geri besleme yolundaki </a:t>
            </a:r>
            <a:r>
              <a:rPr lang="tr-TR" dirty="0" err="1" smtClean="0">
                <a:solidFill>
                  <a:schemeClr val="bg1"/>
                </a:solidFill>
              </a:rPr>
              <a:t>potansiyometrenin</a:t>
            </a:r>
            <a:r>
              <a:rPr lang="tr-TR" dirty="0" smtClean="0">
                <a:solidFill>
                  <a:schemeClr val="bg1"/>
                </a:solidFill>
              </a:rPr>
              <a:t> sınır durumlarına ait </a:t>
            </a:r>
            <a:r>
              <a:rPr lang="tr-TR" dirty="0" err="1" smtClean="0">
                <a:solidFill>
                  <a:schemeClr val="bg1"/>
                </a:solidFill>
              </a:rPr>
              <a:t>osilatör</a:t>
            </a:r>
            <a:r>
              <a:rPr lang="tr-TR" dirty="0" smtClean="0">
                <a:solidFill>
                  <a:schemeClr val="bg1"/>
                </a:solidFill>
              </a:rPr>
              <a:t> frekanslarını ölçün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err="1" smtClean="0">
                <a:solidFill>
                  <a:schemeClr val="bg1"/>
                </a:solidFill>
              </a:rPr>
              <a:t>Potansiyometrenin</a:t>
            </a:r>
            <a:r>
              <a:rPr lang="tr-TR" dirty="0" smtClean="0">
                <a:solidFill>
                  <a:schemeClr val="bg1"/>
                </a:solidFill>
              </a:rPr>
              <a:t> durumlarına göre darbe oranını ölçün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Pozitif geri besleme yolundaki dirençlerin değerlerini ölçün, </a:t>
            </a:r>
            <a:r>
              <a:rPr lang="tr-TR" dirty="0">
                <a:solidFill>
                  <a:schemeClr val="bg1"/>
                </a:solidFill>
              </a:rPr>
              <a:t>farklı </a:t>
            </a:r>
            <a:r>
              <a:rPr lang="tr-TR" dirty="0" smtClean="0">
                <a:solidFill>
                  <a:schemeClr val="bg1"/>
                </a:solidFill>
              </a:rPr>
              <a:t>olasılıkların etkisini inceleyin.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TP3 deki dalganın </a:t>
            </a:r>
            <a:r>
              <a:rPr lang="tr-TR" dirty="0" err="1" smtClean="0">
                <a:solidFill>
                  <a:schemeClr val="bg1"/>
                </a:solidFill>
              </a:rPr>
              <a:t>min</a:t>
            </a:r>
            <a:r>
              <a:rPr lang="tr-TR" dirty="0" smtClean="0">
                <a:solidFill>
                  <a:schemeClr val="bg1"/>
                </a:solidFill>
              </a:rPr>
              <a:t> genlikte olması için </a:t>
            </a:r>
            <a:r>
              <a:rPr lang="tr-TR" dirty="0" err="1" smtClean="0">
                <a:solidFill>
                  <a:schemeClr val="bg1"/>
                </a:solidFill>
              </a:rPr>
              <a:t>gereki</a:t>
            </a:r>
            <a:r>
              <a:rPr lang="tr-TR" dirty="0" smtClean="0">
                <a:solidFill>
                  <a:schemeClr val="bg1"/>
                </a:solidFill>
              </a:rPr>
              <a:t> direnç seçeneğini bulun.</a:t>
            </a:r>
          </a:p>
          <a:p>
            <a:pPr lvl="1">
              <a:buFont typeface="Wingdings" pitchFamily="2" charset="2"/>
              <a:buChar char="Ø"/>
            </a:pPr>
            <a:endParaRPr lang="tr-TR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tr-TR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tr-TR" dirty="0" smtClean="0">
              <a:solidFill>
                <a:schemeClr val="bg1"/>
              </a:solidFill>
            </a:endParaRPr>
          </a:p>
          <a:p>
            <a:pPr lvl="1"/>
            <a:endParaRPr lang="tr-TR" dirty="0">
              <a:solidFill>
                <a:schemeClr val="bg1"/>
              </a:solidFill>
            </a:endParaRPr>
          </a:p>
          <a:p>
            <a:pPr lvl="1"/>
            <a:endParaRPr lang="tr-TR" dirty="0"/>
          </a:p>
        </p:txBody>
      </p:sp>
      <p:sp>
        <p:nvSpPr>
          <p:cNvPr id="4" name="Dikdörtgen 1"/>
          <p:cNvSpPr>
            <a:spLocks noChangeArrowheads="1"/>
          </p:cNvSpPr>
          <p:nvPr/>
        </p:nvSpPr>
        <p:spPr bwMode="auto">
          <a:xfrm>
            <a:off x="1979712" y="6381328"/>
            <a:ext cx="68042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r-TR" sz="2400" b="1" dirty="0">
                <a:hlinkClick r:id="rId2"/>
              </a:rPr>
              <a:t>http://ww3.ticaret.edu.tr/salsan/</a:t>
            </a:r>
            <a:endParaRPr lang="tr-TR" sz="2400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099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ayt Numarası Yer Tutucusu 4"/>
          <p:cNvSpPr txBox="1">
            <a:spLocks noGrp="1"/>
          </p:cNvSpPr>
          <p:nvPr/>
        </p:nvSpPr>
        <p:spPr bwMode="auto">
          <a:xfrm>
            <a:off x="8566150" y="6589713"/>
            <a:ext cx="5778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B4ABFF14-AA77-4AF9-AE18-6F0585750E41}" type="slidenum">
              <a:rPr lang="en-US" sz="1200"/>
              <a:pPr algn="r" eaLnBrk="1" hangingPunct="1"/>
              <a:t>3</a:t>
            </a:fld>
            <a:endParaRPr lang="en-US" sz="1200"/>
          </a:p>
        </p:txBody>
      </p:sp>
      <p:sp>
        <p:nvSpPr>
          <p:cNvPr id="52227" name="AutoShape 6" descr="http://hyperphysics.phy-astr.gsu.edu/hbase/electronic/ietron/rectct.gif"/>
          <p:cNvSpPr>
            <a:spLocks noChangeAspect="1" noChangeArrowheads="1"/>
          </p:cNvSpPr>
          <p:nvPr/>
        </p:nvSpPr>
        <p:spPr bwMode="auto">
          <a:xfrm>
            <a:off x="128588" y="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638"/>
            <a:ext cx="9145588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2229" name="Düz Bağlayıcı 2"/>
          <p:cNvCxnSpPr>
            <a:cxnSpLocks noChangeShapeType="1"/>
          </p:cNvCxnSpPr>
          <p:nvPr/>
        </p:nvCxnSpPr>
        <p:spPr bwMode="auto">
          <a:xfrm>
            <a:off x="4124325" y="1419225"/>
            <a:ext cx="3600450" cy="1019175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230" name="Düz Bağlayıcı 7"/>
          <p:cNvCxnSpPr>
            <a:cxnSpLocks noChangeShapeType="1"/>
          </p:cNvCxnSpPr>
          <p:nvPr/>
        </p:nvCxnSpPr>
        <p:spPr bwMode="auto">
          <a:xfrm>
            <a:off x="4122738" y="2771775"/>
            <a:ext cx="3600450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231" name="Metin kutusu 4"/>
          <p:cNvSpPr txBox="1">
            <a:spLocks noChangeArrowheads="1"/>
          </p:cNvSpPr>
          <p:nvPr/>
        </p:nvSpPr>
        <p:spPr bwMode="auto">
          <a:xfrm>
            <a:off x="5524500" y="2401888"/>
            <a:ext cx="113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tr-TR">
                <a:solidFill>
                  <a:srgbClr val="00B050"/>
                </a:solidFill>
              </a:rPr>
              <a:t>50ms</a:t>
            </a:r>
          </a:p>
        </p:txBody>
      </p:sp>
      <p:sp>
        <p:nvSpPr>
          <p:cNvPr id="52232" name="Metin kutusu 10"/>
          <p:cNvSpPr txBox="1">
            <a:spLocks noChangeArrowheads="1"/>
          </p:cNvSpPr>
          <p:nvPr/>
        </p:nvSpPr>
        <p:spPr bwMode="auto">
          <a:xfrm>
            <a:off x="6934200" y="1928813"/>
            <a:ext cx="113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tr-TR">
                <a:solidFill>
                  <a:srgbClr val="00B050"/>
                </a:solidFill>
              </a:rPr>
              <a:t>teget</a:t>
            </a:r>
          </a:p>
        </p:txBody>
      </p:sp>
      <p:cxnSp>
        <p:nvCxnSpPr>
          <p:cNvPr id="52233" name="Düz Bağlayıcı 11"/>
          <p:cNvCxnSpPr>
            <a:cxnSpLocks noChangeShapeType="1"/>
          </p:cNvCxnSpPr>
          <p:nvPr/>
        </p:nvCxnSpPr>
        <p:spPr bwMode="auto">
          <a:xfrm>
            <a:off x="4124325" y="3143250"/>
            <a:ext cx="1400175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234" name="Metin kutusu 13"/>
          <p:cNvSpPr txBox="1">
            <a:spLocks noChangeArrowheads="1"/>
          </p:cNvSpPr>
          <p:nvPr/>
        </p:nvSpPr>
        <p:spPr bwMode="auto">
          <a:xfrm>
            <a:off x="4391025" y="3143250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tr-TR">
                <a:solidFill>
                  <a:srgbClr val="00B050"/>
                </a:solidFill>
              </a:rPr>
              <a:t>20ms</a:t>
            </a:r>
          </a:p>
        </p:txBody>
      </p:sp>
      <p:sp>
        <p:nvSpPr>
          <p:cNvPr id="52235" name="Metin kutusu 6"/>
          <p:cNvSpPr txBox="1">
            <a:spLocks noChangeArrowheads="1"/>
          </p:cNvSpPr>
          <p:nvPr/>
        </p:nvSpPr>
        <p:spPr bwMode="auto">
          <a:xfrm>
            <a:off x="119063" y="3562350"/>
            <a:ext cx="31003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tr-TR"/>
              <a:t>Zaman sabiti  </a:t>
            </a:r>
          </a:p>
          <a:p>
            <a:r>
              <a:rPr lang="tr-TR"/>
              <a:t>RC = 5kohmx10microF</a:t>
            </a:r>
          </a:p>
          <a:p>
            <a:r>
              <a:rPr lang="tr-TR"/>
              <a:t>RC = 50ms</a:t>
            </a:r>
          </a:p>
        </p:txBody>
      </p:sp>
      <p:cxnSp>
        <p:nvCxnSpPr>
          <p:cNvPr id="52236" name="Düz Bağlayıcı 15"/>
          <p:cNvCxnSpPr>
            <a:cxnSpLocks noChangeShapeType="1"/>
          </p:cNvCxnSpPr>
          <p:nvPr/>
        </p:nvCxnSpPr>
        <p:spPr bwMode="auto">
          <a:xfrm>
            <a:off x="5562600" y="1438275"/>
            <a:ext cx="9525" cy="446088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237" name="Metin kutusu 17"/>
          <p:cNvSpPr txBox="1">
            <a:spLocks noChangeArrowheads="1"/>
          </p:cNvSpPr>
          <p:nvPr/>
        </p:nvSpPr>
        <p:spPr bwMode="auto">
          <a:xfrm>
            <a:off x="5657850" y="1423988"/>
            <a:ext cx="1133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tr-TR" sz="1200">
                <a:solidFill>
                  <a:srgbClr val="00B050"/>
                </a:solidFill>
              </a:rPr>
              <a:t>%40</a:t>
            </a:r>
          </a:p>
        </p:txBody>
      </p:sp>
      <p:sp>
        <p:nvSpPr>
          <p:cNvPr id="52238" name="Metin kutusu 12"/>
          <p:cNvSpPr txBox="1">
            <a:spLocks noChangeArrowheads="1"/>
          </p:cNvSpPr>
          <p:nvPr/>
        </p:nvSpPr>
        <p:spPr bwMode="auto">
          <a:xfrm>
            <a:off x="209550" y="4629150"/>
            <a:ext cx="3524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tr-TR"/>
              <a:t>V</a:t>
            </a:r>
            <a:r>
              <a:rPr lang="tr-TR" baseline="-25000"/>
              <a:t>ortalama</a:t>
            </a:r>
            <a:r>
              <a:rPr lang="tr-TR"/>
              <a:t> = V</a:t>
            </a:r>
            <a:r>
              <a:rPr lang="tr-TR" baseline="-25000"/>
              <a:t>tepe</a:t>
            </a:r>
            <a:r>
              <a:rPr lang="tr-TR"/>
              <a:t> x %80</a:t>
            </a:r>
          </a:p>
        </p:txBody>
      </p:sp>
      <p:cxnSp>
        <p:nvCxnSpPr>
          <p:cNvPr id="52239" name="Düz Bağlayıcı 20"/>
          <p:cNvCxnSpPr>
            <a:cxnSpLocks noChangeShapeType="1"/>
          </p:cNvCxnSpPr>
          <p:nvPr/>
        </p:nvCxnSpPr>
        <p:spPr bwMode="auto">
          <a:xfrm>
            <a:off x="4802188" y="1590675"/>
            <a:ext cx="17462" cy="83820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240" name="Düz Bağlayıcı 24"/>
          <p:cNvCxnSpPr>
            <a:cxnSpLocks noChangeShapeType="1"/>
          </p:cNvCxnSpPr>
          <p:nvPr/>
        </p:nvCxnSpPr>
        <p:spPr bwMode="auto">
          <a:xfrm flipH="1">
            <a:off x="2840038" y="2162175"/>
            <a:ext cx="1960562" cy="2598738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241" name="Metin kutusu 19"/>
          <p:cNvSpPr txBox="1">
            <a:spLocks noChangeArrowheads="1"/>
          </p:cNvSpPr>
          <p:nvPr/>
        </p:nvSpPr>
        <p:spPr bwMode="auto">
          <a:xfrm>
            <a:off x="1133475" y="2352675"/>
            <a:ext cx="447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tr-TR" sz="1000"/>
              <a:t>1:1</a:t>
            </a:r>
          </a:p>
        </p:txBody>
      </p:sp>
      <p:cxnSp>
        <p:nvCxnSpPr>
          <p:cNvPr id="52242" name="Düz Bağlayıcı 28"/>
          <p:cNvCxnSpPr>
            <a:cxnSpLocks noChangeShapeType="1"/>
          </p:cNvCxnSpPr>
          <p:nvPr/>
        </p:nvCxnSpPr>
        <p:spPr bwMode="auto">
          <a:xfrm>
            <a:off x="8410575" y="1419225"/>
            <a:ext cx="19050" cy="102870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243" name="Metin kutusu 30"/>
          <p:cNvSpPr txBox="1">
            <a:spLocks noChangeArrowheads="1"/>
          </p:cNvSpPr>
          <p:nvPr/>
        </p:nvSpPr>
        <p:spPr bwMode="auto">
          <a:xfrm>
            <a:off x="7448550" y="1220788"/>
            <a:ext cx="1847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tr-TR" sz="1000">
                <a:solidFill>
                  <a:srgbClr val="00B050"/>
                </a:solidFill>
              </a:rPr>
              <a:t>Vtepe = 100 x 1,414 </a:t>
            </a:r>
          </a:p>
        </p:txBody>
      </p:sp>
      <p:sp>
        <p:nvSpPr>
          <p:cNvPr id="2" name="Dikdörtgen 1"/>
          <p:cNvSpPr/>
          <p:nvPr/>
        </p:nvSpPr>
        <p:spPr>
          <a:xfrm>
            <a:off x="611560" y="188640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tr-TR" sz="3200" dirty="0">
                <a:solidFill>
                  <a:schemeClr val="bg1"/>
                </a:solidFill>
              </a:rPr>
              <a:t>E1 -Tek yollu doğrultucu ve filtre devresi</a:t>
            </a:r>
          </a:p>
        </p:txBody>
      </p:sp>
    </p:spTree>
    <p:extLst>
      <p:ext uri="{BB962C8B-B14F-4D97-AF65-F5344CB8AC3E}">
        <p14:creationId xmlns:p14="http://schemas.microsoft.com/office/powerpoint/2010/main" val="14332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764704"/>
            <a:ext cx="87129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tr-TR" sz="3600" dirty="0">
                <a:solidFill>
                  <a:schemeClr val="bg1"/>
                </a:solidFill>
              </a:rPr>
              <a:t>E1 -Tek yollu doğrultucu ve filtre </a:t>
            </a:r>
            <a:r>
              <a:rPr lang="tr-TR" sz="3600" dirty="0" smtClean="0">
                <a:solidFill>
                  <a:schemeClr val="bg1"/>
                </a:solidFill>
              </a:rPr>
              <a:t>devresi</a:t>
            </a:r>
          </a:p>
          <a:p>
            <a:pPr lvl="1"/>
            <a:endParaRPr lang="tr-TR" sz="2800" dirty="0" smtClean="0">
              <a:solidFill>
                <a:schemeClr val="bg1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Electronic Workbench ortamında </a:t>
            </a:r>
            <a:r>
              <a:rPr lang="tr-TR" sz="2400" dirty="0" smtClean="0">
                <a:solidFill>
                  <a:schemeClr val="bg1"/>
                </a:solidFill>
              </a:rPr>
              <a:t>deney şeması çizilecek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 Devrede R ve C elemanı yokken tepe değer, ortalama değer ve etkin değerler hesaplanacak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Devrede R= 5 k</a:t>
            </a:r>
            <a:r>
              <a:rPr lang="tr-TR" sz="2400" dirty="0" smtClean="0">
                <a:solidFill>
                  <a:schemeClr val="bg1"/>
                </a:solidFill>
                <a:sym typeface="Symbol"/>
              </a:rPr>
              <a:t>  ve C= 10 F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Devrede </a:t>
            </a:r>
            <a:r>
              <a:rPr lang="tr-TR" sz="2400" dirty="0">
                <a:solidFill>
                  <a:schemeClr val="bg1"/>
                </a:solidFill>
              </a:rPr>
              <a:t>R= 10 k</a:t>
            </a:r>
            <a:r>
              <a:rPr lang="tr-TR" sz="2400" dirty="0">
                <a:solidFill>
                  <a:schemeClr val="bg1"/>
                </a:solidFill>
                <a:sym typeface="Symbol"/>
              </a:rPr>
              <a:t>  ve C= 10 F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Devrede R= </a:t>
            </a:r>
            <a:r>
              <a:rPr lang="tr-TR" sz="2400" dirty="0" smtClean="0">
                <a:solidFill>
                  <a:schemeClr val="bg1"/>
                </a:solidFill>
              </a:rPr>
              <a:t>1 </a:t>
            </a:r>
            <a:r>
              <a:rPr lang="tr-TR" sz="2400" dirty="0">
                <a:solidFill>
                  <a:schemeClr val="bg1"/>
                </a:solidFill>
              </a:rPr>
              <a:t>k</a:t>
            </a:r>
            <a:r>
              <a:rPr lang="tr-TR" sz="2400" dirty="0">
                <a:solidFill>
                  <a:schemeClr val="bg1"/>
                </a:solidFill>
                <a:sym typeface="Symbol"/>
              </a:rPr>
              <a:t>  ve C= </a:t>
            </a:r>
            <a:r>
              <a:rPr lang="tr-TR" sz="2400" dirty="0" smtClean="0">
                <a:solidFill>
                  <a:schemeClr val="bg1"/>
                </a:solidFill>
                <a:sym typeface="Symbol"/>
              </a:rPr>
              <a:t>200 </a:t>
            </a:r>
            <a:r>
              <a:rPr lang="tr-TR" sz="2400" dirty="0">
                <a:solidFill>
                  <a:schemeClr val="bg1"/>
                </a:solidFill>
                <a:sym typeface="Symbol"/>
              </a:rPr>
              <a:t>F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Devrede R= 10 k</a:t>
            </a:r>
            <a:r>
              <a:rPr lang="tr-TR" sz="2400" dirty="0">
                <a:solidFill>
                  <a:schemeClr val="bg1"/>
                </a:solidFill>
                <a:sym typeface="Symbol"/>
              </a:rPr>
              <a:t>  ve C= </a:t>
            </a:r>
            <a:r>
              <a:rPr lang="tr-TR" sz="2400" dirty="0" smtClean="0">
                <a:solidFill>
                  <a:schemeClr val="bg1"/>
                </a:solidFill>
                <a:sym typeface="Symbol"/>
              </a:rPr>
              <a:t>50 </a:t>
            </a:r>
            <a:r>
              <a:rPr lang="tr-TR" sz="2400" dirty="0">
                <a:solidFill>
                  <a:schemeClr val="bg1"/>
                </a:solidFill>
                <a:sym typeface="Symbol"/>
              </a:rPr>
              <a:t></a:t>
            </a:r>
            <a:r>
              <a:rPr lang="tr-TR" sz="2400" dirty="0" smtClean="0">
                <a:solidFill>
                  <a:schemeClr val="bg1"/>
                </a:solidFill>
                <a:sym typeface="Symbol"/>
              </a:rPr>
              <a:t>F</a:t>
            </a:r>
          </a:p>
          <a:p>
            <a:pPr lvl="1"/>
            <a:r>
              <a:rPr lang="tr-TR" sz="2400" dirty="0" smtClean="0">
                <a:solidFill>
                  <a:schemeClr val="bg1"/>
                </a:solidFill>
                <a:sym typeface="Symbol"/>
              </a:rPr>
              <a:t>İçin ayrı ayrı ortalama değerler hesaplanacak ve grafik üzerinden analog olarak okuma yapılacaktır. Teorik hesaplar ile karşılaştırılacaktır.</a:t>
            </a:r>
            <a:endParaRPr lang="tr-TR" sz="2400" dirty="0">
              <a:solidFill>
                <a:schemeClr val="bg1"/>
              </a:solidFill>
              <a:sym typeface="Symbol"/>
            </a:endParaRPr>
          </a:p>
          <a:p>
            <a:pPr marL="914400" lvl="1" indent="-457200">
              <a:buFont typeface="Arial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lvl="1"/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" y="764704"/>
            <a:ext cx="910676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6228184" y="184482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err="1" smtClean="0">
                <a:solidFill>
                  <a:srgbClr val="FF0000"/>
                </a:solidFill>
              </a:rPr>
              <a:t>OPAMP’lı</a:t>
            </a:r>
            <a:r>
              <a:rPr lang="tr-TR" sz="2800" dirty="0" smtClean="0">
                <a:solidFill>
                  <a:srgbClr val="FF0000"/>
                </a:solidFill>
              </a:rPr>
              <a:t> DAC 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403648" y="116632"/>
            <a:ext cx="91333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tr-TR" sz="3200" dirty="0">
                <a:solidFill>
                  <a:schemeClr val="bg1"/>
                </a:solidFill>
              </a:rPr>
              <a:t>E2 - </a:t>
            </a:r>
            <a:r>
              <a:rPr lang="tr-TR" sz="3200" dirty="0" err="1">
                <a:solidFill>
                  <a:schemeClr val="bg1"/>
                </a:solidFill>
              </a:rPr>
              <a:t>OPAMP’lı</a:t>
            </a:r>
            <a:r>
              <a:rPr lang="tr-TR" sz="3200" dirty="0">
                <a:solidFill>
                  <a:schemeClr val="bg1"/>
                </a:solidFill>
              </a:rPr>
              <a:t> DAC devresi</a:t>
            </a:r>
          </a:p>
        </p:txBody>
      </p:sp>
    </p:spTree>
    <p:extLst>
      <p:ext uri="{BB962C8B-B14F-4D97-AF65-F5344CB8AC3E}">
        <p14:creationId xmlns:p14="http://schemas.microsoft.com/office/powerpoint/2010/main" val="18215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692696"/>
            <a:ext cx="871296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tr-TR" sz="3600" dirty="0" smtClean="0">
                <a:solidFill>
                  <a:schemeClr val="bg1"/>
                </a:solidFill>
              </a:rPr>
              <a:t>E2 </a:t>
            </a:r>
            <a:r>
              <a:rPr lang="tr-TR" sz="3600" dirty="0">
                <a:solidFill>
                  <a:schemeClr val="bg1"/>
                </a:solidFill>
              </a:rPr>
              <a:t>- </a:t>
            </a:r>
            <a:r>
              <a:rPr lang="tr-TR" sz="3600" dirty="0" err="1">
                <a:solidFill>
                  <a:schemeClr val="bg1"/>
                </a:solidFill>
              </a:rPr>
              <a:t>OPAMP’lı</a:t>
            </a:r>
            <a:r>
              <a:rPr lang="tr-TR" sz="3600" dirty="0">
                <a:solidFill>
                  <a:schemeClr val="bg1"/>
                </a:solidFill>
              </a:rPr>
              <a:t> DAC </a:t>
            </a:r>
            <a:r>
              <a:rPr lang="tr-TR" sz="3600" dirty="0" smtClean="0">
                <a:solidFill>
                  <a:schemeClr val="bg1"/>
                </a:solidFill>
              </a:rPr>
              <a:t>devresi</a:t>
            </a:r>
          </a:p>
          <a:p>
            <a:pPr lvl="1"/>
            <a:endParaRPr lang="tr-TR" sz="3600" dirty="0" smtClean="0">
              <a:solidFill>
                <a:schemeClr val="bg1"/>
              </a:solidFill>
            </a:endParaRPr>
          </a:p>
          <a:p>
            <a:pPr lvl="1"/>
            <a:r>
              <a:rPr lang="tr-TR" sz="2800" dirty="0">
                <a:solidFill>
                  <a:schemeClr val="bg1"/>
                </a:solidFill>
              </a:rPr>
              <a:t>Electronic Workbench ortamında deney şeması çizilecek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Devre 5 </a:t>
            </a:r>
            <a:r>
              <a:rPr lang="tr-TR" sz="2400" dirty="0" err="1" smtClean="0">
                <a:solidFill>
                  <a:schemeClr val="bg1"/>
                </a:solidFill>
              </a:rPr>
              <a:t>bit’lik</a:t>
            </a:r>
            <a:r>
              <a:rPr lang="tr-TR" sz="2400" dirty="0" smtClean="0">
                <a:solidFill>
                  <a:schemeClr val="bg1"/>
                </a:solidFill>
              </a:rPr>
              <a:t> DAC olarak yeniden çizilecek</a:t>
            </a:r>
            <a:r>
              <a:rPr lang="tr-TR" sz="2800" dirty="0" smtClean="0">
                <a:solidFill>
                  <a:schemeClr val="bg1"/>
                </a:solidFill>
              </a:rPr>
              <a:t>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Devrenin </a:t>
            </a:r>
            <a:r>
              <a:rPr lang="tr-TR" sz="2400" dirty="0" smtClean="0">
                <a:solidFill>
                  <a:schemeClr val="bg1"/>
                </a:solidFill>
              </a:rPr>
              <a:t>girişinde olabilecek </a:t>
            </a:r>
            <a:r>
              <a:rPr lang="tr-TR" sz="2400" dirty="0" err="1" smtClean="0">
                <a:solidFill>
                  <a:schemeClr val="bg1"/>
                </a:solidFill>
              </a:rPr>
              <a:t>max</a:t>
            </a:r>
            <a:r>
              <a:rPr lang="tr-TR" sz="2400" dirty="0" smtClean="0">
                <a:solidFill>
                  <a:schemeClr val="bg1"/>
                </a:solidFill>
              </a:rPr>
              <a:t>. 11111 (2) değere karşılık çıkışta +12,4 V elde edilmesi için gerekli direnç değerleri hesaplanacaktır.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Diğer giriş değerleri için oluşacak çıkış değerlerine örnekler verilecektir.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 Elde edilen hesap sonuçları </a:t>
            </a:r>
            <a:r>
              <a:rPr lang="tr-TR" sz="2400" dirty="0" err="1" smtClean="0">
                <a:solidFill>
                  <a:schemeClr val="bg1"/>
                </a:solidFill>
              </a:rPr>
              <a:t>osiloskop</a:t>
            </a:r>
            <a:r>
              <a:rPr lang="tr-TR" sz="2400" dirty="0" smtClean="0">
                <a:solidFill>
                  <a:schemeClr val="bg1"/>
                </a:solidFill>
              </a:rPr>
              <a:t> üzerinden elde edilen ölçme sonuçları ile karşılaştırılacaktır. Ölçme için Word </a:t>
            </a:r>
            <a:r>
              <a:rPr lang="tr-TR" sz="2400" dirty="0" err="1" smtClean="0">
                <a:solidFill>
                  <a:schemeClr val="bg1"/>
                </a:solidFill>
              </a:rPr>
              <a:t>Generator</a:t>
            </a:r>
            <a:r>
              <a:rPr lang="tr-TR" sz="2400" dirty="0" smtClean="0">
                <a:solidFill>
                  <a:schemeClr val="bg1"/>
                </a:solidFill>
              </a:rPr>
              <a:t> üzerinde adım adım (Step) gidilecektir.</a:t>
            </a:r>
            <a:endParaRPr lang="tr-TR" sz="2400" dirty="0">
              <a:solidFill>
                <a:schemeClr val="bg1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1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68" y="1196752"/>
            <a:ext cx="923102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-324544" y="188640"/>
            <a:ext cx="10153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tr-TR" sz="3200" dirty="0">
                <a:solidFill>
                  <a:schemeClr val="bg1"/>
                </a:solidFill>
              </a:rPr>
              <a:t>E3 - </a:t>
            </a:r>
            <a:r>
              <a:rPr lang="tr-TR" sz="3200" dirty="0" err="1">
                <a:solidFill>
                  <a:schemeClr val="bg1"/>
                </a:solidFill>
              </a:rPr>
              <a:t>OPAMP’lı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Schmitt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Trigger</a:t>
            </a:r>
            <a:r>
              <a:rPr lang="tr-TR" sz="3200" dirty="0">
                <a:solidFill>
                  <a:schemeClr val="bg1"/>
                </a:solidFill>
              </a:rPr>
              <a:t> ve kare dalga </a:t>
            </a:r>
            <a:r>
              <a:rPr lang="tr-TR" sz="3200" dirty="0" err="1">
                <a:solidFill>
                  <a:schemeClr val="bg1"/>
                </a:solidFill>
              </a:rPr>
              <a:t>osilatörü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48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836712"/>
            <a:ext cx="87129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tr-TR" sz="3600" dirty="0" smtClean="0">
                <a:solidFill>
                  <a:schemeClr val="bg1"/>
                </a:solidFill>
              </a:rPr>
              <a:t>E3 </a:t>
            </a:r>
            <a:r>
              <a:rPr lang="tr-TR" sz="3600" dirty="0">
                <a:solidFill>
                  <a:schemeClr val="bg1"/>
                </a:solidFill>
              </a:rPr>
              <a:t>- </a:t>
            </a:r>
            <a:r>
              <a:rPr lang="tr-TR" sz="3600" dirty="0" err="1">
                <a:solidFill>
                  <a:schemeClr val="bg1"/>
                </a:solidFill>
              </a:rPr>
              <a:t>OPAMP’lı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Schmitt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Trigger</a:t>
            </a:r>
            <a:r>
              <a:rPr lang="tr-TR" sz="3600" dirty="0">
                <a:solidFill>
                  <a:schemeClr val="bg1"/>
                </a:solidFill>
              </a:rPr>
              <a:t> ve kare dalga </a:t>
            </a:r>
            <a:r>
              <a:rPr lang="tr-TR" sz="3600" dirty="0" err="1" smtClean="0">
                <a:solidFill>
                  <a:schemeClr val="bg1"/>
                </a:solidFill>
              </a:rPr>
              <a:t>osilatörü</a:t>
            </a:r>
            <a:endParaRPr lang="tr-TR" sz="3600" dirty="0" smtClean="0">
              <a:solidFill>
                <a:schemeClr val="bg1"/>
              </a:solidFill>
            </a:endParaRPr>
          </a:p>
          <a:p>
            <a:pPr lvl="1"/>
            <a:endParaRPr lang="tr-TR" sz="3600" dirty="0" smtClean="0">
              <a:solidFill>
                <a:schemeClr val="bg1"/>
              </a:solidFill>
            </a:endParaRPr>
          </a:p>
          <a:p>
            <a:pPr lvl="1"/>
            <a:r>
              <a:rPr lang="tr-TR" sz="2800" dirty="0">
                <a:solidFill>
                  <a:schemeClr val="bg1"/>
                </a:solidFill>
              </a:rPr>
              <a:t>Electronic Workbench ortamında deney şeması çizilecek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Verilen R ve C değerleri için devrenin çıkış frekansını ölçün.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Çıkış frekansının 100 Hz olması için R ve C değerini deneyerek bulun.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Çıkış frekansının </a:t>
            </a:r>
            <a:r>
              <a:rPr lang="tr-TR" sz="2400" dirty="0" smtClean="0">
                <a:solidFill>
                  <a:schemeClr val="bg1"/>
                </a:solidFill>
              </a:rPr>
              <a:t>10  kHz </a:t>
            </a:r>
            <a:r>
              <a:rPr lang="tr-TR" sz="2400" dirty="0">
                <a:solidFill>
                  <a:schemeClr val="bg1"/>
                </a:solidFill>
              </a:rPr>
              <a:t>olması için R ve C değerini deneyerek bulun</a:t>
            </a:r>
            <a:r>
              <a:rPr lang="tr-TR" sz="2400" dirty="0" smtClean="0">
                <a:solidFill>
                  <a:schemeClr val="bg1"/>
                </a:solidFill>
              </a:rPr>
              <a:t>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Çıkış kare dalgasının +10V  ile -10V arasında olması için gerekli devre değişiklini yapın.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C uçlarındaki </a:t>
            </a:r>
            <a:r>
              <a:rPr lang="tr-TR" sz="2400" dirty="0" err="1" smtClean="0">
                <a:solidFill>
                  <a:schemeClr val="bg1"/>
                </a:solidFill>
              </a:rPr>
              <a:t>gerllimin</a:t>
            </a:r>
            <a:r>
              <a:rPr lang="tr-TR" sz="2400" dirty="0" smtClean="0">
                <a:solidFill>
                  <a:schemeClr val="bg1"/>
                </a:solidFill>
              </a:rPr>
              <a:t> +4V ile -4V arasında </a:t>
            </a:r>
            <a:r>
              <a:rPr lang="tr-TR" sz="2400" dirty="0">
                <a:solidFill>
                  <a:schemeClr val="bg1"/>
                </a:solidFill>
              </a:rPr>
              <a:t>olması için gerekli devre değişiklini yapın.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07CF4-7277-408A-8C52-7D8FBB83E6CC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569325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187624" y="0"/>
            <a:ext cx="10260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tr-TR" sz="3200" dirty="0"/>
              <a:t>E4 - </a:t>
            </a:r>
            <a:r>
              <a:rPr lang="tr-TR" sz="3200" dirty="0" err="1"/>
              <a:t>OPAMP’lı</a:t>
            </a:r>
            <a:r>
              <a:rPr lang="tr-TR" sz="3200" dirty="0"/>
              <a:t> alçak geçiren filtre ve </a:t>
            </a:r>
            <a:endParaRPr lang="tr-TR" sz="3200" dirty="0" smtClean="0"/>
          </a:p>
          <a:p>
            <a:pPr lvl="1"/>
            <a:r>
              <a:rPr lang="tr-TR" sz="3200" dirty="0" err="1" smtClean="0"/>
              <a:t>Bode</a:t>
            </a:r>
            <a:r>
              <a:rPr lang="tr-TR" sz="3200" dirty="0" smtClean="0"/>
              <a:t> </a:t>
            </a:r>
            <a:r>
              <a:rPr lang="tr-TR" sz="3200" dirty="0" err="1"/>
              <a:t>Plot</a:t>
            </a:r>
            <a:r>
              <a:rPr lang="tr-TR" sz="3200" dirty="0"/>
              <a:t> uygulaması</a:t>
            </a:r>
          </a:p>
        </p:txBody>
      </p:sp>
    </p:spTree>
    <p:extLst>
      <p:ext uri="{BB962C8B-B14F-4D97-AF65-F5344CB8AC3E}">
        <p14:creationId xmlns:p14="http://schemas.microsoft.com/office/powerpoint/2010/main" val="15467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1034</Words>
  <Application>Microsoft Office PowerPoint</Application>
  <PresentationFormat>Ekran Gösterisi (4:3)</PresentationFormat>
  <Paragraphs>177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0" baseType="lpstr">
      <vt:lpstr>Arial</vt:lpstr>
      <vt:lpstr>Calibri</vt:lpstr>
      <vt:lpstr>Symbol</vt:lpstr>
      <vt:lpstr>Verdana</vt:lpstr>
      <vt:lpstr>Wingdings</vt:lpstr>
      <vt:lpstr>Ofis Teması</vt:lpstr>
      <vt:lpstr>Elektronik Laboratuvarı deneyleri 2013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Sezgin Alsan</dc:creator>
  <cp:lastModifiedBy>Windows User</cp:lastModifiedBy>
  <cp:revision>62</cp:revision>
  <cp:lastPrinted>2012-02-16T12:07:50Z</cp:lastPrinted>
  <dcterms:created xsi:type="dcterms:W3CDTF">2012-02-16T11:47:06Z</dcterms:created>
  <dcterms:modified xsi:type="dcterms:W3CDTF">2016-04-12T08:35:49Z</dcterms:modified>
</cp:coreProperties>
</file>