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6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8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3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7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6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82E8-F067-9347-8DCE-E4EEB40A032B}" type="datetimeFigureOut">
              <a:rPr lang="en-US" smtClean="0"/>
              <a:t>03.09.2013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101F-59BD-A94C-8476-EEAD33296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0. 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4273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Algorithms </a:t>
            </a:r>
            <a:endParaRPr lang="en-US" dirty="0" smtClean="0"/>
          </a:p>
          <a:p>
            <a:r>
              <a:rPr lang="en-US" dirty="0"/>
              <a:t>FOURTH EDITION </a:t>
            </a:r>
            <a:endParaRPr lang="en-US" dirty="0" smtClean="0"/>
          </a:p>
          <a:p>
            <a:r>
              <a:rPr lang="en-US" dirty="0"/>
              <a:t>Robert </a:t>
            </a:r>
            <a:r>
              <a:rPr lang="en-US" dirty="0" err="1"/>
              <a:t>Sedgewick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Kevin Wayne </a:t>
            </a:r>
            <a:endParaRPr lang="en-US" dirty="0" smtClean="0"/>
          </a:p>
          <a:p>
            <a:r>
              <a:rPr lang="en-US" dirty="0"/>
              <a:t>Princeton University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2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write c = a + b in Java, we are not expressing mathematical equality, but are instead expressing an action: </a:t>
            </a:r>
            <a:endParaRPr lang="en-US" dirty="0" smtClean="0"/>
          </a:p>
          <a:p>
            <a:pPr lvl="1"/>
            <a:r>
              <a:rPr lang="en-US" dirty="0"/>
              <a:t>set the value of the </a:t>
            </a:r>
            <a:r>
              <a:rPr lang="en-US" dirty="0" smtClean="0"/>
              <a:t>variable </a:t>
            </a:r>
            <a:r>
              <a:rPr lang="en-US" dirty="0"/>
              <a:t>c to be the value of a plus the value of b. </a:t>
            </a:r>
            <a:endParaRPr lang="en-US" dirty="0" smtClean="0"/>
          </a:p>
          <a:p>
            <a:pPr lvl="1"/>
            <a:r>
              <a:rPr lang="en-US" dirty="0"/>
              <a:t>The left-hand side of an as- </a:t>
            </a:r>
            <a:r>
              <a:rPr lang="en-US" dirty="0" err="1"/>
              <a:t>signment</a:t>
            </a:r>
            <a:r>
              <a:rPr lang="en-US" dirty="0"/>
              <a:t> statement must be a single variable; the right-hand side can be an arbitrary expression that produces a value of the type.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2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computations require different actions for different inputs. One </a:t>
            </a:r>
            <a:r>
              <a:rPr lang="en-US" dirty="0" smtClean="0"/>
              <a:t>way </a:t>
            </a:r>
            <a:r>
              <a:rPr lang="en-US" dirty="0"/>
              <a:t>to express these differences in Java is the </a:t>
            </a:r>
            <a:r>
              <a:rPr lang="en-US" b="1" i="1" u="sng" dirty="0"/>
              <a:t>if</a:t>
            </a:r>
            <a:r>
              <a:rPr lang="en-US" dirty="0"/>
              <a:t> statement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if (&lt;</a:t>
            </a:r>
            <a:r>
              <a:rPr lang="en-US" dirty="0" err="1"/>
              <a:t>boolean</a:t>
            </a:r>
            <a:r>
              <a:rPr lang="en-US" dirty="0"/>
              <a:t> expression&gt;) { &lt;block statements&gt; } </a:t>
            </a:r>
            <a:endParaRPr lang="en-US" dirty="0" smtClean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/>
              <a:t>(&lt;</a:t>
            </a:r>
            <a:r>
              <a:rPr lang="da-DK" dirty="0" err="1"/>
              <a:t>boolean</a:t>
            </a:r>
            <a:r>
              <a:rPr lang="da-DK" dirty="0"/>
              <a:t> </a:t>
            </a:r>
            <a:r>
              <a:rPr lang="da-DK" dirty="0" err="1"/>
              <a:t>expression</a:t>
            </a:r>
            <a:r>
              <a:rPr lang="da-DK" dirty="0"/>
              <a:t>&gt;) { &lt;</a:t>
            </a:r>
            <a:r>
              <a:rPr lang="da-DK" dirty="0" err="1"/>
              <a:t>block</a:t>
            </a:r>
            <a:r>
              <a:rPr lang="da-DK" dirty="0"/>
              <a:t> statements&gt; } </a:t>
            </a:r>
            <a:r>
              <a:rPr lang="da-DK" dirty="0" err="1"/>
              <a:t>else</a:t>
            </a:r>
            <a:r>
              <a:rPr lang="da-DK" dirty="0"/>
              <a:t> { &lt;</a:t>
            </a:r>
            <a:r>
              <a:rPr lang="da-DK" dirty="0" err="1"/>
              <a:t>block</a:t>
            </a:r>
            <a:r>
              <a:rPr lang="da-DK" dirty="0"/>
              <a:t> statements&gt; 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9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Many </a:t>
            </a:r>
            <a:r>
              <a:rPr lang="pl-PL" dirty="0" err="1" smtClean="0"/>
              <a:t>computations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inherently</a:t>
            </a:r>
            <a:r>
              <a:rPr lang="pl-PL" dirty="0" smtClean="0"/>
              <a:t> </a:t>
            </a:r>
            <a:r>
              <a:rPr lang="pl-PL" dirty="0" err="1" smtClean="0"/>
              <a:t>repetitive</a:t>
            </a:r>
            <a:r>
              <a:rPr lang="pl-PL" dirty="0" smtClean="0"/>
              <a:t> </a:t>
            </a:r>
            <a:endParaRPr lang="pl-PL" dirty="0"/>
          </a:p>
          <a:p>
            <a:pPr lvl="1"/>
            <a:r>
              <a:rPr lang="en-US" dirty="0"/>
              <a:t>while (&lt;</a:t>
            </a:r>
            <a:r>
              <a:rPr lang="en-US" dirty="0" err="1"/>
              <a:t>boolean</a:t>
            </a:r>
            <a:r>
              <a:rPr lang="en-US" dirty="0"/>
              <a:t> expression&gt;) { &lt;block statements&gt; }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i="1" dirty="0"/>
              <a:t>Break and continue. </a:t>
            </a:r>
            <a:endParaRPr lang="en-US" b="1" i="1" dirty="0" smtClean="0"/>
          </a:p>
          <a:p>
            <a:pPr lvl="1"/>
            <a:r>
              <a:rPr lang="en-US" dirty="0"/>
              <a:t>The </a:t>
            </a:r>
            <a:r>
              <a:rPr lang="en-US" sz="1600" dirty="0"/>
              <a:t>break </a:t>
            </a:r>
            <a:r>
              <a:rPr lang="en-US" dirty="0"/>
              <a:t>statement, which immediately exits the loop </a:t>
            </a:r>
            <a:endParaRPr lang="en-US" sz="400" dirty="0"/>
          </a:p>
          <a:p>
            <a:pPr lvl="1"/>
            <a:r>
              <a:rPr lang="en-US" dirty="0"/>
              <a:t>The </a:t>
            </a:r>
            <a:r>
              <a:rPr lang="en-US" sz="1600" dirty="0"/>
              <a:t>continue </a:t>
            </a:r>
            <a:r>
              <a:rPr lang="en-US" dirty="0"/>
              <a:t>statement, which immediately begins the next iteration of </a:t>
            </a:r>
            <a:r>
              <a:rPr lang="en-US" dirty="0" smtClean="0"/>
              <a:t>the loop</a:t>
            </a:r>
            <a:r>
              <a:rPr lang="en-US" dirty="0"/>
              <a:t/>
            </a:r>
            <a:br>
              <a:rPr lang="en-US" dirty="0"/>
            </a:br>
            <a:endParaRPr lang="en-US" sz="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67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Initializing declarations</a:t>
            </a:r>
            <a:r>
              <a:rPr lang="en-US" b="1" i="1" dirty="0" smtClean="0"/>
              <a:t>.  </a:t>
            </a:r>
          </a:p>
          <a:p>
            <a:pPr lvl="1"/>
            <a:r>
              <a:rPr lang="da-DK" dirty="0" err="1" smtClean="0"/>
              <a:t>int</a:t>
            </a:r>
            <a:r>
              <a:rPr lang="da-DK" dirty="0" smtClean="0"/>
              <a:t> </a:t>
            </a:r>
            <a:r>
              <a:rPr lang="da-DK" dirty="0"/>
              <a:t>i = 1; </a:t>
            </a:r>
            <a:endParaRPr lang="da-DK" dirty="0" smtClean="0"/>
          </a:p>
          <a:p>
            <a:r>
              <a:rPr lang="en-US" b="1" i="1" dirty="0"/>
              <a:t>Implicit assignments</a:t>
            </a:r>
            <a:r>
              <a:rPr lang="en-US" b="1" i="1" dirty="0" smtClean="0"/>
              <a:t>.</a:t>
            </a:r>
          </a:p>
          <a:p>
            <a:pPr lvl="1"/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r>
              <a:rPr lang="en-US" b="1" i="1" dirty="0" smtClean="0"/>
              <a:t>++ </a:t>
            </a:r>
            <a:r>
              <a:rPr lang="en-US" b="1" i="1" dirty="0" err="1" smtClean="0"/>
              <a:t>i</a:t>
            </a:r>
            <a:r>
              <a:rPr lang="en-US" b="1" i="1" dirty="0" smtClean="0"/>
              <a:t>—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code ++</a:t>
            </a:r>
            <a:r>
              <a:rPr lang="en-US" dirty="0" err="1"/>
              <a:t>i</a:t>
            </a:r>
            <a:r>
              <a:rPr lang="en-US" dirty="0"/>
              <a:t> and --</a:t>
            </a:r>
            <a:r>
              <a:rPr lang="en-US" dirty="0" err="1"/>
              <a:t>i</a:t>
            </a:r>
            <a:r>
              <a:rPr lang="en-US" dirty="0"/>
              <a:t> are the same except that the expression value is taken </a:t>
            </a:r>
            <a:r>
              <a:rPr lang="en-US" i="1" dirty="0"/>
              <a:t>after </a:t>
            </a:r>
            <a:r>
              <a:rPr lang="en-US" dirty="0"/>
              <a:t>the increment/ decrement, not before.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/=2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/2 </a:t>
            </a:r>
          </a:p>
        </p:txBody>
      </p:sp>
    </p:spTree>
    <p:extLst>
      <p:ext uri="{BB962C8B-B14F-4D97-AF65-F5344CB8AC3E}">
        <p14:creationId xmlns:p14="http://schemas.microsoft.com/office/powerpoint/2010/main" val="193327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 Notations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 err="1"/>
              <a:t>Single-statement</a:t>
            </a:r>
            <a:r>
              <a:rPr lang="sv-SE" b="1" i="1" dirty="0"/>
              <a:t> blocks. </a:t>
            </a:r>
            <a:r>
              <a:rPr lang="sv-SE" b="1" i="1" dirty="0" smtClean="0"/>
              <a:t> </a:t>
            </a:r>
          </a:p>
          <a:p>
            <a:pPr lvl="1"/>
            <a:r>
              <a:rPr lang="sv-SE" dirty="0" err="1" smtClean="0"/>
              <a:t>Curly</a:t>
            </a:r>
            <a:r>
              <a:rPr lang="sv-SE" dirty="0" smtClean="0"/>
              <a:t> </a:t>
            </a:r>
            <a:r>
              <a:rPr lang="sv-SE" dirty="0" err="1" smtClean="0"/>
              <a:t>braces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omitted</a:t>
            </a:r>
            <a:endParaRPr lang="sv-SE" dirty="0" smtClean="0"/>
          </a:p>
          <a:p>
            <a:r>
              <a:rPr lang="en-US" b="1" i="1" dirty="0"/>
              <a:t>For notation. </a:t>
            </a:r>
            <a:endParaRPr lang="en-US" b="1" i="1" dirty="0" smtClean="0"/>
          </a:p>
          <a:p>
            <a:pPr lvl="1"/>
            <a:r>
              <a:rPr lang="en-US" sz="2400" dirty="0"/>
              <a:t>for (&lt;initialize&gt;; &lt;</a:t>
            </a:r>
            <a:r>
              <a:rPr lang="en-US" sz="2400" dirty="0" err="1"/>
              <a:t>boolean</a:t>
            </a:r>
            <a:r>
              <a:rPr lang="en-US" sz="2400" dirty="0"/>
              <a:t> expression&gt;; &lt;increment&gt;)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	{ </a:t>
            </a:r>
            <a:r>
              <a:rPr lang="en-US" sz="2400" dirty="0"/>
              <a:t>&lt;block statements&gt; }</a:t>
            </a:r>
            <a:br>
              <a:rPr lang="en-US" sz="2400" dirty="0"/>
            </a:br>
            <a:endParaRPr lang="en-US" sz="2400" dirty="0" smtClean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18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600"/>
            <a:ext cx="91440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97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69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1242430"/>
            <a:ext cx="5016067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</a:t>
            </a:r>
            <a:r>
              <a:rPr lang="en-US" i="1" dirty="0"/>
              <a:t>array </a:t>
            </a:r>
            <a:r>
              <a:rPr lang="en-US" dirty="0"/>
              <a:t>stores a sequence of values that are all of the same type</a:t>
            </a:r>
            <a:r>
              <a:rPr lang="en-US" dirty="0" smtClean="0"/>
              <a:t>.</a:t>
            </a:r>
          </a:p>
          <a:p>
            <a:pPr lvl="1"/>
            <a:r>
              <a:rPr lang="en-US" i="1" dirty="0"/>
              <a:t>indexing </a:t>
            </a:r>
            <a:r>
              <a:rPr lang="en-US" i="1" dirty="0" smtClean="0"/>
              <a:t> for</a:t>
            </a:r>
            <a:r>
              <a:rPr lang="en-US" dirty="0" smtClean="0"/>
              <a:t> N value indexing 0 to N-1</a:t>
            </a:r>
          </a:p>
          <a:p>
            <a:pPr lvl="1"/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 smtClean="0"/>
              <a:t>]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value </a:t>
            </a:r>
          </a:p>
          <a:p>
            <a:r>
              <a:rPr lang="en-US" b="1" i="1" dirty="0"/>
              <a:t>Creating and initializing an array. </a:t>
            </a:r>
            <a:endParaRPr lang="en-US" b="1" i="1" dirty="0" smtClean="0"/>
          </a:p>
          <a:p>
            <a:pPr lvl="1"/>
            <a:r>
              <a:rPr lang="en-US" dirty="0"/>
              <a:t>Declare the array name and type. </a:t>
            </a:r>
            <a:endParaRPr lang="en-US" sz="400" dirty="0"/>
          </a:p>
          <a:p>
            <a:pPr lvl="1"/>
            <a:r>
              <a:rPr lang="en-US" dirty="0"/>
              <a:t>Create the array.  </a:t>
            </a:r>
            <a:r>
              <a:rPr lang="en-US" dirty="0" smtClean="0"/>
              <a:t>Specify the length </a:t>
            </a:r>
            <a:endParaRPr lang="en-US" sz="400" dirty="0"/>
          </a:p>
          <a:p>
            <a:pPr lvl="1"/>
            <a:r>
              <a:rPr lang="en-US" dirty="0"/>
              <a:t>Initialize the array values. </a:t>
            </a:r>
            <a:endParaRPr lang="en-US" sz="4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694" y="1417638"/>
            <a:ext cx="3913306" cy="468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0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Using an </a:t>
            </a:r>
            <a:r>
              <a:rPr lang="en-US" b="1" i="1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we create an array, its size is fixed. A program can refer to the length of an array a[] with the code </a:t>
            </a:r>
            <a:r>
              <a:rPr lang="en-US" dirty="0" err="1"/>
              <a:t>a.length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Java does </a:t>
            </a:r>
            <a:r>
              <a:rPr lang="en-US" i="1" dirty="0"/>
              <a:t>automatic bounds checking </a:t>
            </a:r>
            <a:endParaRPr lang="en-US" i="1" dirty="0" smtClean="0"/>
          </a:p>
          <a:p>
            <a:pPr lvl="1"/>
            <a:r>
              <a:rPr lang="en-US" dirty="0" err="1"/>
              <a:t>ArrayOutOfBoundsException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Note carefully that </a:t>
            </a:r>
            <a:r>
              <a:rPr lang="en-US" i="1" dirty="0"/>
              <a:t>an array name refers to the whole </a:t>
            </a:r>
            <a:r>
              <a:rPr lang="en-US" i="1" dirty="0" smtClean="0"/>
              <a:t>array if </a:t>
            </a:r>
            <a:r>
              <a:rPr lang="en-US" dirty="0"/>
              <a:t>we assign one array name to another, then both refer to the same array, </a:t>
            </a:r>
            <a:endParaRPr lang="en-US" dirty="0" smtClean="0"/>
          </a:p>
          <a:p>
            <a:r>
              <a:rPr lang="en-US" i="1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963" y="5158146"/>
            <a:ext cx="3765095" cy="169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40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Two-dimensional </a:t>
            </a:r>
            <a:r>
              <a:rPr lang="en-US" b="1" i="1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33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two-dimensional array </a:t>
            </a:r>
            <a:r>
              <a:rPr lang="en-US" dirty="0"/>
              <a:t>in Java is an array of one-</a:t>
            </a:r>
            <a:r>
              <a:rPr lang="en-US" dirty="0" smtClean="0"/>
              <a:t>dimensional </a:t>
            </a:r>
            <a:r>
              <a:rPr lang="en-US" dirty="0"/>
              <a:t>arrays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two-dimensional array may be </a:t>
            </a:r>
            <a:r>
              <a:rPr lang="en-US" i="1" dirty="0"/>
              <a:t>ragged </a:t>
            </a:r>
            <a:r>
              <a:rPr lang="en-US" dirty="0"/>
              <a:t>(its arrays may all be of differing lengths),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we most often work with (for appropriate parameters </a:t>
            </a:r>
            <a:r>
              <a:rPr lang="en-US" i="1" dirty="0"/>
              <a:t>M </a:t>
            </a:r>
            <a:r>
              <a:rPr lang="en-US" dirty="0"/>
              <a:t>and </a:t>
            </a:r>
            <a:r>
              <a:rPr lang="en-US" i="1" dirty="0"/>
              <a:t>N) M-by-N </a:t>
            </a:r>
            <a:r>
              <a:rPr lang="en-US" dirty="0"/>
              <a:t>two-dimensional arrays that are arrays of </a:t>
            </a:r>
            <a:r>
              <a:rPr lang="en-US" i="1" dirty="0"/>
              <a:t>M rows, </a:t>
            </a:r>
            <a:r>
              <a:rPr lang="en-US" dirty="0"/>
              <a:t>each an array of length </a:t>
            </a:r>
            <a:r>
              <a:rPr lang="en-US" i="1" dirty="0"/>
              <a:t>N </a:t>
            </a:r>
            <a:r>
              <a:rPr lang="en-US" dirty="0"/>
              <a:t>(so it also makes sense to refer to the array as having </a:t>
            </a:r>
            <a:r>
              <a:rPr lang="en-US" i="1" dirty="0"/>
              <a:t>N columns) </a:t>
            </a:r>
            <a:endParaRPr lang="en-US" i="1" dirty="0" smtClean="0"/>
          </a:p>
          <a:p>
            <a:r>
              <a:rPr lang="en-US" dirty="0"/>
              <a:t>two-dimensional array a[][], we use the notation a[</a:t>
            </a:r>
            <a:r>
              <a:rPr lang="en-US" dirty="0" err="1"/>
              <a:t>i</a:t>
            </a:r>
            <a:r>
              <a:rPr lang="en-US" dirty="0"/>
              <a:t>][j]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752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Primitive data types and expressions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Data Type??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, char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23" y="2432055"/>
            <a:ext cx="7225772" cy="442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71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</a:t>
            </a:r>
            <a:r>
              <a:rPr lang="en-US" dirty="0" err="1" smtClean="0"/>
              <a:t>Dimentional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double[][] a = new double[M][N];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double[][] a;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new double[M][N];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M; </a:t>
            </a:r>
            <a:r>
              <a:rPr lang="en-US" dirty="0" err="1"/>
              <a:t>i</a:t>
            </a:r>
            <a:r>
              <a:rPr lang="en-US" dirty="0"/>
              <a:t>++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j = 0; j &lt; N; j++)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a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 = 0.0;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73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7"/>
            <a:ext cx="8020562" cy="63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8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7"/>
            <a:ext cx="8304832" cy="509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77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Static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methods are called </a:t>
            </a:r>
            <a:r>
              <a:rPr lang="en-US" i="1" dirty="0"/>
              <a:t>functions </a:t>
            </a:r>
            <a:r>
              <a:rPr lang="en-US" dirty="0"/>
              <a:t>in many programming languages, since they can behave like mathematical functions,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677" y="3127059"/>
            <a:ext cx="6996023" cy="373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68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Defining a static </a:t>
            </a:r>
            <a:r>
              <a:rPr lang="en-US" b="1" i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method </a:t>
            </a:r>
            <a:r>
              <a:rPr lang="en-US" dirty="0"/>
              <a:t>encapsulates a computation that is defined as a sequence of statements. A method takes </a:t>
            </a:r>
            <a:r>
              <a:rPr lang="en-US" i="1" dirty="0"/>
              <a:t>arguments </a:t>
            </a:r>
            <a:r>
              <a:rPr lang="en-US" dirty="0"/>
              <a:t>(values of given data types) and computes a </a:t>
            </a:r>
            <a:r>
              <a:rPr lang="en-US" i="1" dirty="0"/>
              <a:t>return value </a:t>
            </a:r>
            <a:r>
              <a:rPr lang="en-US" dirty="0"/>
              <a:t>of some data type that depends upon the arguments (such as a value defined by a mathematical function) or causes a </a:t>
            </a:r>
            <a:r>
              <a:rPr lang="en-US" i="1" dirty="0"/>
              <a:t>side effect </a:t>
            </a:r>
            <a:r>
              <a:rPr lang="en-US" dirty="0"/>
              <a:t>that depends on the arguments (such as printing a value) </a:t>
            </a:r>
          </a:p>
        </p:txBody>
      </p:sp>
    </p:spTree>
    <p:extLst>
      <p:ext uri="{BB962C8B-B14F-4D97-AF65-F5344CB8AC3E}">
        <p14:creationId xmlns:p14="http://schemas.microsoft.com/office/powerpoint/2010/main" val="1250459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74638"/>
            <a:ext cx="7984791" cy="637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06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342900"/>
            <a:ext cx="84201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48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External libraries.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java.lang</a:t>
            </a:r>
            <a:r>
              <a:rPr lang="hr-HR" dirty="0"/>
              <a:t>.</a:t>
            </a:r>
            <a:r>
              <a:rPr lang="hr-HR" dirty="0" smtClean="0"/>
              <a:t>*</a:t>
            </a:r>
          </a:p>
          <a:p>
            <a:pPr lvl="1"/>
            <a:endParaRPr lang="hr-H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46" y="2436040"/>
            <a:ext cx="2889196" cy="274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16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is a sequence of characters (char values). A literal String is a </a:t>
            </a:r>
            <a:r>
              <a:rPr lang="en-US" dirty="0" smtClean="0"/>
              <a:t>sequence of characters with in double quotes, such as "</a:t>
            </a:r>
            <a:r>
              <a:rPr lang="en-US" dirty="0"/>
              <a:t>Hello, </a:t>
            </a:r>
            <a:r>
              <a:rPr lang="en-US" dirty="0" smtClean="0"/>
              <a:t>World” </a:t>
            </a:r>
          </a:p>
          <a:p>
            <a:r>
              <a:rPr lang="en-US" i="1" dirty="0"/>
              <a:t>not </a:t>
            </a:r>
            <a:r>
              <a:rPr lang="en-US" dirty="0"/>
              <a:t>a primitive type. </a:t>
            </a:r>
          </a:p>
        </p:txBody>
      </p:sp>
    </p:spTree>
    <p:extLst>
      <p:ext uri="{BB962C8B-B14F-4D97-AF65-F5344CB8AC3E}">
        <p14:creationId xmlns:p14="http://schemas.microsoft.com/office/powerpoint/2010/main" val="3228817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Concatenation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638" y="1220870"/>
            <a:ext cx="9212638" cy="20169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9135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i="1" dirty="0"/>
              <a:t>Conversion </a:t>
            </a:r>
            <a:r>
              <a:rPr lang="sk-SK" b="1" i="1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9781"/>
            <a:ext cx="91440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9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</a:t>
            </a:r>
            <a:r>
              <a:rPr lang="en-US" dirty="0" err="1" smtClean="0"/>
              <a:t>DataTypes</a:t>
            </a:r>
            <a:r>
              <a:rPr lang="en-US" dirty="0" smtClean="0"/>
              <a:t> in JAVA</a:t>
            </a:r>
            <a:endParaRPr lang="en-US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8" b="13288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013862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Automatic conversion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"The square root of 2.0 is " + </a:t>
            </a:r>
            <a:r>
              <a:rPr lang="en-US" dirty="0" err="1"/>
              <a:t>Math.sqrt</a:t>
            </a:r>
            <a:r>
              <a:rPr lang="en-US" dirty="0"/>
              <a:t>(2.0) </a:t>
            </a:r>
          </a:p>
        </p:txBody>
      </p:sp>
    </p:spTree>
    <p:extLst>
      <p:ext uri="{BB962C8B-B14F-4D97-AF65-F5344CB8AC3E}">
        <p14:creationId xmlns:p14="http://schemas.microsoft.com/office/powerpoint/2010/main" val="286465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Sorting three </a:t>
            </a:r>
            <a:r>
              <a:rPr lang="en-US" i="1" dirty="0" smtClean="0"/>
              <a:t>numbers</a:t>
            </a:r>
            <a:r>
              <a:rPr lang="en-US" i="1" dirty="0"/>
              <a:t> </a:t>
            </a:r>
            <a:r>
              <a:rPr lang="en-US" i="1" dirty="0" smtClean="0"/>
              <a:t>OF SAME TYPE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937" y="2276471"/>
            <a:ext cx="5760635" cy="121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32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48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 far, we have discussed in detail Java’s </a:t>
            </a:r>
            <a:r>
              <a:rPr lang="en-US" i="1" dirty="0"/>
              <a:t>primitive </a:t>
            </a:r>
            <a:r>
              <a:rPr lang="en-US" dirty="0"/>
              <a:t>data types: </a:t>
            </a:r>
            <a:endParaRPr lang="en-US" dirty="0" smtClean="0"/>
          </a:p>
          <a:p>
            <a:r>
              <a:rPr lang="en-US" dirty="0"/>
              <a:t>more convenient to write programs at a higher level of abstraction </a:t>
            </a:r>
            <a:endParaRPr lang="en-US" dirty="0" smtClean="0"/>
          </a:p>
          <a:p>
            <a:r>
              <a:rPr lang="en-US" dirty="0"/>
              <a:t>Programming in Java is largely based on building data types known as </a:t>
            </a:r>
            <a:r>
              <a:rPr lang="en-US" i="1" dirty="0"/>
              <a:t>reference types </a:t>
            </a:r>
            <a:r>
              <a:rPr lang="en-US" dirty="0"/>
              <a:t>with the familiar Java class </a:t>
            </a:r>
            <a:endParaRPr lang="en-US" dirty="0" smtClean="0"/>
          </a:p>
          <a:p>
            <a:r>
              <a:rPr lang="en-US" dirty="0"/>
              <a:t>This style of programming is known as </a:t>
            </a:r>
            <a:r>
              <a:rPr lang="en-US" i="1" dirty="0"/>
              <a:t>object-oriented programming, </a:t>
            </a:r>
            <a:r>
              <a:rPr lang="en-US" dirty="0"/>
              <a:t>as it revolves around the concept of an </a:t>
            </a:r>
            <a:r>
              <a:rPr lang="en-US" i="1" dirty="0"/>
              <a:t>object, </a:t>
            </a:r>
            <a:r>
              <a:rPr lang="en-US" dirty="0"/>
              <a:t>an entity that holds a data type value.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75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primitive </a:t>
            </a:r>
            <a:r>
              <a:rPr lang="en-US" dirty="0" smtClean="0">
                <a:sym typeface="Wingdings"/>
              </a:rPr>
              <a:t> numbers</a:t>
            </a:r>
          </a:p>
          <a:p>
            <a:r>
              <a:rPr lang="en-US" dirty="0" smtClean="0">
                <a:sym typeface="Wingdings"/>
              </a:rPr>
              <a:t>With reference type  on strings, pictures, sounds etc..</a:t>
            </a:r>
          </a:p>
          <a:p>
            <a:r>
              <a:rPr lang="en-US" dirty="0"/>
              <a:t>An </a:t>
            </a:r>
            <a:r>
              <a:rPr lang="en-US" i="1" dirty="0"/>
              <a:t>abstract data type </a:t>
            </a:r>
            <a:r>
              <a:rPr lang="en-US" dirty="0"/>
              <a:t>(ADT) is a data type whose representation is hidden from the client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49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Using abstract data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You do not need to know how a data type </a:t>
            </a:r>
            <a:r>
              <a:rPr lang="en-US" i="1"/>
              <a:t>is </a:t>
            </a:r>
            <a:r>
              <a:rPr lang="en-US" i="1" smtClean="0"/>
              <a:t>implemented </a:t>
            </a:r>
            <a:r>
              <a:rPr lang="en-US" i="1" dirty="0"/>
              <a:t>in order to be able to use it,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7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Precedence </a:t>
            </a:r>
          </a:p>
          <a:p>
            <a:pPr lvl="1"/>
            <a:r>
              <a:rPr lang="en-US" dirty="0"/>
              <a:t>* and / ( and %) have higher precedence than (are applied before) the + and - operators; </a:t>
            </a:r>
            <a:endParaRPr lang="en-US" dirty="0" smtClean="0"/>
          </a:p>
          <a:p>
            <a:pPr lvl="1"/>
            <a:r>
              <a:rPr lang="en-US" dirty="0"/>
              <a:t>! is the highest precedence, followed by &amp;&amp; and then ||. </a:t>
            </a:r>
            <a:endParaRPr lang="en-US" dirty="0" smtClean="0"/>
          </a:p>
          <a:p>
            <a:pPr lvl="1"/>
            <a:r>
              <a:rPr lang="en-US" dirty="0"/>
              <a:t>use parentheses to override these rules </a:t>
            </a:r>
          </a:p>
        </p:txBody>
      </p:sp>
    </p:spTree>
    <p:extLst>
      <p:ext uri="{BB962C8B-B14F-4D97-AF65-F5344CB8AC3E}">
        <p14:creationId xmlns:p14="http://schemas.microsoft.com/office/powerpoint/2010/main" val="127951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Numbers are automatically promoted to a more inclusive type if no </a:t>
            </a:r>
            <a:r>
              <a:rPr lang="en-US" dirty="0" smtClean="0"/>
              <a:t>information is lost.</a:t>
            </a:r>
          </a:p>
          <a:p>
            <a:pPr lvl="1"/>
            <a:r>
              <a:rPr lang="en-US" dirty="0"/>
              <a:t>1 + 2.5</a:t>
            </a:r>
            <a:r>
              <a:rPr lang="en-US" dirty="0" smtClean="0"/>
              <a:t>, the 1 is promoted to the </a:t>
            </a:r>
            <a:r>
              <a:rPr lang="en-US" dirty="0"/>
              <a:t>double value 1.0 </a:t>
            </a:r>
          </a:p>
          <a:p>
            <a:r>
              <a:rPr lang="en-US" dirty="0" smtClean="0"/>
              <a:t>Cast: Type name in parentheses</a:t>
            </a:r>
          </a:p>
          <a:p>
            <a:pPr lvl="1"/>
            <a:r>
              <a:rPr lang="en-US" dirty="0" smtClean="0"/>
              <a:t> (</a:t>
            </a:r>
            <a:r>
              <a:rPr lang="en-US" dirty="0" err="1"/>
              <a:t>int</a:t>
            </a:r>
            <a:r>
              <a:rPr lang="en-US" dirty="0"/>
              <a:t>) </a:t>
            </a:r>
            <a:r>
              <a:rPr lang="en-US" dirty="0" smtClean="0"/>
              <a:t>3.7 </a:t>
            </a:r>
            <a:r>
              <a:rPr lang="en-US" dirty="0" smtClean="0">
                <a:sym typeface="Wingdings"/>
              </a:rPr>
              <a:t>3 , </a:t>
            </a:r>
            <a:r>
              <a:rPr lang="en-US" dirty="0"/>
              <a:t>(double) </a:t>
            </a:r>
            <a:r>
              <a:rPr lang="en-US" dirty="0" smtClean="0"/>
              <a:t>3 is 3.0</a:t>
            </a:r>
            <a:r>
              <a:rPr lang="en-US" dirty="0"/>
              <a:t>. 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9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operators compare two values of the same type and produce a </a:t>
            </a:r>
            <a:r>
              <a:rPr lang="en-US" dirty="0" err="1"/>
              <a:t>boolean</a:t>
            </a:r>
            <a:r>
              <a:rPr lang="en-US" dirty="0"/>
              <a:t> value </a:t>
            </a:r>
            <a:endParaRPr lang="en-US" dirty="0" smtClean="0"/>
          </a:p>
          <a:p>
            <a:pPr lvl="1"/>
            <a:r>
              <a:rPr lang="en-US" i="1" dirty="0"/>
              <a:t>equal </a:t>
            </a:r>
            <a:r>
              <a:rPr lang="en-US" dirty="0"/>
              <a:t>(==), </a:t>
            </a:r>
            <a:r>
              <a:rPr lang="en-US" i="1" dirty="0"/>
              <a:t>not equal </a:t>
            </a:r>
            <a:r>
              <a:rPr lang="en-US" dirty="0"/>
              <a:t>(!=), </a:t>
            </a:r>
            <a:r>
              <a:rPr lang="en-US" i="1" dirty="0"/>
              <a:t>less than </a:t>
            </a:r>
            <a:r>
              <a:rPr lang="en-US" dirty="0"/>
              <a:t>(&lt;), </a:t>
            </a:r>
            <a:r>
              <a:rPr lang="en-US" i="1" dirty="0"/>
              <a:t>less than or equal </a:t>
            </a:r>
            <a:r>
              <a:rPr lang="en-US" dirty="0"/>
              <a:t>(&lt;=), </a:t>
            </a:r>
            <a:r>
              <a:rPr lang="en-US" i="1" dirty="0"/>
              <a:t>greater than </a:t>
            </a:r>
            <a:r>
              <a:rPr lang="en-US" dirty="0"/>
              <a:t>(&gt;), and greater </a:t>
            </a:r>
            <a:r>
              <a:rPr lang="en-US" i="1" dirty="0"/>
              <a:t>than or equal </a:t>
            </a:r>
            <a:r>
              <a:rPr lang="en-US" dirty="0"/>
              <a:t>(&gt;=).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2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int</a:t>
            </a:r>
            <a:r>
              <a:rPr lang="en-US" dirty="0" smtClean="0"/>
              <a:t> has 2</a:t>
            </a:r>
            <a:r>
              <a:rPr lang="en-US" baseline="30000" dirty="0" smtClean="0"/>
              <a:t>32</a:t>
            </a:r>
            <a:r>
              <a:rPr lang="en-US" dirty="0" smtClean="0"/>
              <a:t> (</a:t>
            </a:r>
            <a:r>
              <a:rPr lang="en-US" dirty="0"/>
              <a:t>many machines have 64-bit words nowadays, but the 32-bit </a:t>
            </a:r>
            <a:r>
              <a:rPr lang="en-US" dirty="0" err="1"/>
              <a:t>int</a:t>
            </a:r>
            <a:r>
              <a:rPr lang="en-US" dirty="0"/>
              <a:t> persists) </a:t>
            </a:r>
            <a:endParaRPr lang="en-US" dirty="0" smtClean="0"/>
          </a:p>
          <a:p>
            <a:r>
              <a:rPr lang="en-US" dirty="0" smtClean="0"/>
              <a:t>Double has 64 bit </a:t>
            </a:r>
          </a:p>
          <a:p>
            <a:pPr fontAlgn="auto"/>
            <a:r>
              <a:rPr lang="en-US" dirty="0"/>
              <a:t>64-bit integers, with arithmetic operations (long) </a:t>
            </a:r>
          </a:p>
          <a:p>
            <a:pPr fontAlgn="auto"/>
            <a:r>
              <a:rPr lang="en-US" dirty="0"/>
              <a:t>16-bit integers, with arithmetic operations (short) </a:t>
            </a:r>
          </a:p>
          <a:p>
            <a:pPr fontAlgn="auto"/>
            <a:r>
              <a:rPr lang="en-US" dirty="0"/>
              <a:t>16-bit characters, with arithmetic operations (char) </a:t>
            </a:r>
          </a:p>
          <a:p>
            <a:pPr fontAlgn="auto"/>
            <a:r>
              <a:rPr lang="en-US" dirty="0"/>
              <a:t>8-bit integers, with arithmetic operations (byte) </a:t>
            </a:r>
          </a:p>
          <a:p>
            <a:pPr fontAlgn="auto"/>
            <a:r>
              <a:rPr lang="en-US" dirty="0"/>
              <a:t>32-bit single-precision real numbers, again with arithmetic operations (float)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controlling the flow of </a:t>
            </a:r>
            <a:r>
              <a:rPr lang="en-US" dirty="0" smtClean="0"/>
              <a:t>execution, often in curly braces,</a:t>
            </a:r>
          </a:p>
          <a:p>
            <a:pPr lvl="1"/>
            <a:r>
              <a:rPr lang="en-US" dirty="0" err="1" smtClean="0"/>
              <a:t>Decleratoions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Assingments</a:t>
            </a:r>
            <a:endParaRPr lang="en-US" dirty="0" smtClean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Calls and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5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Declerations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declaration </a:t>
            </a:r>
            <a:r>
              <a:rPr lang="en-US" dirty="0"/>
              <a:t>statement associates a variable name with a type at com- pile time. </a:t>
            </a:r>
            <a:endParaRPr lang="en-US" dirty="0" smtClean="0"/>
          </a:p>
          <a:p>
            <a:r>
              <a:rPr lang="en-US" dirty="0"/>
              <a:t>Java is said to be a </a:t>
            </a:r>
            <a:r>
              <a:rPr lang="en-US" i="1" dirty="0"/>
              <a:t>strongly typed </a:t>
            </a:r>
            <a:r>
              <a:rPr lang="en-US" dirty="0"/>
              <a:t>language, because the Java compiler checks for consistency (for example, it does not permit us to multiply a </a:t>
            </a:r>
            <a:r>
              <a:rPr lang="en-US" dirty="0" err="1"/>
              <a:t>boolean</a:t>
            </a:r>
            <a:r>
              <a:rPr lang="en-US" dirty="0"/>
              <a:t> and a double)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4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4319</TotalTime>
  <Words>1204</Words>
  <Application>Microsoft Macintosh PowerPoint</Application>
  <PresentationFormat>On-screen Show (4:3)</PresentationFormat>
  <Paragraphs>123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JAVA 0. HAFTA</vt:lpstr>
      <vt:lpstr>Primitive data types and expressions </vt:lpstr>
      <vt:lpstr>Primitive DataTypes in JAVA</vt:lpstr>
      <vt:lpstr>Operators</vt:lpstr>
      <vt:lpstr>Type Conversion</vt:lpstr>
      <vt:lpstr>Comparisons</vt:lpstr>
      <vt:lpstr>Other Primitives</vt:lpstr>
      <vt:lpstr>Statements</vt:lpstr>
      <vt:lpstr>Declerations</vt:lpstr>
      <vt:lpstr>Assignments</vt:lpstr>
      <vt:lpstr>Conditionals</vt:lpstr>
      <vt:lpstr>Loops</vt:lpstr>
      <vt:lpstr>Shortcut Notations</vt:lpstr>
      <vt:lpstr>Shortcut Notations (Cont.)</vt:lpstr>
      <vt:lpstr>PowerPoint Presentation</vt:lpstr>
      <vt:lpstr>PowerPoint Presentation</vt:lpstr>
      <vt:lpstr>Arrays</vt:lpstr>
      <vt:lpstr>Using an array</vt:lpstr>
      <vt:lpstr>Two-dimensional arrays</vt:lpstr>
      <vt:lpstr>Two-Dimentional Array</vt:lpstr>
      <vt:lpstr>PowerPoint Presentation</vt:lpstr>
      <vt:lpstr>PowerPoint Presentation</vt:lpstr>
      <vt:lpstr>Static methods </vt:lpstr>
      <vt:lpstr>Defining a static method</vt:lpstr>
      <vt:lpstr>PowerPoint Presentation</vt:lpstr>
      <vt:lpstr>PowerPoint Presentation</vt:lpstr>
      <vt:lpstr>External libraries. </vt:lpstr>
      <vt:lpstr>Strings </vt:lpstr>
      <vt:lpstr>Concatenation </vt:lpstr>
      <vt:lpstr>Automatic conversion </vt:lpstr>
      <vt:lpstr>QUESTIONS</vt:lpstr>
      <vt:lpstr>DATA ABSTRACTION</vt:lpstr>
      <vt:lpstr>PowerPoint Presentation</vt:lpstr>
      <vt:lpstr>Using abstract data types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0. HAFTA</dc:title>
  <dc:creator>mustafa kasapbasi</dc:creator>
  <cp:lastModifiedBy>mustafa kasapbasi</cp:lastModifiedBy>
  <cp:revision>31</cp:revision>
  <dcterms:created xsi:type="dcterms:W3CDTF">2013-09-03T12:51:39Z</dcterms:created>
  <dcterms:modified xsi:type="dcterms:W3CDTF">2013-09-06T12:50:51Z</dcterms:modified>
</cp:coreProperties>
</file>