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7" r:id="rId22"/>
    <p:sldId id="278" r:id="rId23"/>
    <p:sldId id="279" r:id="rId24"/>
    <p:sldId id="276"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2" r:id="rId45"/>
    <p:sldId id="301" r:id="rId46"/>
    <p:sldId id="303" r:id="rId47"/>
    <p:sldId id="305" r:id="rId48"/>
    <p:sldId id="304" r:id="rId49"/>
    <p:sldId id="306" r:id="rId50"/>
    <p:sldId id="307" r:id="rId51"/>
    <p:sldId id="308" r:id="rId52"/>
    <p:sldId id="281"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snapToGrid="0" snapToObjects="1">
      <p:cViewPr>
        <p:scale>
          <a:sx n="68" d="100"/>
          <a:sy n="68" d="100"/>
        </p:scale>
        <p:origin x="-2704"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D1B4C7F-67D6-C04E-8A59-C865A43EA4C9}" type="datetimeFigureOut">
              <a:t>6.12.2013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D1B4C7F-67D6-C04E-8A59-C865A43EA4C9}" type="datetimeFigureOut">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D1B4C7F-67D6-C04E-8A59-C865A43EA4C9}" type="datetimeFigureOut">
              <a:t>6.12.2013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18825-CB63-AA41-8AD6-3889AA619EB9}" type="slidenum">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D1B4C7F-67D6-C04E-8A59-C865A43EA4C9}" type="datetimeFigureOut">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18825-CB63-AA41-8AD6-3889AA619EB9}" type="slidenum">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D1B4C7F-67D6-C04E-8A59-C865A43EA4C9}" type="datetimeFigureOut">
              <a:t>6.12.2013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D1B4C7F-67D6-C04E-8A59-C865A43EA4C9}" type="datetimeFigureOut">
              <a:t>6.12.2013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B4C7F-67D6-C04E-8A59-C865A43EA4C9}" type="datetimeFigureOut">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0D1B4C7F-67D6-C04E-8A59-C865A43EA4C9}" type="datetimeFigureOut">
              <a:t>6.12.2013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0D1B4C7F-67D6-C04E-8A59-C865A43EA4C9}" type="datetimeFigureOut">
              <a:t>6.12.2013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D1B4C7F-67D6-C04E-8A59-C865A43EA4C9}" type="datetimeFigureOut">
              <a:t>6.12.2013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0D1B4C7F-67D6-C04E-8A59-C865A43EA4C9}" type="datetimeFigureOut">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18825-CB63-AA41-8AD6-3889AA619EB9}" type="slidenum">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0D1B4C7F-67D6-C04E-8A59-C865A43EA4C9}" type="datetimeFigureOut">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0D1B4C7F-67D6-C04E-8A59-C865A43EA4C9}" type="datetimeFigureOut">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0D1B4C7F-67D6-C04E-8A59-C865A43EA4C9}" type="datetimeFigureOut">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D1B4C7F-67D6-C04E-8A59-C865A43EA4C9}" type="datetimeFigureOut">
              <a:t>6.12.2013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0D1B4C7F-67D6-C04E-8A59-C865A43EA4C9}" type="datetimeFigureOut">
              <a:t>6.12.2013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BC018825-CB63-AA41-8AD6-3889AA619EB9}" type="slidenum">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0D1B4C7F-67D6-C04E-8A59-C865A43EA4C9}" type="datetimeFigureOut">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Date Placeholder 6"/>
          <p:cNvSpPr>
            <a:spLocks noGrp="1"/>
          </p:cNvSpPr>
          <p:nvPr>
            <p:ph type="dt" sz="half" idx="10"/>
          </p:nvPr>
        </p:nvSpPr>
        <p:spPr/>
        <p:txBody>
          <a:bodyPr/>
          <a:lstStyle/>
          <a:p>
            <a:fld id="{0D1B4C7F-67D6-C04E-8A59-C865A43EA4C9}" type="datetimeFigureOut">
              <a:t>6.12.2013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18825-CB63-AA41-8AD6-3889AA619EB9}" type="slidenum">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0D1B4C7F-67D6-C04E-8A59-C865A43EA4C9}" type="datetimeFigureOut">
              <a:t>6.12.2013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BC018825-CB63-AA41-8AD6-3889AA619EB9}" type="slidenum">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0D1B4C7F-67D6-C04E-8A59-C865A43EA4C9}" type="datetimeFigureOut">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D1B4C7F-67D6-C04E-8A59-C865A43EA4C9}" type="datetimeFigureOut">
              <a:t>6.12.2013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BC018825-CB63-AA41-8AD6-3889AA619EB9}"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hyperlink" Target="http://www.mathsisfun.com/data/standard-normal-distribution-table.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Central_limit_theore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 Id="rId3" Type="http://schemas.openxmlformats.org/officeDocument/2006/relationships/image" Target="../media/image2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 Id="rId3" Type="http://schemas.openxmlformats.org/officeDocument/2006/relationships/image" Target="../media/image2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 Id="rId3" Type="http://schemas.openxmlformats.org/officeDocument/2006/relationships/image" Target="../media/image3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2.png"/><Relationship Id="rId3" Type="http://schemas.openxmlformats.org/officeDocument/2006/relationships/image" Target="../media/image3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5.png"/><Relationship Id="rId4" Type="http://schemas.openxmlformats.org/officeDocument/2006/relationships/image" Target="../media/image36.png"/><Relationship Id="rId5" Type="http://schemas.openxmlformats.org/officeDocument/2006/relationships/image" Target="../media/image37.png"/><Relationship Id="rId6" Type="http://schemas.openxmlformats.org/officeDocument/2006/relationships/image" Target="../media/image38.png"/><Relationship Id="rId1" Type="http://schemas.openxmlformats.org/officeDocument/2006/relationships/slideLayout" Target="../slideLayouts/slideLayout2.xml"/><Relationship Id="rId2" Type="http://schemas.openxmlformats.org/officeDocument/2006/relationships/image" Target="../media/image34.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9.png"/><Relationship Id="rId3" Type="http://schemas.openxmlformats.org/officeDocument/2006/relationships/image" Target="../media/image40.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4.png"/><Relationship Id="rId4" Type="http://schemas.openxmlformats.org/officeDocument/2006/relationships/image" Target="../media/image45.png"/><Relationship Id="rId5" Type="http://schemas.openxmlformats.org/officeDocument/2006/relationships/image" Target="../media/image46.png"/><Relationship Id="rId1" Type="http://schemas.openxmlformats.org/officeDocument/2006/relationships/slideLayout" Target="../slideLayouts/slideLayout2.xml"/><Relationship Id="rId2" Type="http://schemas.openxmlformats.org/officeDocument/2006/relationships/image" Target="../media/image43.png"/></Relationships>
</file>

<file path=ppt/slides/_rels/slide52.xml.rels><?xml version="1.0" encoding="UTF-8" standalone="yes"?>
<Relationships xmlns="http://schemas.openxmlformats.org/package/2006/relationships"><Relationship Id="rId3" Type="http://schemas.openxmlformats.org/officeDocument/2006/relationships/image" Target="../media/image48.png"/><Relationship Id="rId4" Type="http://schemas.openxmlformats.org/officeDocument/2006/relationships/image" Target="../media/image49.png"/><Relationship Id="rId1" Type="http://schemas.openxmlformats.org/officeDocument/2006/relationships/slideLayout" Target="../slideLayouts/slideLayout2.xml"/><Relationship Id="rId2" Type="http://schemas.openxmlformats.org/officeDocument/2006/relationships/image" Target="../media/image4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a:t>ESTIMATION TECHNIQUES FOR ANALYZING ENDOGENOUSLY CREATED DATA </a:t>
            </a:r>
            <a:r>
              <a:rPr lang="en-US"/>
              <a:t/>
            </a:r>
            <a:br>
              <a:rPr lang="en-US"/>
            </a:b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41467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Steady-state simulation </a:t>
            </a:r>
            <a:r>
              <a:rPr lang="en-US"/>
              <a:t/>
            </a:r>
            <a:br>
              <a:rPr lang="en-US"/>
            </a:br>
            <a:endParaRPr lang="en-US"/>
          </a:p>
        </p:txBody>
      </p:sp>
      <p:sp>
        <p:nvSpPr>
          <p:cNvPr id="3" name="Content Placeholder 2"/>
          <p:cNvSpPr>
            <a:spLocks noGrp="1"/>
          </p:cNvSpPr>
          <p:nvPr>
            <p:ph idx="1"/>
          </p:nvPr>
        </p:nvSpPr>
        <p:spPr>
          <a:xfrm>
            <a:off x="498474" y="1981200"/>
            <a:ext cx="7556313" cy="4605063"/>
          </a:xfrm>
        </p:spPr>
        <p:txBody>
          <a:bodyPr>
            <a:normAutofit lnSpcReduction="10000"/>
          </a:bodyPr>
          <a:lstStyle/>
          <a:p>
            <a:r>
              <a:rPr lang="en-US"/>
              <a:t>the simulation model has to run long enough so that to get away from the transient state. </a:t>
            </a:r>
          </a:p>
          <a:p>
            <a:r>
              <a:rPr lang="en-US"/>
              <a:t>There are two basic strategies for choosing the initial conditions </a:t>
            </a:r>
          </a:p>
          <a:p>
            <a:pPr lvl="1"/>
            <a:r>
              <a:rPr lang="en-US"/>
              <a:t>Empty System</a:t>
            </a:r>
          </a:p>
          <a:p>
            <a:pPr lvl="1"/>
            <a:r>
              <a:rPr lang="en-US"/>
              <a:t>as representative as possible of the typical states </a:t>
            </a:r>
          </a:p>
          <a:p>
            <a:r>
              <a:rPr lang="en-US"/>
              <a:t>Two methods are commonly used to remove the effects of the transient period </a:t>
            </a:r>
          </a:p>
          <a:p>
            <a:pPr lvl="1"/>
            <a:r>
              <a:rPr lang="en-US"/>
              <a:t>The first one requires a very long simulation run, </a:t>
            </a:r>
          </a:p>
          <a:p>
            <a:pPr lvl="1"/>
            <a:r>
              <a:rPr lang="en-US"/>
              <a:t>no data collection is carried out during the transient period. </a:t>
            </a:r>
          </a:p>
          <a:p>
            <a:r>
              <a:rPr lang="en-US"/>
              <a:t>The problem of determining when the simulation system has reached its steady state is a difficult one. </a:t>
            </a:r>
          </a:p>
          <a:p>
            <a:endParaRPr lang="en-US"/>
          </a:p>
          <a:p>
            <a:pPr lvl="1"/>
            <a:endParaRPr lang="en-US"/>
          </a:p>
        </p:txBody>
      </p:sp>
    </p:spTree>
    <p:extLst>
      <p:ext uri="{BB962C8B-B14F-4D97-AF65-F5344CB8AC3E}">
        <p14:creationId xmlns:p14="http://schemas.microsoft.com/office/powerpoint/2010/main" val="14280401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Determining transient state</a:t>
            </a:r>
          </a:p>
        </p:txBody>
      </p:sp>
      <p:sp>
        <p:nvSpPr>
          <p:cNvPr id="3" name="Content Placeholder 2"/>
          <p:cNvSpPr>
            <a:spLocks noGrp="1"/>
          </p:cNvSpPr>
          <p:nvPr>
            <p:ph idx="1"/>
          </p:nvPr>
        </p:nvSpPr>
        <p:spPr/>
        <p:txBody>
          <a:bodyPr/>
          <a:lstStyle/>
          <a:p>
            <a:r>
              <a:rPr lang="en-US"/>
              <a:t>simple method involves trying out different transient periods T1,T2,T3,...,Tk, where T1&lt;T2&lt;T3&lt;...&lt;Tk. </a:t>
            </a:r>
          </a:p>
          <a:p>
            <a:r>
              <a:rPr lang="en-US"/>
              <a:t> Compile steady-state statistics for each simulation run. Choose Ti so that for all the other intervals greater than Ti, the steady- state statistics do not change significantly.</a:t>
            </a:r>
          </a:p>
          <a:p>
            <a:r>
              <a:rPr lang="en-US"/>
              <a:t> Another similar method requires to compute a moving average of the output and to assume steady-state when the average no longer changes significantly over time. </a:t>
            </a:r>
          </a:p>
          <a:p>
            <a:pPr marL="0" indent="0">
              <a:buNone/>
            </a:pPr>
            <a:endParaRPr lang="en-US"/>
          </a:p>
          <a:p>
            <a:endParaRPr lang="en-US"/>
          </a:p>
        </p:txBody>
      </p:sp>
    </p:spTree>
    <p:extLst>
      <p:ext uri="{BB962C8B-B14F-4D97-AF65-F5344CB8AC3E}">
        <p14:creationId xmlns:p14="http://schemas.microsoft.com/office/powerpoint/2010/main" val="5668601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a:t>Estimation techniques for steady-state simulation </a:t>
            </a:r>
            <a:r>
              <a:rPr lang="fr-FR"/>
              <a:t/>
            </a:r>
            <a:br>
              <a:rPr lang="fr-FR"/>
            </a:br>
            <a:endParaRPr lang="en-US"/>
          </a:p>
        </p:txBody>
      </p:sp>
      <p:sp>
        <p:nvSpPr>
          <p:cNvPr id="3" name="Content Placeholder 2"/>
          <p:cNvSpPr>
            <a:spLocks noGrp="1"/>
          </p:cNvSpPr>
          <p:nvPr>
            <p:ph idx="1"/>
          </p:nvPr>
        </p:nvSpPr>
        <p:spPr/>
        <p:txBody>
          <a:bodyPr/>
          <a:lstStyle/>
          <a:p>
            <a:r>
              <a:rPr lang="en-US"/>
              <a:t>probability distribution of an endogenously created random variable. </a:t>
            </a:r>
          </a:p>
          <a:p>
            <a:pPr lvl="1"/>
            <a:r>
              <a:rPr lang="en-US"/>
              <a:t>MOST SOUGHT mean and the standard deviation of a random variable </a:t>
            </a:r>
          </a:p>
          <a:p>
            <a:r>
              <a:rPr lang="en-US"/>
              <a:t>However, percentiles can be very useful too. </a:t>
            </a:r>
          </a:p>
          <a:p>
            <a:r>
              <a:rPr lang="en-US"/>
              <a:t>may be interested in the 95% percentile of the down time. </a:t>
            </a:r>
          </a:p>
          <a:p>
            <a:r>
              <a:rPr lang="en-US"/>
              <a:t>This is the down time such that only 5% of down times are greater than it. Percentiles often are more meaningful to the management than the mean down time. </a:t>
            </a:r>
          </a:p>
          <a:p>
            <a:endParaRPr lang="en-US"/>
          </a:p>
        </p:txBody>
      </p:sp>
    </p:spTree>
    <p:extLst>
      <p:ext uri="{BB962C8B-B14F-4D97-AF65-F5344CB8AC3E}">
        <p14:creationId xmlns:p14="http://schemas.microsoft.com/office/powerpoint/2010/main" val="6850423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Estimation of the confidence interval of the mean of a random variable </a:t>
            </a:r>
            <a:r>
              <a:rPr lang="en-US"/>
              <a:t/>
            </a:r>
            <a:br>
              <a:rPr lang="en-US"/>
            </a:br>
            <a:endParaRPr lang="en-US"/>
          </a:p>
        </p:txBody>
      </p:sp>
      <p:sp>
        <p:nvSpPr>
          <p:cNvPr id="3" name="Content Placeholder 2"/>
          <p:cNvSpPr>
            <a:spLocks noGrp="1"/>
          </p:cNvSpPr>
          <p:nvPr>
            <p:ph idx="1"/>
          </p:nvPr>
        </p:nvSpPr>
        <p:spPr/>
        <p:txBody>
          <a:bodyPr/>
          <a:lstStyle/>
          <a:p>
            <a:r>
              <a:rPr lang="en-US"/>
              <a:t>x1, x2,..., xn be n consecutive endogenously obtained observations of a random variable. </a:t>
            </a:r>
          </a:p>
          <a:p>
            <a:r>
              <a:rPr lang="en-US"/>
              <a:t> Mean</a:t>
            </a:r>
          </a:p>
          <a:p>
            <a:endParaRPr lang="en-US"/>
          </a:p>
          <a:p>
            <a:endParaRPr lang="en-US"/>
          </a:p>
          <a:p>
            <a:r>
              <a:rPr lang="en-US"/>
              <a:t>estimate the standard deviation.   Shurt cut formula</a:t>
            </a:r>
          </a:p>
          <a:p>
            <a:endParaRPr lang="en-US"/>
          </a:p>
          <a:p>
            <a:pPr lvl="1"/>
            <a:endParaRPr lang="en-US"/>
          </a:p>
        </p:txBody>
      </p:sp>
      <p:pic>
        <p:nvPicPr>
          <p:cNvPr id="4" name="Picture 3"/>
          <p:cNvPicPr>
            <a:picLocks noChangeAspect="1"/>
          </p:cNvPicPr>
          <p:nvPr/>
        </p:nvPicPr>
        <p:blipFill>
          <a:blip r:embed="rId2"/>
          <a:stretch>
            <a:fillRect/>
          </a:stretch>
        </p:blipFill>
        <p:spPr>
          <a:xfrm>
            <a:off x="2434379" y="2568868"/>
            <a:ext cx="2387884" cy="1511754"/>
          </a:xfrm>
          <a:prstGeom prst="rect">
            <a:avLst/>
          </a:prstGeom>
        </p:spPr>
      </p:pic>
      <p:pic>
        <p:nvPicPr>
          <p:cNvPr id="5" name="Picture 4"/>
          <p:cNvPicPr>
            <a:picLocks noChangeAspect="1"/>
          </p:cNvPicPr>
          <p:nvPr/>
        </p:nvPicPr>
        <p:blipFill>
          <a:blip r:embed="rId3"/>
          <a:stretch>
            <a:fillRect/>
          </a:stretch>
        </p:blipFill>
        <p:spPr>
          <a:xfrm>
            <a:off x="584586" y="5298157"/>
            <a:ext cx="3338232" cy="1430671"/>
          </a:xfrm>
          <a:prstGeom prst="rect">
            <a:avLst/>
          </a:prstGeom>
        </p:spPr>
      </p:pic>
      <p:pic>
        <p:nvPicPr>
          <p:cNvPr id="6" name="Picture 5"/>
          <p:cNvPicPr>
            <a:picLocks noChangeAspect="1"/>
          </p:cNvPicPr>
          <p:nvPr/>
        </p:nvPicPr>
        <p:blipFill>
          <a:blip r:embed="rId4"/>
          <a:stretch>
            <a:fillRect/>
          </a:stretch>
        </p:blipFill>
        <p:spPr>
          <a:xfrm>
            <a:off x="4340688" y="5069496"/>
            <a:ext cx="3714099" cy="1688227"/>
          </a:xfrm>
          <a:prstGeom prst="rect">
            <a:avLst/>
          </a:prstGeom>
        </p:spPr>
      </p:pic>
    </p:spTree>
    <p:extLst>
      <p:ext uri="{BB962C8B-B14F-4D97-AF65-F5344CB8AC3E}">
        <p14:creationId xmlns:p14="http://schemas.microsoft.com/office/powerpoint/2010/main" val="28736983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Confidence interval</a:t>
            </a:r>
          </a:p>
        </p:txBody>
      </p:sp>
      <p:sp>
        <p:nvSpPr>
          <p:cNvPr id="3" name="Content Placeholder 2"/>
          <p:cNvSpPr>
            <a:spLocks noGrp="1"/>
          </p:cNvSpPr>
          <p:nvPr>
            <p:ph idx="1"/>
          </p:nvPr>
        </p:nvSpPr>
        <p:spPr>
          <a:xfrm>
            <a:off x="498474" y="1981200"/>
            <a:ext cx="7556313" cy="4605063"/>
          </a:xfrm>
        </p:spPr>
        <p:txBody>
          <a:bodyPr>
            <a:normAutofit fontScale="92500" lnSpcReduction="20000"/>
          </a:bodyPr>
          <a:lstStyle/>
          <a:p>
            <a:r>
              <a:rPr lang="en-US"/>
              <a:t>%95 confidence interval</a:t>
            </a:r>
          </a:p>
          <a:p>
            <a:endParaRPr lang="en-US"/>
          </a:p>
          <a:p>
            <a:pPr marL="0" indent="0">
              <a:buNone/>
            </a:pPr>
            <a:endParaRPr lang="en-US"/>
          </a:p>
          <a:p>
            <a:r>
              <a:rPr lang="en-US"/>
              <a:t>The confidence interval provides an indication of the error associated with the sample mean </a:t>
            </a:r>
          </a:p>
          <a:p>
            <a:r>
              <a:rPr lang="en-US"/>
              <a:t>It is a very useful statistical tool and it should be always computed. Unfortunately, quite frequently it is ignored. </a:t>
            </a:r>
          </a:p>
          <a:p>
            <a:r>
              <a:rPr lang="en-US"/>
              <a:t>The confidence interval tells us that the true population mean lies within the interval 95% of the time. </a:t>
            </a:r>
          </a:p>
          <a:p>
            <a:r>
              <a:rPr lang="en-US"/>
              <a:t>That is, if we repeat the above experiment 100 times, 95% of these times, on the average, the true population mean will be within the interval. </a:t>
            </a:r>
          </a:p>
          <a:p>
            <a:endParaRPr lang="en-US"/>
          </a:p>
        </p:txBody>
      </p:sp>
      <p:pic>
        <p:nvPicPr>
          <p:cNvPr id="4" name="Picture 3"/>
          <p:cNvPicPr>
            <a:picLocks noChangeAspect="1"/>
          </p:cNvPicPr>
          <p:nvPr/>
        </p:nvPicPr>
        <p:blipFill>
          <a:blip r:embed="rId2"/>
          <a:stretch>
            <a:fillRect/>
          </a:stretch>
        </p:blipFill>
        <p:spPr>
          <a:xfrm>
            <a:off x="1612287" y="2529033"/>
            <a:ext cx="4695791" cy="828669"/>
          </a:xfrm>
          <a:prstGeom prst="rect">
            <a:avLst/>
          </a:prstGeom>
        </p:spPr>
      </p:pic>
    </p:spTree>
    <p:extLst>
      <p:ext uri="{BB962C8B-B14F-4D97-AF65-F5344CB8AC3E}">
        <p14:creationId xmlns:p14="http://schemas.microsoft.com/office/powerpoint/2010/main" val="30009593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35140"/>
          </a:xfrm>
        </p:spPr>
        <p:txBody>
          <a:bodyPr>
            <a:normAutofit fontScale="90000"/>
          </a:bodyPr>
          <a:lstStyle/>
          <a:p>
            <a:r>
              <a:rPr lang="en-US"/>
              <a:t>Theory behind the confidence interval </a:t>
            </a:r>
            <a:br>
              <a:rPr lang="en-US"/>
            </a:br>
            <a:endParaRPr lang="en-US"/>
          </a:p>
        </p:txBody>
      </p:sp>
      <p:sp>
        <p:nvSpPr>
          <p:cNvPr id="3" name="Content Placeholder 2"/>
          <p:cNvSpPr>
            <a:spLocks noGrp="1"/>
          </p:cNvSpPr>
          <p:nvPr>
            <p:ph idx="1"/>
          </p:nvPr>
        </p:nvSpPr>
        <p:spPr>
          <a:xfrm>
            <a:off x="498474" y="1119234"/>
            <a:ext cx="7556313" cy="4625929"/>
          </a:xfrm>
        </p:spPr>
        <p:txBody>
          <a:bodyPr>
            <a:normAutofit/>
          </a:bodyPr>
          <a:lstStyle/>
          <a:p>
            <a:r>
              <a:rPr lang="en-US"/>
              <a:t>Observations x1,  x2, ...xn are assumed to come from a population known as the </a:t>
            </a:r>
            <a:r>
              <a:rPr lang="en-US" b="1" i="1"/>
              <a:t>parent population </a:t>
            </a:r>
            <a:r>
              <a:rPr lang="en-US"/>
              <a:t>whose mean μ we are trying to estimate. Let σ</a:t>
            </a:r>
            <a:r>
              <a:rPr lang="en-US" baseline="30000"/>
              <a:t>2</a:t>
            </a:r>
            <a:r>
              <a:rPr lang="en-US"/>
              <a:t> be the variance of the parent population. </a:t>
            </a:r>
          </a:p>
          <a:p>
            <a:r>
              <a:rPr lang="en-US"/>
              <a:t>The distribution that </a:t>
            </a:r>
            <a:r>
              <a:rPr lang="en-US" i="1"/>
              <a:t>x </a:t>
            </a:r>
            <a:r>
              <a:rPr lang="en-US"/>
              <a:t>follows is known as the </a:t>
            </a:r>
            <a:r>
              <a:rPr lang="en-US" i="1"/>
              <a:t>sampling distribution </a:t>
            </a:r>
          </a:p>
          <a:p>
            <a:r>
              <a:rPr lang="en-US"/>
              <a:t>Using the Central Limit Theorem we have that </a:t>
            </a:r>
            <a:r>
              <a:rPr lang="en-US" i="1"/>
              <a:t>x </a:t>
            </a:r>
            <a:r>
              <a:rPr lang="en-US"/>
              <a:t>follows the normal distribution                   Now, let us fix points a and b in this distribution so that 95% of the observations </a:t>
            </a:r>
          </a:p>
          <a:p>
            <a:endParaRPr lang="en-US"/>
          </a:p>
          <a:p>
            <a:endParaRPr lang="en-US"/>
          </a:p>
          <a:p>
            <a:endParaRPr lang="en-US"/>
          </a:p>
          <a:p>
            <a:endParaRPr lang="en-US"/>
          </a:p>
        </p:txBody>
      </p:sp>
      <p:pic>
        <p:nvPicPr>
          <p:cNvPr id="4" name="Picture 3"/>
          <p:cNvPicPr>
            <a:picLocks noChangeAspect="1"/>
          </p:cNvPicPr>
          <p:nvPr/>
        </p:nvPicPr>
        <p:blipFill>
          <a:blip r:embed="rId2"/>
          <a:stretch>
            <a:fillRect/>
          </a:stretch>
        </p:blipFill>
        <p:spPr>
          <a:xfrm>
            <a:off x="4565650" y="4532973"/>
            <a:ext cx="3263900" cy="2755900"/>
          </a:xfrm>
          <a:prstGeom prst="rect">
            <a:avLst/>
          </a:prstGeom>
        </p:spPr>
      </p:pic>
      <p:pic>
        <p:nvPicPr>
          <p:cNvPr id="5" name="Picture 4"/>
          <p:cNvPicPr>
            <a:picLocks noChangeAspect="1"/>
          </p:cNvPicPr>
          <p:nvPr/>
        </p:nvPicPr>
        <p:blipFill>
          <a:blip r:embed="rId3"/>
          <a:stretch>
            <a:fillRect/>
          </a:stretch>
        </p:blipFill>
        <p:spPr>
          <a:xfrm>
            <a:off x="3109026" y="3789294"/>
            <a:ext cx="1104900" cy="342900"/>
          </a:xfrm>
          <a:prstGeom prst="rect">
            <a:avLst/>
          </a:prstGeom>
        </p:spPr>
      </p:pic>
    </p:spTree>
    <p:extLst>
      <p:ext uri="{BB962C8B-B14F-4D97-AF65-F5344CB8AC3E}">
        <p14:creationId xmlns:p14="http://schemas.microsoft.com/office/powerpoint/2010/main" val="16774966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hlinkClick r:id="rId2"/>
              </a:rPr>
              <a:t>http://www.mathsisfun.com/data/standard-normal-distribution-table.html</a:t>
            </a:r>
            <a:r>
              <a:rPr lang="en-US"/>
              <a:t> </a:t>
            </a:r>
          </a:p>
        </p:txBody>
      </p:sp>
      <p:sp>
        <p:nvSpPr>
          <p:cNvPr id="3" name="Content Placeholder 2"/>
          <p:cNvSpPr>
            <a:spLocks noGrp="1"/>
          </p:cNvSpPr>
          <p:nvPr>
            <p:ph idx="1"/>
          </p:nvPr>
        </p:nvSpPr>
        <p:spPr>
          <a:xfrm>
            <a:off x="498474" y="1981200"/>
            <a:ext cx="7556313" cy="4876800"/>
          </a:xfrm>
        </p:spPr>
        <p:txBody>
          <a:bodyPr>
            <a:normAutofit/>
          </a:bodyPr>
          <a:lstStyle/>
          <a:p>
            <a:r>
              <a:rPr lang="en-US"/>
              <a:t>Using the table of the standard normal distribution, we have that a is 1.96 standard deviation below  </a:t>
            </a:r>
          </a:p>
          <a:p>
            <a:endParaRPr lang="en-US"/>
          </a:p>
          <a:p>
            <a:endParaRPr lang="en-US"/>
          </a:p>
          <a:p>
            <a:r>
              <a:rPr lang="en-US"/>
              <a:t>Now, if we consider an arbitrary observation </a:t>
            </a:r>
            <a:r>
              <a:rPr lang="en-US" i="1"/>
              <a:t> mean(x) </a:t>
            </a:r>
            <a:r>
              <a:rPr lang="en-US"/>
              <a:t>, this observation will lie in the interval [a,b] 95% of the time. </a:t>
            </a:r>
          </a:p>
          <a:p>
            <a:r>
              <a:rPr lang="en-US"/>
              <a:t>If the sample size is small (less than 30), then we can construct similar confidence intervals, but points a and b will be obtained using the t distribution, </a:t>
            </a:r>
          </a:p>
          <a:p>
            <a:endParaRPr lang="en-US"/>
          </a:p>
          <a:p>
            <a:endParaRPr lang="en-US"/>
          </a:p>
          <a:p>
            <a:endParaRPr lang="en-US"/>
          </a:p>
        </p:txBody>
      </p:sp>
      <p:pic>
        <p:nvPicPr>
          <p:cNvPr id="4" name="Picture 3"/>
          <p:cNvPicPr>
            <a:picLocks noChangeAspect="1"/>
          </p:cNvPicPr>
          <p:nvPr/>
        </p:nvPicPr>
        <p:blipFill>
          <a:blip r:embed="rId3"/>
          <a:stretch>
            <a:fillRect/>
          </a:stretch>
        </p:blipFill>
        <p:spPr>
          <a:xfrm>
            <a:off x="1188224" y="2768600"/>
            <a:ext cx="2870200" cy="660400"/>
          </a:xfrm>
          <a:prstGeom prst="rect">
            <a:avLst/>
          </a:prstGeom>
        </p:spPr>
      </p:pic>
      <p:pic>
        <p:nvPicPr>
          <p:cNvPr id="5" name="Picture 4"/>
          <p:cNvPicPr>
            <a:picLocks noChangeAspect="1"/>
          </p:cNvPicPr>
          <p:nvPr/>
        </p:nvPicPr>
        <p:blipFill>
          <a:blip r:embed="rId4"/>
          <a:stretch>
            <a:fillRect/>
          </a:stretch>
        </p:blipFill>
        <p:spPr>
          <a:xfrm>
            <a:off x="4319243" y="2654300"/>
            <a:ext cx="3098800" cy="774700"/>
          </a:xfrm>
          <a:prstGeom prst="rect">
            <a:avLst/>
          </a:prstGeom>
        </p:spPr>
      </p:pic>
      <p:pic>
        <p:nvPicPr>
          <p:cNvPr id="6" name="Picture 5"/>
          <p:cNvPicPr>
            <a:picLocks noChangeAspect="1"/>
          </p:cNvPicPr>
          <p:nvPr/>
        </p:nvPicPr>
        <p:blipFill>
          <a:blip r:embed="rId5"/>
          <a:stretch>
            <a:fillRect/>
          </a:stretch>
        </p:blipFill>
        <p:spPr>
          <a:xfrm>
            <a:off x="2518067" y="5885574"/>
            <a:ext cx="3919134" cy="1287715"/>
          </a:xfrm>
          <a:prstGeom prst="rect">
            <a:avLst/>
          </a:prstGeom>
        </p:spPr>
      </p:pic>
    </p:spTree>
    <p:extLst>
      <p:ext uri="{BB962C8B-B14F-4D97-AF65-F5344CB8AC3E}">
        <p14:creationId xmlns:p14="http://schemas.microsoft.com/office/powerpoint/2010/main" val="9913194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98473" y="1607649"/>
            <a:ext cx="7556313" cy="5016758"/>
          </a:xfrm>
          <a:prstGeom prst="rect">
            <a:avLst/>
          </a:prstGeom>
        </p:spPr>
        <p:txBody>
          <a:bodyPr wrap="square">
            <a:spAutoFit/>
          </a:bodyPr>
          <a:lstStyle/>
          <a:p>
            <a:r>
              <a:rPr lang="en-US" sz="2000"/>
              <a:t>In probability theory, the central limit theorem (CLT) states that, given certain conditions, the arithmetic mean of a sufficiently large number of iterates of independent random variables, each with a well-defined expected value and well-defined variance, will be approximately normally distributed.[1] </a:t>
            </a:r>
          </a:p>
          <a:p>
            <a:r>
              <a:rPr lang="en-US" sz="2000"/>
              <a:t>That is, suppose that a sample is obtained containing a large number of observations, each observation being randomly generated in a way that does not depend on the values of the other observations, and that the arithmetic average of the observed values is computed. </a:t>
            </a:r>
          </a:p>
          <a:p>
            <a:r>
              <a:rPr lang="en-US" sz="2000"/>
              <a:t>If this procedure is performed many times, the computed average will not always be the same each time; the central limit theorem says that the computed values of the average will be distributed according to the normal distribution (commonly known as a "bell curve").</a:t>
            </a:r>
          </a:p>
        </p:txBody>
      </p:sp>
      <p:sp>
        <p:nvSpPr>
          <p:cNvPr id="5" name="Rectangle 4"/>
          <p:cNvSpPr/>
          <p:nvPr/>
        </p:nvSpPr>
        <p:spPr>
          <a:xfrm>
            <a:off x="904198" y="727768"/>
            <a:ext cx="6212759" cy="830997"/>
          </a:xfrm>
          <a:prstGeom prst="rect">
            <a:avLst/>
          </a:prstGeom>
        </p:spPr>
        <p:txBody>
          <a:bodyPr wrap="none">
            <a:spAutoFit/>
          </a:bodyPr>
          <a:lstStyle/>
          <a:p>
            <a:r>
              <a:rPr lang="en-US" sz="4800"/>
              <a:t>Central limit theorem</a:t>
            </a:r>
          </a:p>
        </p:txBody>
      </p:sp>
      <p:sp>
        <p:nvSpPr>
          <p:cNvPr id="6" name="Rectangle 5"/>
          <p:cNvSpPr/>
          <p:nvPr/>
        </p:nvSpPr>
        <p:spPr>
          <a:xfrm>
            <a:off x="1957572" y="6488668"/>
            <a:ext cx="6858000" cy="369332"/>
          </a:xfrm>
          <a:prstGeom prst="rect">
            <a:avLst/>
          </a:prstGeom>
        </p:spPr>
        <p:txBody>
          <a:bodyPr wrap="square">
            <a:spAutoFit/>
          </a:bodyPr>
          <a:lstStyle/>
          <a:p>
            <a:r>
              <a:rPr lang="en-US">
                <a:hlinkClick r:id="rId2"/>
              </a:rPr>
              <a:t>http://en.wikipedia.org/wiki/Central_limit_theorem</a:t>
            </a:r>
            <a:r>
              <a:rPr lang="en-US"/>
              <a:t> </a:t>
            </a:r>
          </a:p>
        </p:txBody>
      </p:sp>
    </p:spTree>
    <p:extLst>
      <p:ext uri="{BB962C8B-B14F-4D97-AF65-F5344CB8AC3E}">
        <p14:creationId xmlns:p14="http://schemas.microsoft.com/office/powerpoint/2010/main" val="240841647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Correlations</a:t>
            </a:r>
          </a:p>
        </p:txBody>
      </p:sp>
      <p:sp>
        <p:nvSpPr>
          <p:cNvPr id="3" name="Content Placeholder 2"/>
          <p:cNvSpPr>
            <a:spLocks noGrp="1"/>
          </p:cNvSpPr>
          <p:nvPr>
            <p:ph idx="1"/>
          </p:nvPr>
        </p:nvSpPr>
        <p:spPr/>
        <p:txBody>
          <a:bodyPr>
            <a:normAutofit fontScale="92500" lnSpcReduction="20000"/>
          </a:bodyPr>
          <a:lstStyle/>
          <a:p>
            <a:r>
              <a:rPr lang="en-US"/>
              <a:t>In general, the observations x1, x2,..., xn that one obtains endogenously from a simulation model are correlated. For instance, the down time of a machine depends on the down time of another machine that was ahead of it in the repairman's queue. </a:t>
            </a:r>
          </a:p>
          <a:p>
            <a:r>
              <a:rPr lang="en-US"/>
              <a:t>In the presence of correlated observations, Expression  for the variance does not hold. </a:t>
            </a:r>
          </a:p>
          <a:p>
            <a:r>
              <a:rPr lang="en-US"/>
              <a:t>Expression  for the mean holds for correlated or uncorrelated observations. The correct procedure, therefore, for obtaining the confidence interval of the sample mean is to first check if the observations x1, x2,..., xn are correlated. If they are not, one can </a:t>
            </a:r>
          </a:p>
          <a:p>
            <a:r>
              <a:rPr lang="en-US"/>
              <a:t>proceed as described above. If the observations are correlated, then one has to use a special procedure to get around this problem. </a:t>
            </a:r>
          </a:p>
        </p:txBody>
      </p:sp>
    </p:spTree>
    <p:extLst>
      <p:ext uri="{BB962C8B-B14F-4D97-AF65-F5344CB8AC3E}">
        <p14:creationId xmlns:p14="http://schemas.microsoft.com/office/powerpoint/2010/main" val="397417575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Correlated Data Observation</a:t>
            </a:r>
          </a:p>
        </p:txBody>
      </p:sp>
      <p:sp>
        <p:nvSpPr>
          <p:cNvPr id="3" name="Content Placeholder 2"/>
          <p:cNvSpPr>
            <a:spLocks noGrp="1"/>
          </p:cNvSpPr>
          <p:nvPr>
            <p:ph idx="1"/>
          </p:nvPr>
        </p:nvSpPr>
        <p:spPr/>
        <p:txBody>
          <a:bodyPr/>
          <a:lstStyle/>
          <a:p>
            <a:r>
              <a:rPr lang="en-US"/>
              <a:t>Estimation of the autocorrelation function. </a:t>
            </a:r>
          </a:p>
          <a:p>
            <a:r>
              <a:rPr lang="en-US"/>
              <a:t>Batch means.</a:t>
            </a:r>
          </a:p>
          <a:p>
            <a:r>
              <a:rPr lang="en-US"/>
              <a:t> Replications.</a:t>
            </a:r>
          </a:p>
          <a:p>
            <a:r>
              <a:rPr lang="en-US"/>
              <a:t> Regenerative method. </a:t>
            </a:r>
          </a:p>
          <a:p>
            <a:endParaRPr lang="en-US"/>
          </a:p>
        </p:txBody>
      </p:sp>
    </p:spTree>
    <p:extLst>
      <p:ext uri="{BB962C8B-B14F-4D97-AF65-F5344CB8AC3E}">
        <p14:creationId xmlns:p14="http://schemas.microsoft.com/office/powerpoint/2010/main" val="21742370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 we simulate </a:t>
            </a:r>
          </a:p>
        </p:txBody>
      </p:sp>
      <p:sp>
        <p:nvSpPr>
          <p:cNvPr id="3" name="Content Placeholder 2"/>
          <p:cNvSpPr>
            <a:spLocks noGrp="1"/>
          </p:cNvSpPr>
          <p:nvPr>
            <p:ph idx="1"/>
          </p:nvPr>
        </p:nvSpPr>
        <p:spPr/>
        <p:txBody>
          <a:bodyPr/>
          <a:lstStyle/>
          <a:p>
            <a:r>
              <a:rPr lang="en-US"/>
              <a:t>The reason why one develops a simulation model is because one needs to estimate various performance measures. </a:t>
            </a:r>
          </a:p>
          <a:p>
            <a:r>
              <a:rPr lang="en-US"/>
              <a:t>These measures are obtained by collecting and analyzing endogenously created data. </a:t>
            </a:r>
          </a:p>
          <a:p>
            <a:r>
              <a:rPr lang="en-US"/>
              <a:t>we will first discuss briefly how one can collect data generated by a simulation program. </a:t>
            </a:r>
          </a:p>
          <a:p>
            <a:endParaRPr lang="en-US"/>
          </a:p>
        </p:txBody>
      </p:sp>
    </p:spTree>
    <p:extLst>
      <p:ext uri="{BB962C8B-B14F-4D97-AF65-F5344CB8AC3E}">
        <p14:creationId xmlns:p14="http://schemas.microsoft.com/office/powerpoint/2010/main" val="248221879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Estimation of the autocorrelation coefficients </a:t>
            </a:r>
            <a:r>
              <a:rPr lang="en-US"/>
              <a:t/>
            </a:r>
            <a:br>
              <a:rPr lang="en-US"/>
            </a:br>
            <a:endParaRPr lang="en-US"/>
          </a:p>
        </p:txBody>
      </p:sp>
      <p:sp>
        <p:nvSpPr>
          <p:cNvPr id="3" name="Content Placeholder 2"/>
          <p:cNvSpPr>
            <a:spLocks noGrp="1"/>
          </p:cNvSpPr>
          <p:nvPr>
            <p:ph idx="1"/>
          </p:nvPr>
        </p:nvSpPr>
        <p:spPr/>
        <p:txBody>
          <a:bodyPr/>
          <a:lstStyle/>
          <a:p>
            <a:r>
              <a:rPr lang="en-US"/>
              <a:t>Let X and Y be two random variables </a:t>
            </a:r>
          </a:p>
          <a:p>
            <a:pPr lvl="1"/>
            <a:r>
              <a:rPr lang="en-US"/>
              <a:t>Expectectaion μX =X,  μY=Y</a:t>
            </a:r>
          </a:p>
          <a:p>
            <a:pPr lvl="1"/>
            <a:r>
              <a:rPr lang="en-US"/>
              <a:t>Covariance   </a:t>
            </a:r>
          </a:p>
          <a:p>
            <a:pPr lvl="1"/>
            <a:endParaRPr lang="en-US"/>
          </a:p>
          <a:p>
            <a:pPr lvl="1"/>
            <a:endParaRPr lang="en-US"/>
          </a:p>
          <a:p>
            <a:pPr marL="228600" lvl="1" indent="0">
              <a:buNone/>
            </a:pPr>
            <a:endParaRPr lang="en-US"/>
          </a:p>
          <a:p>
            <a:pPr marL="228600" lvl="1" indent="0">
              <a:buNone/>
            </a:pPr>
            <a:endParaRPr lang="en-US"/>
          </a:p>
          <a:p>
            <a:pPr lvl="1"/>
            <a:endParaRPr lang="en-US"/>
          </a:p>
          <a:p>
            <a:pPr lvl="1"/>
            <a:r>
              <a:rPr lang="en-US"/>
              <a:t>Correlation -1&lt;pxy&lt;1</a:t>
            </a:r>
          </a:p>
          <a:p>
            <a:pPr lvl="1"/>
            <a:endParaRPr lang="en-US"/>
          </a:p>
        </p:txBody>
      </p:sp>
      <p:pic>
        <p:nvPicPr>
          <p:cNvPr id="4" name="Picture 3"/>
          <p:cNvPicPr>
            <a:picLocks noChangeAspect="1"/>
          </p:cNvPicPr>
          <p:nvPr/>
        </p:nvPicPr>
        <p:blipFill>
          <a:blip r:embed="rId2"/>
          <a:stretch>
            <a:fillRect/>
          </a:stretch>
        </p:blipFill>
        <p:spPr>
          <a:xfrm>
            <a:off x="2544234" y="3429000"/>
            <a:ext cx="2857500" cy="1320800"/>
          </a:xfrm>
          <a:prstGeom prst="rect">
            <a:avLst/>
          </a:prstGeom>
        </p:spPr>
      </p:pic>
      <p:pic>
        <p:nvPicPr>
          <p:cNvPr id="5" name="Picture 4"/>
          <p:cNvPicPr>
            <a:picLocks noChangeAspect="1"/>
          </p:cNvPicPr>
          <p:nvPr/>
        </p:nvPicPr>
        <p:blipFill>
          <a:blip r:embed="rId3"/>
          <a:stretch>
            <a:fillRect/>
          </a:stretch>
        </p:blipFill>
        <p:spPr>
          <a:xfrm>
            <a:off x="3111511" y="5410730"/>
            <a:ext cx="1435100" cy="609600"/>
          </a:xfrm>
          <a:prstGeom prst="rect">
            <a:avLst/>
          </a:prstGeom>
        </p:spPr>
      </p:pic>
    </p:spTree>
    <p:extLst>
      <p:ext uri="{BB962C8B-B14F-4D97-AF65-F5344CB8AC3E}">
        <p14:creationId xmlns:p14="http://schemas.microsoft.com/office/powerpoint/2010/main" val="32796006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Covariance</a:t>
            </a:r>
          </a:p>
        </p:txBody>
      </p:sp>
      <p:sp>
        <p:nvSpPr>
          <p:cNvPr id="3" name="Content Placeholder 2"/>
          <p:cNvSpPr>
            <a:spLocks noGrp="1"/>
          </p:cNvSpPr>
          <p:nvPr>
            <p:ph idx="1"/>
          </p:nvPr>
        </p:nvSpPr>
        <p:spPr/>
        <p:txBody>
          <a:bodyPr/>
          <a:lstStyle/>
          <a:p>
            <a:r>
              <a:rPr lang="en-US"/>
              <a:t>In probability theory and statistics, covariance is a measure of how much two random variables change together.</a:t>
            </a:r>
          </a:p>
          <a:p>
            <a:pPr lvl="1"/>
            <a:r>
              <a:rPr lang="en-US"/>
              <a:t>covariance is positive if directly proportional </a:t>
            </a:r>
          </a:p>
          <a:p>
            <a:pPr lvl="1"/>
            <a:r>
              <a:rPr lang="en-US"/>
              <a:t>covariance is negative if indirectly proportional</a:t>
            </a:r>
          </a:p>
          <a:p>
            <a:pPr lvl="1"/>
            <a:r>
              <a:rPr lang="en-US"/>
              <a:t>If x and y uncorrelated then Cov(X, Y)</a:t>
            </a:r>
          </a:p>
          <a:p>
            <a:pPr lvl="1"/>
            <a:r>
              <a:rPr lang="en-US"/>
              <a:t>If x y identical </a:t>
            </a:r>
          </a:p>
          <a:p>
            <a:pPr lvl="1"/>
            <a:r>
              <a:rPr lang="en-US"/>
              <a:t> </a:t>
            </a:r>
          </a:p>
          <a:p>
            <a:pPr lvl="1"/>
            <a:endParaRPr lang="en-US"/>
          </a:p>
          <a:p>
            <a:endParaRPr lang="en-US"/>
          </a:p>
          <a:p>
            <a:endParaRPr lang="en-US"/>
          </a:p>
        </p:txBody>
      </p:sp>
      <p:pic>
        <p:nvPicPr>
          <p:cNvPr id="7" name="Picture 6"/>
          <p:cNvPicPr>
            <a:picLocks noChangeAspect="1"/>
          </p:cNvPicPr>
          <p:nvPr/>
        </p:nvPicPr>
        <p:blipFill>
          <a:blip r:embed="rId2"/>
          <a:stretch>
            <a:fillRect/>
          </a:stretch>
        </p:blipFill>
        <p:spPr>
          <a:xfrm>
            <a:off x="2971800" y="3771900"/>
            <a:ext cx="1600200" cy="419100"/>
          </a:xfrm>
          <a:prstGeom prst="rect">
            <a:avLst/>
          </a:prstGeom>
        </p:spPr>
      </p:pic>
    </p:spTree>
    <p:extLst>
      <p:ext uri="{BB962C8B-B14F-4D97-AF65-F5344CB8AC3E}">
        <p14:creationId xmlns:p14="http://schemas.microsoft.com/office/powerpoint/2010/main" val="189537118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Autocorrealtion</a:t>
            </a:r>
          </a:p>
        </p:txBody>
      </p:sp>
      <p:sp>
        <p:nvSpPr>
          <p:cNvPr id="3" name="Content Placeholder 2"/>
          <p:cNvSpPr>
            <a:spLocks noGrp="1"/>
          </p:cNvSpPr>
          <p:nvPr>
            <p:ph idx="1"/>
          </p:nvPr>
        </p:nvSpPr>
        <p:spPr/>
        <p:txBody>
          <a:bodyPr/>
          <a:lstStyle/>
          <a:p>
            <a:r>
              <a:rPr lang="en-US"/>
              <a:t>Now, let us assume we have n observations x1, x2, ..., xn. </a:t>
            </a:r>
          </a:p>
          <a:p>
            <a:r>
              <a:rPr lang="en-US"/>
              <a:t>(x1,x2), (x2,x3), (x3,x4), ..., (xi,xi+1), ..., (xn-1,xn). Now, let us regard the first observation in each pair as coming from a variable X and the second observation as coming from a variable Y. </a:t>
            </a:r>
          </a:p>
          <a:p>
            <a:r>
              <a:rPr lang="en-US"/>
              <a:t>Then, in this case ρXY is called the </a:t>
            </a:r>
            <a:r>
              <a:rPr lang="en-US" i="1"/>
              <a:t>autocorrelation </a:t>
            </a:r>
            <a:r>
              <a:rPr lang="en-US"/>
              <a:t>or the </a:t>
            </a:r>
            <a:r>
              <a:rPr lang="en-US" i="1"/>
              <a:t>serial correlation coefficient</a:t>
            </a:r>
            <a:r>
              <a:rPr lang="en-US"/>
              <a:t>. </a:t>
            </a:r>
          </a:p>
          <a:p>
            <a:endParaRPr lang="en-US"/>
          </a:p>
        </p:txBody>
      </p:sp>
      <p:pic>
        <p:nvPicPr>
          <p:cNvPr id="4" name="Picture 3"/>
          <p:cNvPicPr>
            <a:picLocks noChangeAspect="1"/>
          </p:cNvPicPr>
          <p:nvPr/>
        </p:nvPicPr>
        <p:blipFill>
          <a:blip r:embed="rId2"/>
          <a:stretch>
            <a:fillRect/>
          </a:stretch>
        </p:blipFill>
        <p:spPr>
          <a:xfrm>
            <a:off x="498474" y="4868599"/>
            <a:ext cx="3808718" cy="1574270"/>
          </a:xfrm>
          <a:prstGeom prst="rect">
            <a:avLst/>
          </a:prstGeom>
        </p:spPr>
      </p:pic>
      <p:pic>
        <p:nvPicPr>
          <p:cNvPr id="5" name="Picture 4"/>
          <p:cNvPicPr>
            <a:picLocks noChangeAspect="1"/>
          </p:cNvPicPr>
          <p:nvPr/>
        </p:nvPicPr>
        <p:blipFill>
          <a:blip r:embed="rId3"/>
          <a:stretch>
            <a:fillRect/>
          </a:stretch>
        </p:blipFill>
        <p:spPr>
          <a:xfrm>
            <a:off x="4991099" y="4444222"/>
            <a:ext cx="3454401" cy="887927"/>
          </a:xfrm>
          <a:prstGeom prst="rect">
            <a:avLst/>
          </a:prstGeom>
        </p:spPr>
      </p:pic>
      <p:sp>
        <p:nvSpPr>
          <p:cNvPr id="6" name="Rectangle 5"/>
          <p:cNvSpPr/>
          <p:nvPr/>
        </p:nvSpPr>
        <p:spPr>
          <a:xfrm>
            <a:off x="4572000" y="5326353"/>
            <a:ext cx="4572000" cy="584776"/>
          </a:xfrm>
          <a:prstGeom prst="rect">
            <a:avLst/>
          </a:prstGeom>
        </p:spPr>
        <p:txBody>
          <a:bodyPr>
            <a:spAutoFit/>
          </a:bodyPr>
          <a:lstStyle/>
          <a:p>
            <a:r>
              <a:rPr lang="en-US" sz="2400" baseline="30000"/>
              <a:t>For n reasonably large, ρ</a:t>
            </a:r>
            <a:r>
              <a:rPr lang="en-US" sz="2400" baseline="-25000"/>
              <a:t>XY </a:t>
            </a:r>
            <a:r>
              <a:rPr lang="en-US" sz="2400" baseline="30000"/>
              <a:t>can be approximated by</a:t>
            </a:r>
            <a:endParaRPr lang="en-US" sz="2400"/>
          </a:p>
        </p:txBody>
      </p:sp>
      <p:pic>
        <p:nvPicPr>
          <p:cNvPr id="7" name="Picture 6"/>
          <p:cNvPicPr>
            <a:picLocks noChangeAspect="1"/>
          </p:cNvPicPr>
          <p:nvPr/>
        </p:nvPicPr>
        <p:blipFill>
          <a:blip r:embed="rId4"/>
          <a:stretch>
            <a:fillRect/>
          </a:stretch>
        </p:blipFill>
        <p:spPr>
          <a:xfrm>
            <a:off x="6590053" y="5618162"/>
            <a:ext cx="2557164" cy="1239837"/>
          </a:xfrm>
          <a:prstGeom prst="rect">
            <a:avLst/>
          </a:prstGeom>
        </p:spPr>
      </p:pic>
      <p:pic>
        <p:nvPicPr>
          <p:cNvPr id="8" name="Picture 7"/>
          <p:cNvPicPr>
            <a:picLocks noChangeAspect="1"/>
          </p:cNvPicPr>
          <p:nvPr/>
        </p:nvPicPr>
        <p:blipFill>
          <a:blip r:embed="rId5"/>
          <a:stretch>
            <a:fillRect/>
          </a:stretch>
        </p:blipFill>
        <p:spPr>
          <a:xfrm>
            <a:off x="4504912" y="5930899"/>
            <a:ext cx="2085141" cy="927100"/>
          </a:xfrm>
          <a:prstGeom prst="rect">
            <a:avLst/>
          </a:prstGeom>
        </p:spPr>
      </p:pic>
    </p:spTree>
    <p:extLst>
      <p:ext uri="{BB962C8B-B14F-4D97-AF65-F5344CB8AC3E}">
        <p14:creationId xmlns:p14="http://schemas.microsoft.com/office/powerpoint/2010/main" val="6131189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Autocorrelation Lag 1</a:t>
            </a:r>
          </a:p>
        </p:txBody>
      </p:sp>
      <p:sp>
        <p:nvSpPr>
          <p:cNvPr id="3" name="Content Placeholder 2"/>
          <p:cNvSpPr>
            <a:spLocks noGrp="1"/>
          </p:cNvSpPr>
          <p:nvPr>
            <p:ph idx="1"/>
          </p:nvPr>
        </p:nvSpPr>
        <p:spPr/>
        <p:txBody>
          <a:bodyPr/>
          <a:lstStyle/>
          <a:p>
            <a:r>
              <a:rPr lang="en-US"/>
              <a:t>above estimate of ρXY as r1 </a:t>
            </a:r>
          </a:p>
          <a:p>
            <a:pPr lvl="1"/>
            <a:r>
              <a:rPr lang="en-US"/>
              <a:t>distance of 1 apart </a:t>
            </a:r>
          </a:p>
          <a:p>
            <a:r>
              <a:rPr lang="en-US"/>
              <a:t>This auto- correlation is often referred to as </a:t>
            </a:r>
            <a:r>
              <a:rPr lang="en-US" i="1"/>
              <a:t>lag 1 autocorrelation </a:t>
            </a:r>
            <a:endParaRPr lang="en-US"/>
          </a:p>
          <a:p>
            <a:r>
              <a:rPr lang="pt-BR" i="1"/>
              <a:t>lag k autocorrelation </a:t>
            </a:r>
            <a:endParaRPr lang="pt-BR"/>
          </a:p>
          <a:p>
            <a:endParaRPr lang="en-US"/>
          </a:p>
        </p:txBody>
      </p:sp>
      <p:pic>
        <p:nvPicPr>
          <p:cNvPr id="4" name="Picture 3"/>
          <p:cNvPicPr>
            <a:picLocks noChangeAspect="1"/>
          </p:cNvPicPr>
          <p:nvPr/>
        </p:nvPicPr>
        <p:blipFill>
          <a:blip r:embed="rId2"/>
          <a:stretch>
            <a:fillRect/>
          </a:stretch>
        </p:blipFill>
        <p:spPr>
          <a:xfrm>
            <a:off x="2048933" y="4389967"/>
            <a:ext cx="2336800" cy="1168400"/>
          </a:xfrm>
          <a:prstGeom prst="rect">
            <a:avLst/>
          </a:prstGeom>
        </p:spPr>
      </p:pic>
    </p:spTree>
    <p:extLst>
      <p:ext uri="{BB962C8B-B14F-4D97-AF65-F5344CB8AC3E}">
        <p14:creationId xmlns:p14="http://schemas.microsoft.com/office/powerpoint/2010/main" val="287234237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Estimation of other statistics of a random variable </a:t>
            </a:r>
            <a:r>
              <a:rPr lang="en-US"/>
              <a:t/>
            </a:r>
            <a:br>
              <a:rPr lang="en-US"/>
            </a:b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4236422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 practice, </a:t>
            </a:r>
            <a:br>
              <a:rPr lang="en-US"/>
            </a:br>
            <a:endParaRPr lang="en-US"/>
          </a:p>
        </p:txBody>
      </p:sp>
      <p:sp>
        <p:nvSpPr>
          <p:cNvPr id="3" name="Content Placeholder 2"/>
          <p:cNvSpPr>
            <a:spLocks noGrp="1"/>
          </p:cNvSpPr>
          <p:nvPr>
            <p:ph idx="1"/>
          </p:nvPr>
        </p:nvSpPr>
        <p:spPr/>
        <p:txBody>
          <a:bodyPr/>
          <a:lstStyle/>
          <a:p>
            <a:r>
              <a:rPr lang="en-US"/>
              <a:t>the autocorrelation coefficients are usually calculated by computing the series of autocovariances R0, R1, ..., where Rk is given by the formula  </a:t>
            </a:r>
            <a:r>
              <a:rPr lang="el-GR"/>
              <a:t>R0 = σ2 </a:t>
            </a:r>
            <a:endParaRPr lang="en-US"/>
          </a:p>
          <a:p>
            <a:endParaRPr lang="en-US"/>
          </a:p>
          <a:p>
            <a:endParaRPr lang="en-US"/>
          </a:p>
          <a:p>
            <a:endParaRPr lang="en-US"/>
          </a:p>
          <a:p>
            <a:endParaRPr lang="en-US"/>
          </a:p>
          <a:p>
            <a:r>
              <a:rPr lang="en-US"/>
              <a:t>rk is not calculated for values of k greater than about n/4. </a:t>
            </a:r>
          </a:p>
          <a:p>
            <a:endParaRPr lang="el-GR"/>
          </a:p>
          <a:p>
            <a:endParaRPr lang="en-US"/>
          </a:p>
          <a:p>
            <a:endParaRPr lang="en-US"/>
          </a:p>
        </p:txBody>
      </p:sp>
      <p:pic>
        <p:nvPicPr>
          <p:cNvPr id="4" name="Picture 3"/>
          <p:cNvPicPr>
            <a:picLocks noChangeAspect="1"/>
          </p:cNvPicPr>
          <p:nvPr/>
        </p:nvPicPr>
        <p:blipFill>
          <a:blip r:embed="rId2"/>
          <a:stretch>
            <a:fillRect/>
          </a:stretch>
        </p:blipFill>
        <p:spPr>
          <a:xfrm>
            <a:off x="2216149" y="3124199"/>
            <a:ext cx="3295825" cy="855133"/>
          </a:xfrm>
          <a:prstGeom prst="rect">
            <a:avLst/>
          </a:prstGeom>
        </p:spPr>
      </p:pic>
      <p:pic>
        <p:nvPicPr>
          <p:cNvPr id="5" name="Picture 4"/>
          <p:cNvPicPr>
            <a:picLocks noChangeAspect="1"/>
          </p:cNvPicPr>
          <p:nvPr/>
        </p:nvPicPr>
        <p:blipFill>
          <a:blip r:embed="rId3"/>
          <a:stretch>
            <a:fillRect/>
          </a:stretch>
        </p:blipFill>
        <p:spPr>
          <a:xfrm>
            <a:off x="3111499" y="3979332"/>
            <a:ext cx="1502833" cy="1051983"/>
          </a:xfrm>
          <a:prstGeom prst="rect">
            <a:avLst/>
          </a:prstGeom>
        </p:spPr>
      </p:pic>
    </p:spTree>
    <p:extLst>
      <p:ext uri="{BB962C8B-B14F-4D97-AF65-F5344CB8AC3E}">
        <p14:creationId xmlns:p14="http://schemas.microsoft.com/office/powerpoint/2010/main" val="142566379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i="1"/>
              <a:t>correlogram </a:t>
            </a:r>
            <a:endParaRPr lang="pt-BR"/>
          </a:p>
        </p:txBody>
      </p:sp>
      <p:sp>
        <p:nvSpPr>
          <p:cNvPr id="3" name="Content Placeholder 2"/>
          <p:cNvSpPr>
            <a:spLocks noGrp="1"/>
          </p:cNvSpPr>
          <p:nvPr>
            <p:ph idx="1"/>
          </p:nvPr>
        </p:nvSpPr>
        <p:spPr/>
        <p:txBody>
          <a:bodyPr/>
          <a:lstStyle/>
          <a:p>
            <a:r>
              <a:rPr lang="en-US"/>
              <a:t> </a:t>
            </a:r>
          </a:p>
        </p:txBody>
      </p:sp>
      <p:pic>
        <p:nvPicPr>
          <p:cNvPr id="5" name="Picture 4"/>
          <p:cNvPicPr>
            <a:picLocks noChangeAspect="1"/>
          </p:cNvPicPr>
          <p:nvPr/>
        </p:nvPicPr>
        <p:blipFill>
          <a:blip r:embed="rId2"/>
          <a:stretch>
            <a:fillRect/>
          </a:stretch>
        </p:blipFill>
        <p:spPr>
          <a:xfrm>
            <a:off x="4152900" y="2150533"/>
            <a:ext cx="4381500" cy="2895600"/>
          </a:xfrm>
          <a:prstGeom prst="rect">
            <a:avLst/>
          </a:prstGeom>
        </p:spPr>
      </p:pic>
      <p:sp>
        <p:nvSpPr>
          <p:cNvPr id="6" name="Rectangle 5"/>
          <p:cNvSpPr/>
          <p:nvPr/>
        </p:nvSpPr>
        <p:spPr>
          <a:xfrm>
            <a:off x="0" y="2102535"/>
            <a:ext cx="4572000" cy="1405513"/>
          </a:xfrm>
          <a:prstGeom prst="rect">
            <a:avLst/>
          </a:prstGeom>
        </p:spPr>
        <p:txBody>
          <a:bodyPr>
            <a:spAutoFit/>
          </a:bodyPr>
          <a:lstStyle/>
          <a:p>
            <a:r>
              <a:rPr lang="en-US" sz="3200" baseline="30000"/>
              <a:t>A useful aid in interpreting the autocorrelation coefficients is the </a:t>
            </a:r>
            <a:r>
              <a:rPr lang="en-US" sz="3200" i="1" baseline="30000"/>
              <a:t>correlogram</a:t>
            </a:r>
            <a:r>
              <a:rPr lang="en-US" sz="3200" baseline="30000"/>
              <a:t>. This is a graph in which r</a:t>
            </a:r>
            <a:r>
              <a:rPr lang="en-US" sz="3200" baseline="-25000"/>
              <a:t>k </a:t>
            </a:r>
            <a:r>
              <a:rPr lang="en-US" sz="3200" baseline="30000"/>
              <a:t>is plotted against lag k.</a:t>
            </a:r>
            <a:endParaRPr lang="en-US" sz="3200"/>
          </a:p>
        </p:txBody>
      </p:sp>
    </p:spTree>
    <p:extLst>
      <p:ext uri="{BB962C8B-B14F-4D97-AF65-F5344CB8AC3E}">
        <p14:creationId xmlns:p14="http://schemas.microsoft.com/office/powerpoint/2010/main" val="147708429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Having obtained a sample of n observations x1,x2,...,xn, we calculate the autocorrelation coefficients </a:t>
            </a:r>
          </a:p>
          <a:p>
            <a:r>
              <a:rPr lang="en-US"/>
              <a:t>Then, the variance can be estimated using the expression </a:t>
            </a:r>
          </a:p>
          <a:p>
            <a:endParaRPr lang="en-US"/>
          </a:p>
          <a:p>
            <a:endParaRPr lang="en-US"/>
          </a:p>
        </p:txBody>
      </p:sp>
      <p:pic>
        <p:nvPicPr>
          <p:cNvPr id="4" name="Picture 3"/>
          <p:cNvPicPr>
            <a:picLocks noChangeAspect="1"/>
          </p:cNvPicPr>
          <p:nvPr/>
        </p:nvPicPr>
        <p:blipFill>
          <a:blip r:embed="rId2"/>
          <a:stretch>
            <a:fillRect/>
          </a:stretch>
        </p:blipFill>
        <p:spPr>
          <a:xfrm>
            <a:off x="1325033" y="3422650"/>
            <a:ext cx="3788079" cy="1212850"/>
          </a:xfrm>
          <a:prstGeom prst="rect">
            <a:avLst/>
          </a:prstGeom>
        </p:spPr>
      </p:pic>
    </p:spTree>
    <p:extLst>
      <p:ext uri="{BB962C8B-B14F-4D97-AF65-F5344CB8AC3E}">
        <p14:creationId xmlns:p14="http://schemas.microsoft.com/office/powerpoint/2010/main" val="347385791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Batch means </a:t>
            </a:r>
            <a:endParaRPr lang="en-US"/>
          </a:p>
        </p:txBody>
      </p:sp>
      <p:sp>
        <p:nvSpPr>
          <p:cNvPr id="3" name="Content Placeholder 2"/>
          <p:cNvSpPr>
            <a:spLocks noGrp="1"/>
          </p:cNvSpPr>
          <p:nvPr>
            <p:ph idx="1"/>
          </p:nvPr>
        </p:nvSpPr>
        <p:spPr>
          <a:xfrm>
            <a:off x="498474" y="1981200"/>
            <a:ext cx="7556313" cy="4876800"/>
          </a:xfrm>
        </p:spPr>
        <p:txBody>
          <a:bodyPr>
            <a:normAutofit lnSpcReduction="10000"/>
          </a:bodyPr>
          <a:lstStyle/>
          <a:p>
            <a:r>
              <a:rPr lang="en-US"/>
              <a:t>It involves dividing successive observations into batches </a:t>
            </a:r>
          </a:p>
          <a:p>
            <a:r>
              <a:rPr lang="en-US"/>
              <a:t>Each batch contains the same number of observations. Let the batch size be equal to b. </a:t>
            </a:r>
          </a:p>
          <a:p>
            <a:r>
              <a:rPr lang="en-US"/>
              <a:t>Let </a:t>
            </a:r>
            <a:r>
              <a:rPr lang="en-US" i="1"/>
              <a:t>Xi </a:t>
            </a:r>
            <a:r>
              <a:rPr lang="en-US"/>
              <a:t>be the sample mean of the observations in batch i. </a:t>
            </a:r>
          </a:p>
          <a:p>
            <a:endParaRPr lang="en-US"/>
          </a:p>
          <a:p>
            <a:endParaRPr lang="en-US"/>
          </a:p>
          <a:p>
            <a:endParaRPr lang="en-US"/>
          </a:p>
          <a:p>
            <a:endParaRPr lang="en-US"/>
          </a:p>
          <a:p>
            <a:r>
              <a:rPr lang="en-US"/>
              <a:t>If we choose b to be large enough, then the sequence </a:t>
            </a:r>
            <a:r>
              <a:rPr lang="en-US" i="1"/>
              <a:t>X</a:t>
            </a:r>
            <a:r>
              <a:rPr lang="en-US"/>
              <a:t>1, </a:t>
            </a:r>
            <a:r>
              <a:rPr lang="en-US" i="1"/>
              <a:t>X</a:t>
            </a:r>
            <a:r>
              <a:rPr lang="en-US"/>
              <a:t>2 </a:t>
            </a:r>
          </a:p>
          <a:p>
            <a:r>
              <a:rPr lang="en-US"/>
              <a:t>, ..., </a:t>
            </a:r>
            <a:r>
              <a:rPr lang="en-US" i="1"/>
              <a:t>Xk </a:t>
            </a:r>
            <a:r>
              <a:rPr lang="en-US"/>
              <a:t>can be shown that it is approximately uncorrelated </a:t>
            </a:r>
          </a:p>
          <a:p>
            <a:endParaRPr lang="en-US"/>
          </a:p>
          <a:p>
            <a:endParaRPr lang="en-US"/>
          </a:p>
          <a:p>
            <a:endParaRPr lang="en-US"/>
          </a:p>
        </p:txBody>
      </p:sp>
      <p:pic>
        <p:nvPicPr>
          <p:cNvPr id="4" name="Picture 3"/>
          <p:cNvPicPr>
            <a:picLocks noChangeAspect="1"/>
          </p:cNvPicPr>
          <p:nvPr/>
        </p:nvPicPr>
        <p:blipFill>
          <a:blip r:embed="rId2"/>
          <a:stretch>
            <a:fillRect/>
          </a:stretch>
        </p:blipFill>
        <p:spPr>
          <a:xfrm>
            <a:off x="498474" y="3929060"/>
            <a:ext cx="7924800" cy="2006600"/>
          </a:xfrm>
          <a:prstGeom prst="rect">
            <a:avLst/>
          </a:prstGeom>
        </p:spPr>
      </p:pic>
    </p:spTree>
    <p:extLst>
      <p:ext uri="{BB962C8B-B14F-4D97-AF65-F5344CB8AC3E}">
        <p14:creationId xmlns:p14="http://schemas.microsoft.com/office/powerpoint/2010/main" val="203157722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a:t>
            </a:r>
          </a:p>
        </p:txBody>
      </p:sp>
      <p:pic>
        <p:nvPicPr>
          <p:cNvPr id="5" name="Picture 4"/>
          <p:cNvPicPr>
            <a:picLocks noChangeAspect="1"/>
          </p:cNvPicPr>
          <p:nvPr/>
        </p:nvPicPr>
        <p:blipFill>
          <a:blip r:embed="rId2"/>
          <a:stretch>
            <a:fillRect/>
          </a:stretch>
        </p:blipFill>
        <p:spPr>
          <a:xfrm>
            <a:off x="1168400" y="1155700"/>
            <a:ext cx="6794500" cy="4533900"/>
          </a:xfrm>
          <a:prstGeom prst="rect">
            <a:avLst/>
          </a:prstGeom>
        </p:spPr>
      </p:pic>
    </p:spTree>
    <p:extLst>
      <p:ext uri="{BB962C8B-B14F-4D97-AF65-F5344CB8AC3E}">
        <p14:creationId xmlns:p14="http://schemas.microsoft.com/office/powerpoint/2010/main" val="28683682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Collecting endogenously created data </a:t>
            </a:r>
            <a:r>
              <a:rPr lang="en-US"/>
              <a:t/>
            </a:r>
            <a:br>
              <a:rPr lang="en-US"/>
            </a:br>
            <a:endParaRPr lang="en-US"/>
          </a:p>
        </p:txBody>
      </p:sp>
      <p:sp>
        <p:nvSpPr>
          <p:cNvPr id="3" name="Content Placeholder 2"/>
          <p:cNvSpPr>
            <a:spLocks noGrp="1"/>
          </p:cNvSpPr>
          <p:nvPr>
            <p:ph idx="1"/>
          </p:nvPr>
        </p:nvSpPr>
        <p:spPr/>
        <p:txBody>
          <a:bodyPr>
            <a:normAutofit lnSpcReduction="10000"/>
          </a:bodyPr>
          <a:lstStyle/>
          <a:p>
            <a:r>
              <a:rPr lang="en-US"/>
              <a:t>reconstruction of the system under investigation. </a:t>
            </a:r>
          </a:p>
          <a:p>
            <a:r>
              <a:rPr lang="en-US"/>
              <a:t>We have the state of the system as it changes through time. </a:t>
            </a:r>
          </a:p>
          <a:p>
            <a:r>
              <a:rPr lang="en-US"/>
              <a:t>collect various statistics of interest such as the frequency of occurrence of a particular activity, and the duration of an activity </a:t>
            </a:r>
          </a:p>
          <a:p>
            <a:r>
              <a:rPr lang="en-US"/>
              <a:t>in the machine interference problem one may be interested in the down time of a machine. </a:t>
            </a:r>
          </a:p>
          <a:p>
            <a:pPr lvl="1"/>
            <a:r>
              <a:rPr lang="en-US"/>
              <a:t>Time the machine spends queueing up for the repairman plus the duration of its repair. </a:t>
            </a:r>
          </a:p>
          <a:p>
            <a:pPr lvl="1"/>
            <a:r>
              <a:rPr lang="en-US"/>
              <a:t>A) Keep track time of arrival at the repairman's queue, and b) time at which the repair was completed. </a:t>
            </a:r>
          </a:p>
          <a:p>
            <a:pPr lvl="1"/>
            <a:endParaRPr lang="en-US"/>
          </a:p>
        </p:txBody>
      </p:sp>
    </p:spTree>
    <p:extLst>
      <p:ext uri="{BB962C8B-B14F-4D97-AF65-F5344CB8AC3E}">
        <p14:creationId xmlns:p14="http://schemas.microsoft.com/office/powerpoint/2010/main" val="225399456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 the bath size</a:t>
            </a:r>
          </a:p>
        </p:txBody>
      </p:sp>
      <p:sp>
        <p:nvSpPr>
          <p:cNvPr id="3" name="Content Placeholder 2"/>
          <p:cNvSpPr>
            <a:spLocks noGrp="1"/>
          </p:cNvSpPr>
          <p:nvPr>
            <p:ph idx="1"/>
          </p:nvPr>
        </p:nvSpPr>
        <p:spPr/>
        <p:txBody>
          <a:bodyPr/>
          <a:lstStyle/>
          <a:p>
            <a:r>
              <a:rPr lang="en-US"/>
              <a:t>An estimate of b can be obtained by plotting out the correlogram of the observations x1,x2,...,xn, which can be obtained from a preliminary simulation run. We can fix b so </a:t>
            </a:r>
          </a:p>
          <a:p>
            <a:r>
              <a:rPr lang="en-US"/>
              <a:t>that it is 5 times the smallest value b' for which rb' is approximately zero. </a:t>
            </a:r>
          </a:p>
          <a:p>
            <a:endParaRPr lang="en-US"/>
          </a:p>
        </p:txBody>
      </p:sp>
    </p:spTree>
    <p:extLst>
      <p:ext uri="{BB962C8B-B14F-4D97-AF65-F5344CB8AC3E}">
        <p14:creationId xmlns:p14="http://schemas.microsoft.com/office/powerpoint/2010/main" val="233977737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a:t>Replications </a:t>
            </a:r>
            <a:r>
              <a:rPr lang="fr-FR"/>
              <a:t/>
            </a:r>
            <a:br>
              <a:rPr lang="fr-FR"/>
            </a:br>
            <a:endParaRPr lang="en-US"/>
          </a:p>
        </p:txBody>
      </p:sp>
      <p:sp>
        <p:nvSpPr>
          <p:cNvPr id="3" name="Content Placeholder 2"/>
          <p:cNvSpPr>
            <a:spLocks noGrp="1"/>
          </p:cNvSpPr>
          <p:nvPr>
            <p:ph idx="1"/>
          </p:nvPr>
        </p:nvSpPr>
        <p:spPr>
          <a:xfrm>
            <a:off x="498474" y="1206500"/>
            <a:ext cx="7556313" cy="5215680"/>
          </a:xfrm>
        </p:spPr>
        <p:txBody>
          <a:bodyPr>
            <a:normAutofit lnSpcReduction="10000"/>
          </a:bodyPr>
          <a:lstStyle/>
          <a:p>
            <a:r>
              <a:rPr lang="en-US"/>
              <a:t>Another approach to constructing a confidence interval for a mean is to replicate the simulation run several times. </a:t>
            </a:r>
          </a:p>
          <a:p>
            <a:pPr lvl="1"/>
            <a:r>
              <a:rPr lang="en-US"/>
              <a:t>replication 1: x11, x12, ..., x1m</a:t>
            </a:r>
          </a:p>
          <a:p>
            <a:pPr lvl="1"/>
            <a:r>
              <a:rPr lang="en-US"/>
              <a:t>replication 2: </a:t>
            </a:r>
            <a:r>
              <a:rPr lang="en-US" sz="2000"/>
              <a:t>x</a:t>
            </a:r>
            <a:r>
              <a:rPr lang="en-US" sz="1600"/>
              <a:t>21</a:t>
            </a:r>
            <a:r>
              <a:rPr lang="en-US" sz="2000"/>
              <a:t>, x</a:t>
            </a:r>
            <a:r>
              <a:rPr lang="en-US" sz="1600"/>
              <a:t>22</a:t>
            </a:r>
            <a:r>
              <a:rPr lang="en-US" sz="2000"/>
              <a:t>, ..., x</a:t>
            </a:r>
            <a:r>
              <a:rPr lang="en-US" sz="1600"/>
              <a:t>2m</a:t>
            </a:r>
          </a:p>
          <a:p>
            <a:pPr lvl="1"/>
            <a:r>
              <a:rPr lang="en-US"/>
              <a:t>Replication n: x</a:t>
            </a:r>
            <a:r>
              <a:rPr lang="en-US" sz="1400"/>
              <a:t>n1</a:t>
            </a:r>
            <a:r>
              <a:rPr lang="en-US"/>
              <a:t>, x</a:t>
            </a:r>
            <a:r>
              <a:rPr lang="en-US" sz="1400"/>
              <a:t>n2</a:t>
            </a:r>
            <a:r>
              <a:rPr lang="en-US"/>
              <a:t>, ..., x</a:t>
            </a:r>
            <a:r>
              <a:rPr lang="en-US" sz="1400"/>
              <a:t>nm</a:t>
            </a:r>
            <a:r>
              <a:rPr lang="en-US"/>
              <a:t> </a:t>
            </a:r>
            <a:endParaRPr lang="en-US" sz="2000"/>
          </a:p>
          <a:p>
            <a:r>
              <a:rPr lang="en-US"/>
              <a:t>Sample  mean</a:t>
            </a:r>
          </a:p>
          <a:p>
            <a:endParaRPr lang="en-US"/>
          </a:p>
          <a:p>
            <a:r>
              <a:rPr lang="en-US"/>
              <a:t>We can treat the sample means X1, X2 as a sample of indipendent observations</a:t>
            </a:r>
          </a:p>
          <a:p>
            <a:endParaRPr lang="en-US"/>
          </a:p>
          <a:p>
            <a:endParaRPr lang="en-US"/>
          </a:p>
          <a:p>
            <a:pPr lvl="1"/>
            <a:r>
              <a:rPr lang="en-US"/>
              <a:t> </a:t>
            </a:r>
          </a:p>
          <a:p>
            <a:endParaRPr lang="en-US"/>
          </a:p>
          <a:p>
            <a:endParaRPr lang="en-US"/>
          </a:p>
          <a:p>
            <a:endParaRPr lang="en-US"/>
          </a:p>
        </p:txBody>
      </p:sp>
      <p:pic>
        <p:nvPicPr>
          <p:cNvPr id="4" name="Picture 3"/>
          <p:cNvPicPr>
            <a:picLocks noChangeAspect="1"/>
          </p:cNvPicPr>
          <p:nvPr/>
        </p:nvPicPr>
        <p:blipFill>
          <a:blip r:embed="rId2"/>
          <a:stretch>
            <a:fillRect/>
          </a:stretch>
        </p:blipFill>
        <p:spPr>
          <a:xfrm>
            <a:off x="2917190" y="3047999"/>
            <a:ext cx="1130300" cy="635000"/>
          </a:xfrm>
          <a:prstGeom prst="rect">
            <a:avLst/>
          </a:prstGeom>
        </p:spPr>
      </p:pic>
      <p:pic>
        <p:nvPicPr>
          <p:cNvPr id="5" name="Picture 4"/>
          <p:cNvPicPr>
            <a:picLocks noChangeAspect="1"/>
          </p:cNvPicPr>
          <p:nvPr/>
        </p:nvPicPr>
        <p:blipFill>
          <a:blip r:embed="rId3"/>
          <a:stretch>
            <a:fillRect/>
          </a:stretch>
        </p:blipFill>
        <p:spPr>
          <a:xfrm>
            <a:off x="4317203" y="4618780"/>
            <a:ext cx="2476500" cy="1803400"/>
          </a:xfrm>
          <a:prstGeom prst="rect">
            <a:avLst/>
          </a:prstGeom>
        </p:spPr>
      </p:pic>
    </p:spTree>
    <p:extLst>
      <p:ext uri="{BB962C8B-B14F-4D97-AF65-F5344CB8AC3E}">
        <p14:creationId xmlns:p14="http://schemas.microsoft.com/office/powerpoint/2010/main" val="192262633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problems that arise with this approach </a:t>
            </a:r>
          </a:p>
        </p:txBody>
      </p:sp>
      <p:sp>
        <p:nvSpPr>
          <p:cNvPr id="3" name="Content Placeholder 2"/>
          <p:cNvSpPr>
            <a:spLocks noGrp="1"/>
          </p:cNvSpPr>
          <p:nvPr>
            <p:ph idx="1"/>
          </p:nvPr>
        </p:nvSpPr>
        <p:spPr/>
        <p:txBody>
          <a:bodyPr>
            <a:normAutofit lnSpcReduction="10000"/>
          </a:bodyPr>
          <a:lstStyle/>
          <a:p>
            <a:pPr marL="0" indent="0">
              <a:buNone/>
            </a:pPr>
            <a:r>
              <a:rPr lang="en-US"/>
              <a:t> </a:t>
            </a:r>
          </a:p>
          <a:p>
            <a:r>
              <a:rPr lang="en-US"/>
              <a:t>are:</a:t>
            </a:r>
          </a:p>
          <a:p>
            <a:r>
              <a:rPr lang="en-US"/>
              <a:t> a) decide on the length of each simulation run, i.e., the value m, and</a:t>
            </a:r>
          </a:p>
          <a:p>
            <a:r>
              <a:rPr lang="en-US"/>
              <a:t> b) decide on the length of the transient period. </a:t>
            </a:r>
          </a:p>
          <a:p>
            <a:r>
              <a:rPr lang="en-US"/>
              <a:t>One of the following two approaches can be employed: </a:t>
            </a:r>
          </a:p>
          <a:p>
            <a:pPr lvl="2"/>
            <a:r>
              <a:rPr lang="en-US"/>
              <a:t>Start each simulation run with different values for the seeds of the random number generators. </a:t>
            </a:r>
          </a:p>
          <a:p>
            <a:pPr lvl="2"/>
            <a:r>
              <a:rPr lang="en-US"/>
              <a:t>Allow the simulation to reach its steady state and then collect the sample observations. </a:t>
            </a:r>
          </a:p>
          <a:p>
            <a:pPr lvl="2"/>
            <a:endParaRPr lang="en-US"/>
          </a:p>
          <a:p>
            <a:endParaRPr lang="en-US"/>
          </a:p>
          <a:p>
            <a:endParaRPr lang="en-US"/>
          </a:p>
        </p:txBody>
      </p:sp>
    </p:spTree>
    <p:extLst>
      <p:ext uri="{BB962C8B-B14F-4D97-AF65-F5344CB8AC3E}">
        <p14:creationId xmlns:p14="http://schemas.microsoft.com/office/powerpoint/2010/main" val="376744217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Alternatively, we can run one very long simulation. Allow first the simulation to reach its steady state, and then collect the first sample of observations. Subsequently, instead of terminating the simulation and starting all over again, we extend the simulation run in order to collect the second sample of observations, then the third sample and so on. </a:t>
            </a:r>
          </a:p>
          <a:p>
            <a:endParaRPr lang="en-US"/>
          </a:p>
        </p:txBody>
      </p:sp>
    </p:spTree>
    <p:extLst>
      <p:ext uri="{BB962C8B-B14F-4D97-AF65-F5344CB8AC3E}">
        <p14:creationId xmlns:p14="http://schemas.microsoft.com/office/powerpoint/2010/main" val="230364451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 Regenerative method </a:t>
            </a:r>
            <a:r>
              <a:rPr lang="en-US"/>
              <a:t/>
            </a:r>
            <a:br>
              <a:rPr lang="en-US"/>
            </a:br>
            <a:endParaRPr lang="en-US"/>
          </a:p>
        </p:txBody>
      </p:sp>
      <p:sp>
        <p:nvSpPr>
          <p:cNvPr id="3" name="Content Placeholder 2"/>
          <p:cNvSpPr>
            <a:spLocks noGrp="1"/>
          </p:cNvSpPr>
          <p:nvPr>
            <p:ph idx="1"/>
          </p:nvPr>
        </p:nvSpPr>
        <p:spPr>
          <a:xfrm>
            <a:off x="498474" y="1402309"/>
            <a:ext cx="7556313" cy="4797435"/>
          </a:xfrm>
        </p:spPr>
        <p:txBody>
          <a:bodyPr/>
          <a:lstStyle/>
          <a:p>
            <a:r>
              <a:rPr lang="en-US"/>
              <a:t>The last two methods described above can be used to obtain independent or approximately independent sequences of observations. </a:t>
            </a:r>
          </a:p>
          <a:p>
            <a:r>
              <a:rPr lang="en-US"/>
              <a:t>The method of independent replications generates independent sequences through independent runs. </a:t>
            </a:r>
          </a:p>
          <a:p>
            <a:r>
              <a:rPr lang="en-US"/>
              <a:t>The batch means method generates approximately independent sequences by breaking up the output generated in one run into successive subsequences which are approximately independent. </a:t>
            </a:r>
          </a:p>
          <a:p>
            <a:endParaRPr lang="en-US"/>
          </a:p>
        </p:txBody>
      </p:sp>
    </p:spTree>
    <p:extLst>
      <p:ext uri="{BB962C8B-B14F-4D97-AF65-F5344CB8AC3E}">
        <p14:creationId xmlns:p14="http://schemas.microsoft.com/office/powerpoint/2010/main" val="222371359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Regeneration cycle, Tour</a:t>
            </a:r>
          </a:p>
        </p:txBody>
      </p:sp>
      <p:sp>
        <p:nvSpPr>
          <p:cNvPr id="3" name="Content Placeholder 2"/>
          <p:cNvSpPr>
            <a:spLocks noGrp="1"/>
          </p:cNvSpPr>
          <p:nvPr>
            <p:ph idx="1"/>
          </p:nvPr>
        </p:nvSpPr>
        <p:spPr/>
        <p:txBody>
          <a:bodyPr/>
          <a:lstStyle/>
          <a:p>
            <a:r>
              <a:rPr lang="en-US"/>
              <a:t> </a:t>
            </a:r>
          </a:p>
        </p:txBody>
      </p:sp>
      <p:pic>
        <p:nvPicPr>
          <p:cNvPr id="4" name="Picture 3"/>
          <p:cNvPicPr>
            <a:picLocks noChangeAspect="1"/>
          </p:cNvPicPr>
          <p:nvPr/>
        </p:nvPicPr>
        <p:blipFill>
          <a:blip r:embed="rId2"/>
          <a:stretch>
            <a:fillRect/>
          </a:stretch>
        </p:blipFill>
        <p:spPr>
          <a:xfrm>
            <a:off x="498474" y="1981200"/>
            <a:ext cx="6667500" cy="3098800"/>
          </a:xfrm>
          <a:prstGeom prst="rect">
            <a:avLst/>
          </a:prstGeom>
        </p:spPr>
      </p:pic>
      <p:sp>
        <p:nvSpPr>
          <p:cNvPr id="5" name="TextBox 4"/>
          <p:cNvSpPr txBox="1"/>
          <p:nvPr/>
        </p:nvSpPr>
        <p:spPr>
          <a:xfrm>
            <a:off x="2091659" y="5240180"/>
            <a:ext cx="3865832" cy="923330"/>
          </a:xfrm>
          <a:prstGeom prst="rect">
            <a:avLst/>
          </a:prstGeom>
          <a:noFill/>
        </p:spPr>
        <p:txBody>
          <a:bodyPr wrap="square" rtlCol="0">
            <a:spAutoFit/>
          </a:bodyPr>
          <a:lstStyle/>
          <a:p>
            <a:r>
              <a:rPr lang="en-US"/>
              <a:t>All regeneration cycles are assumed to be indipendent from previous cycles</a:t>
            </a:r>
          </a:p>
        </p:txBody>
      </p:sp>
    </p:spTree>
    <p:extLst>
      <p:ext uri="{BB962C8B-B14F-4D97-AF65-F5344CB8AC3E}">
        <p14:creationId xmlns:p14="http://schemas.microsoft.com/office/powerpoint/2010/main" val="155964857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Estimation of other statistics of a random variable </a:t>
            </a:r>
            <a:r>
              <a:rPr lang="en-US"/>
              <a:t/>
            </a:r>
            <a:br>
              <a:rPr lang="en-US"/>
            </a:br>
            <a:endParaRPr lang="en-US"/>
          </a:p>
        </p:txBody>
      </p:sp>
      <p:sp>
        <p:nvSpPr>
          <p:cNvPr id="3" name="Content Placeholder 2"/>
          <p:cNvSpPr>
            <a:spLocks noGrp="1"/>
          </p:cNvSpPr>
          <p:nvPr>
            <p:ph idx="1"/>
          </p:nvPr>
        </p:nvSpPr>
        <p:spPr/>
        <p:txBody>
          <a:bodyPr/>
          <a:lstStyle/>
          <a:p>
            <a:r>
              <a:rPr lang="en-US"/>
              <a:t>Other interesting statistics related to the probability distribution of a random variable are: </a:t>
            </a:r>
          </a:p>
          <a:p>
            <a:pPr lvl="1"/>
            <a:r>
              <a:rPr lang="en-US"/>
              <a:t>Probability that a random variable lies within a fixed interval. </a:t>
            </a:r>
          </a:p>
          <a:p>
            <a:pPr lvl="1"/>
            <a:r>
              <a:rPr lang="en-US"/>
              <a:t>Percentiles of the probability distribution. </a:t>
            </a:r>
          </a:p>
          <a:p>
            <a:pPr lvl="1"/>
            <a:r>
              <a:rPr lang="en-US"/>
              <a:t>Variance of the probability distribution. </a:t>
            </a:r>
          </a:p>
          <a:p>
            <a:endParaRPr lang="en-US"/>
          </a:p>
        </p:txBody>
      </p:sp>
    </p:spTree>
    <p:extLst>
      <p:ext uri="{BB962C8B-B14F-4D97-AF65-F5344CB8AC3E}">
        <p14:creationId xmlns:p14="http://schemas.microsoft.com/office/powerpoint/2010/main" val="258378823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Probability that a random variable lies within a fixed interval </a:t>
            </a:r>
            <a:r>
              <a:rPr lang="en-US"/>
              <a:t/>
            </a:r>
            <a:br>
              <a:rPr lang="en-US"/>
            </a:br>
            <a:endParaRPr lang="en-US"/>
          </a:p>
        </p:txBody>
      </p:sp>
      <p:sp>
        <p:nvSpPr>
          <p:cNvPr id="3" name="Content Placeholder 2"/>
          <p:cNvSpPr>
            <a:spLocks noGrp="1"/>
          </p:cNvSpPr>
          <p:nvPr>
            <p:ph idx="1"/>
          </p:nvPr>
        </p:nvSpPr>
        <p:spPr>
          <a:xfrm>
            <a:off x="498474" y="1600200"/>
            <a:ext cx="7556313" cy="4144963"/>
          </a:xfrm>
        </p:spPr>
        <p:txBody>
          <a:bodyPr/>
          <a:lstStyle/>
          <a:p>
            <a:r>
              <a:rPr lang="en-US"/>
              <a:t>The estimation of this type of probability can be handled exactly the same way as the estimation of the mean of a random variable </a:t>
            </a:r>
          </a:p>
          <a:p>
            <a:r>
              <a:rPr lang="en-US"/>
              <a:t>Let I be the designated interval. We want to estimate p = Pr (X ∈ I) where X is an endogenously created random variable </a:t>
            </a:r>
          </a:p>
          <a:p>
            <a:pPr lvl="1"/>
            <a:r>
              <a:rPr lang="en-US"/>
              <a:t>generate M replications of the simulation </a:t>
            </a:r>
          </a:p>
          <a:p>
            <a:pPr lvl="1"/>
            <a:r>
              <a:rPr lang="en-US"/>
              <a:t>For each replication i we collect N observations of X. </a:t>
            </a:r>
          </a:p>
          <a:p>
            <a:pPr lvl="1"/>
            <a:r>
              <a:rPr lang="en-US"/>
              <a:t>Let vi be the number of times X was observed to lie in I. </a:t>
            </a:r>
          </a:p>
          <a:p>
            <a:pPr lvl="1"/>
            <a:r>
              <a:rPr lang="en-US"/>
              <a:t>Then, pi = vi/N is an estimate of probability p. Thus, </a:t>
            </a:r>
          </a:p>
          <a:p>
            <a:pPr lvl="1"/>
            <a:endParaRPr lang="en-US"/>
          </a:p>
          <a:p>
            <a:pPr lvl="1"/>
            <a:endParaRPr lang="en-US"/>
          </a:p>
          <a:p>
            <a:pPr lvl="1"/>
            <a:endParaRPr lang="en-US"/>
          </a:p>
          <a:p>
            <a:endParaRPr lang="en-US"/>
          </a:p>
        </p:txBody>
      </p:sp>
      <p:pic>
        <p:nvPicPr>
          <p:cNvPr id="5" name="Picture 4"/>
          <p:cNvPicPr>
            <a:picLocks noChangeAspect="1"/>
          </p:cNvPicPr>
          <p:nvPr/>
        </p:nvPicPr>
        <p:blipFill>
          <a:blip r:embed="rId2"/>
          <a:stretch>
            <a:fillRect/>
          </a:stretch>
        </p:blipFill>
        <p:spPr>
          <a:xfrm>
            <a:off x="463550" y="5129213"/>
            <a:ext cx="1739900" cy="1231900"/>
          </a:xfrm>
          <a:prstGeom prst="rect">
            <a:avLst/>
          </a:prstGeom>
        </p:spPr>
      </p:pic>
      <p:pic>
        <p:nvPicPr>
          <p:cNvPr id="6" name="Picture 5"/>
          <p:cNvPicPr>
            <a:picLocks noChangeAspect="1"/>
          </p:cNvPicPr>
          <p:nvPr/>
        </p:nvPicPr>
        <p:blipFill>
          <a:blip r:embed="rId3"/>
          <a:stretch>
            <a:fillRect/>
          </a:stretch>
        </p:blipFill>
        <p:spPr>
          <a:xfrm>
            <a:off x="2696545" y="5029932"/>
            <a:ext cx="4168774" cy="1430462"/>
          </a:xfrm>
          <a:prstGeom prst="rect">
            <a:avLst/>
          </a:prstGeom>
        </p:spPr>
      </p:pic>
    </p:spTree>
    <p:extLst>
      <p:ext uri="{BB962C8B-B14F-4D97-AF65-F5344CB8AC3E}">
        <p14:creationId xmlns:p14="http://schemas.microsoft.com/office/powerpoint/2010/main" val="7320880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We observe, that the estimation of p requires M independent replications, each giving rise to one realization of p </a:t>
            </a:r>
          </a:p>
          <a:p>
            <a:r>
              <a:rPr lang="en-US"/>
              <a:t> instead of replications, the batch means method or the regenerative method can be used. </a:t>
            </a:r>
          </a:p>
          <a:p>
            <a:endParaRPr lang="en-US"/>
          </a:p>
          <a:p>
            <a:endParaRPr lang="en-US"/>
          </a:p>
        </p:txBody>
      </p:sp>
    </p:spTree>
    <p:extLst>
      <p:ext uri="{BB962C8B-B14F-4D97-AF65-F5344CB8AC3E}">
        <p14:creationId xmlns:p14="http://schemas.microsoft.com/office/powerpoint/2010/main" val="397206015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Percentile of a probability distribution </a:t>
            </a:r>
            <a:r>
              <a:rPr lang="en-US"/>
              <a:t/>
            </a:r>
            <a:br>
              <a:rPr lang="en-US"/>
            </a:br>
            <a:endParaRPr lang="en-US"/>
          </a:p>
        </p:txBody>
      </p:sp>
      <p:sp>
        <p:nvSpPr>
          <p:cNvPr id="3" name="Content Placeholder 2"/>
          <p:cNvSpPr>
            <a:spLocks noGrp="1"/>
          </p:cNvSpPr>
          <p:nvPr>
            <p:ph idx="1"/>
          </p:nvPr>
        </p:nvSpPr>
        <p:spPr/>
        <p:txBody>
          <a:bodyPr/>
          <a:lstStyle/>
          <a:p>
            <a:r>
              <a:rPr lang="en-US"/>
              <a:t>It sometimes, is not interested in the mean of a particular random variable </a:t>
            </a:r>
          </a:p>
          <a:p>
            <a:r>
              <a:rPr lang="en-US"/>
              <a:t>For instance, the person in charge of a web service may not be interested in its mean response time. Rather, he or she may be interested in "serving as many as possible as fast as possible" </a:t>
            </a:r>
          </a:p>
          <a:p>
            <a:r>
              <a:rPr lang="en-US"/>
              <a:t>More specifically, he or she may be interested in knowing the 95th percentile of the response time. </a:t>
            </a:r>
          </a:p>
          <a:p>
            <a:endParaRPr lang="en-US"/>
          </a:p>
          <a:p>
            <a:endParaRPr lang="en-US"/>
          </a:p>
          <a:p>
            <a:endParaRPr lang="en-US"/>
          </a:p>
        </p:txBody>
      </p:sp>
    </p:spTree>
    <p:extLst>
      <p:ext uri="{BB962C8B-B14F-4D97-AF65-F5344CB8AC3E}">
        <p14:creationId xmlns:p14="http://schemas.microsoft.com/office/powerpoint/2010/main" val="38006927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Keeping in Array</a:t>
            </a:r>
          </a:p>
        </p:txBody>
      </p:sp>
      <p:sp>
        <p:nvSpPr>
          <p:cNvPr id="3" name="Content Placeholder 2"/>
          <p:cNvSpPr>
            <a:spLocks noGrp="1"/>
          </p:cNvSpPr>
          <p:nvPr>
            <p:ph idx="1"/>
          </p:nvPr>
        </p:nvSpPr>
        <p:spPr/>
        <p:txBody>
          <a:bodyPr/>
          <a:lstStyle/>
          <a:p>
            <a:r>
              <a:rPr lang="en-US"/>
              <a:t>This information can be kept in an array. </a:t>
            </a:r>
          </a:p>
          <a:p>
            <a:r>
              <a:rPr lang="en-US"/>
              <a:t>at the end the array will simply contain arrival and departure times for all the simulated breakdown </a:t>
            </a:r>
          </a:p>
          <a:p>
            <a:pPr lvl="1"/>
            <a:r>
              <a:rPr lang="en-US"/>
              <a:t>The down time for each breakdown can be easily calculated. </a:t>
            </a:r>
          </a:p>
          <a:p>
            <a:r>
              <a:rPr lang="en-US"/>
              <a:t>We can Also calculate</a:t>
            </a:r>
          </a:p>
          <a:p>
            <a:pPr lvl="1"/>
            <a:r>
              <a:rPr lang="en-US"/>
              <a:t>Mean</a:t>
            </a:r>
          </a:p>
          <a:p>
            <a:pPr lvl="1"/>
            <a:r>
              <a:rPr lang="en-US"/>
              <a:t>Standart deviaton,</a:t>
            </a:r>
          </a:p>
          <a:p>
            <a:pPr lvl="1"/>
            <a:r>
              <a:rPr lang="en-US"/>
              <a:t>Percentile of downtime</a:t>
            </a:r>
          </a:p>
          <a:p>
            <a:pPr lvl="1"/>
            <a:endParaRPr lang="en-US"/>
          </a:p>
        </p:txBody>
      </p:sp>
    </p:spTree>
    <p:extLst>
      <p:ext uri="{BB962C8B-B14F-4D97-AF65-F5344CB8AC3E}">
        <p14:creationId xmlns:p14="http://schemas.microsoft.com/office/powerpoint/2010/main" val="67337219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a:t>
            </a:r>
          </a:p>
        </p:txBody>
      </p:sp>
      <p:sp>
        <p:nvSpPr>
          <p:cNvPr id="3" name="Content Placeholder 2"/>
          <p:cNvSpPr>
            <a:spLocks noGrp="1"/>
          </p:cNvSpPr>
          <p:nvPr>
            <p:ph idx="1"/>
          </p:nvPr>
        </p:nvSpPr>
        <p:spPr/>
        <p:txBody>
          <a:bodyPr>
            <a:normAutofit fontScale="92500" lnSpcReduction="10000"/>
          </a:bodyPr>
          <a:lstStyle/>
          <a:p>
            <a:r>
              <a:rPr lang="en-US"/>
              <a:t>let us consider a probability density function f(x). </a:t>
            </a:r>
          </a:p>
          <a:p>
            <a:endParaRPr lang="en-US"/>
          </a:p>
          <a:p>
            <a:endParaRPr lang="en-US"/>
          </a:p>
          <a:p>
            <a:endParaRPr lang="en-US"/>
          </a:p>
          <a:p>
            <a:endParaRPr lang="en-US"/>
          </a:p>
          <a:p>
            <a:r>
              <a:rPr lang="en-US"/>
              <a:t>The 100βth percentile is the smallest value xβ such that</a:t>
            </a:r>
          </a:p>
          <a:p>
            <a:pPr lvl="1"/>
            <a:r>
              <a:rPr lang="en-US"/>
              <a:t> f(xβ) &lt; β </a:t>
            </a:r>
          </a:p>
          <a:p>
            <a:r>
              <a:rPr lang="en-US"/>
              <a:t>Typically, there is interest in the 50th percentile (median) x0.50 or in extreme percentiles such as x0.90, x0.95, x0.99. </a:t>
            </a:r>
          </a:p>
          <a:p>
            <a:endParaRPr lang="en-US"/>
          </a:p>
        </p:txBody>
      </p:sp>
      <p:pic>
        <p:nvPicPr>
          <p:cNvPr id="4" name="Picture 3"/>
          <p:cNvPicPr>
            <a:picLocks noChangeAspect="1"/>
          </p:cNvPicPr>
          <p:nvPr/>
        </p:nvPicPr>
        <p:blipFill>
          <a:blip r:embed="rId2"/>
          <a:stretch>
            <a:fillRect/>
          </a:stretch>
        </p:blipFill>
        <p:spPr>
          <a:xfrm>
            <a:off x="1535235" y="2362200"/>
            <a:ext cx="4953000" cy="2133600"/>
          </a:xfrm>
          <a:prstGeom prst="rect">
            <a:avLst/>
          </a:prstGeom>
        </p:spPr>
      </p:pic>
    </p:spTree>
    <p:extLst>
      <p:ext uri="{BB962C8B-B14F-4D97-AF65-F5344CB8AC3E}">
        <p14:creationId xmlns:p14="http://schemas.microsoft.com/office/powerpoint/2010/main" val="243731658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1981200"/>
            <a:ext cx="7556313" cy="4876800"/>
          </a:xfrm>
        </p:spPr>
        <p:txBody>
          <a:bodyPr>
            <a:normAutofit fontScale="92500" lnSpcReduction="10000"/>
          </a:bodyPr>
          <a:lstStyle/>
          <a:p>
            <a:r>
              <a:rPr lang="en-US"/>
              <a:t>We are interested in placing a confidence interval on the point estimator of xβ of a distribution of a random variable X. Let us assume independent replications of the simulation </a:t>
            </a:r>
          </a:p>
          <a:p>
            <a:r>
              <a:rPr lang="en-US"/>
              <a:t>Each replication yields N observations having allowed for the transient period. </a:t>
            </a:r>
          </a:p>
          <a:p>
            <a:r>
              <a:rPr lang="en-US"/>
              <a:t>For each replication i, let xi1, x12, ..., x1N be the observed realizations of X. </a:t>
            </a:r>
          </a:p>
          <a:p>
            <a:r>
              <a:rPr lang="en-US"/>
              <a:t>Now, let us consider a reordering of these observations yi1, y12, ..., y1N so that yij&lt;yi,j+1 </a:t>
            </a:r>
          </a:p>
          <a:p>
            <a:r>
              <a:rPr lang="en-US"/>
              <a:t>Then, the 100βth percentile </a:t>
            </a:r>
            <a:r>
              <a:rPr lang="en-US" i="1"/>
              <a:t>x </a:t>
            </a:r>
            <a:r>
              <a:rPr lang="en-US"/>
              <a:t>( </a:t>
            </a:r>
            <a:r>
              <a:rPr lang="en-US" i="1"/>
              <a:t>i </a:t>
            </a:r>
            <a:r>
              <a:rPr lang="en-US"/>
              <a:t>) for the ith replication is observation y</a:t>
            </a:r>
            <a:r>
              <a:rPr lang="en-US" baseline="-25000"/>
              <a:t>ik</a:t>
            </a:r>
            <a:r>
              <a:rPr lang="en-US"/>
              <a:t> </a:t>
            </a:r>
          </a:p>
          <a:p>
            <a:r>
              <a:rPr lang="en-US"/>
              <a:t>where k=Nβ, if Nβ is an integer, or k= #</a:t>
            </a:r>
            <a:r>
              <a:rPr lang="en-US" i="1"/>
              <a:t>N</a:t>
            </a:r>
            <a:r>
              <a:rPr lang="en-US"/>
              <a:t>β$+1 if Nβ is not an integer </a:t>
            </a:r>
          </a:p>
          <a:p>
            <a:endParaRPr lang="en-US" baseline="-25000"/>
          </a:p>
          <a:p>
            <a:endParaRPr lang="en-US"/>
          </a:p>
          <a:p>
            <a:endParaRPr lang="en-US"/>
          </a:p>
          <a:p>
            <a:endParaRPr lang="en-US"/>
          </a:p>
        </p:txBody>
      </p:sp>
    </p:spTree>
    <p:extLst>
      <p:ext uri="{BB962C8B-B14F-4D97-AF65-F5344CB8AC3E}">
        <p14:creationId xmlns:p14="http://schemas.microsoft.com/office/powerpoint/2010/main" val="278628256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1981200"/>
            <a:ext cx="7556313" cy="4876800"/>
          </a:xfrm>
        </p:spPr>
        <p:txBody>
          <a:bodyPr>
            <a:normAutofit lnSpcReduction="10000"/>
          </a:bodyPr>
          <a:lstStyle/>
          <a:p>
            <a:r>
              <a:rPr lang="en-US"/>
              <a:t>For instance, if we have a sample of 50 observations ordered in an ascending order, then the 90th percentile is the observation number 0.90.50 = 45. The 95th percentile is 50</a:t>
            </a:r>
            <a:r>
              <a:rPr lang="en-US" i="1"/>
              <a:t>x</a:t>
            </a:r>
            <a:r>
              <a:rPr lang="en-US"/>
              <a:t>0.95+1= 47.5+1=47+1=48. </a:t>
            </a:r>
          </a:p>
          <a:p>
            <a:endParaRPr lang="en-US"/>
          </a:p>
          <a:p>
            <a:endParaRPr lang="en-US"/>
          </a:p>
          <a:p>
            <a:endParaRPr lang="en-US"/>
          </a:p>
          <a:p>
            <a:endParaRPr lang="en-US"/>
          </a:p>
          <a:p>
            <a:endParaRPr lang="en-US"/>
          </a:p>
          <a:p>
            <a:r>
              <a:rPr lang="en-US"/>
              <a:t>Confidence intervals can now be constructed in the usual manner. </a:t>
            </a:r>
          </a:p>
          <a:p>
            <a:endParaRPr lang="en-US"/>
          </a:p>
        </p:txBody>
      </p:sp>
      <p:pic>
        <p:nvPicPr>
          <p:cNvPr id="5" name="Picture 4"/>
          <p:cNvPicPr>
            <a:picLocks noChangeAspect="1"/>
          </p:cNvPicPr>
          <p:nvPr/>
        </p:nvPicPr>
        <p:blipFill>
          <a:blip r:embed="rId2"/>
          <a:stretch>
            <a:fillRect/>
          </a:stretch>
        </p:blipFill>
        <p:spPr>
          <a:xfrm>
            <a:off x="2114550" y="3422650"/>
            <a:ext cx="2451100" cy="1384300"/>
          </a:xfrm>
          <a:prstGeom prst="rect">
            <a:avLst/>
          </a:prstGeom>
        </p:spPr>
      </p:pic>
      <p:pic>
        <p:nvPicPr>
          <p:cNvPr id="6" name="Picture 5"/>
          <p:cNvPicPr>
            <a:picLocks noChangeAspect="1"/>
          </p:cNvPicPr>
          <p:nvPr/>
        </p:nvPicPr>
        <p:blipFill>
          <a:blip r:embed="rId3"/>
          <a:stretch>
            <a:fillRect/>
          </a:stretch>
        </p:blipFill>
        <p:spPr>
          <a:xfrm>
            <a:off x="2422721" y="4806950"/>
            <a:ext cx="3949700" cy="1130300"/>
          </a:xfrm>
          <a:prstGeom prst="rect">
            <a:avLst/>
          </a:prstGeom>
        </p:spPr>
      </p:pic>
    </p:spTree>
    <p:extLst>
      <p:ext uri="{BB962C8B-B14F-4D97-AF65-F5344CB8AC3E}">
        <p14:creationId xmlns:p14="http://schemas.microsoft.com/office/powerpoint/2010/main" val="101459017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1981200"/>
            <a:ext cx="7556313" cy="4629370"/>
          </a:xfrm>
        </p:spPr>
        <p:txBody>
          <a:bodyPr>
            <a:normAutofit fontScale="92500" lnSpcReduction="10000"/>
          </a:bodyPr>
          <a:lstStyle/>
          <a:p>
            <a:r>
              <a:rPr lang="en-US"/>
              <a:t>The estimation of extreme percentiles requires long simulation runs. If the runs are not long, then the estimates will be biased.</a:t>
            </a:r>
          </a:p>
          <a:p>
            <a:r>
              <a:rPr lang="en-US"/>
              <a:t>The calculation of a percentile requires that </a:t>
            </a:r>
          </a:p>
          <a:p>
            <a:pPr lvl="1"/>
            <a:r>
              <a:rPr lang="en-US"/>
              <a:t>a) we store the entire sample of observations until the end of the simulation, and</a:t>
            </a:r>
          </a:p>
          <a:p>
            <a:pPr lvl="1"/>
            <a:r>
              <a:rPr lang="en-US"/>
              <a:t> b) that we order the sample of observations in an ascending order. </a:t>
            </a:r>
          </a:p>
          <a:p>
            <a:r>
              <a:rPr lang="en-US"/>
              <a:t>These two operations can be avoided by constructing a frequency histogram of the random variable on the fly. When a realization of the random variable becomes available, it is immediately classified into the appropriate interval of the histogram. </a:t>
            </a:r>
          </a:p>
          <a:p>
            <a:r>
              <a:rPr lang="en-US"/>
              <a:t>Finally, we note that instead of independent replications of the simulation, other methods can be used such as the regeneration method. </a:t>
            </a:r>
          </a:p>
          <a:p>
            <a:endParaRPr lang="en-US"/>
          </a:p>
          <a:p>
            <a:endParaRPr lang="en-US"/>
          </a:p>
        </p:txBody>
      </p:sp>
    </p:spTree>
    <p:extLst>
      <p:ext uri="{BB962C8B-B14F-4D97-AF65-F5344CB8AC3E}">
        <p14:creationId xmlns:p14="http://schemas.microsoft.com/office/powerpoint/2010/main" val="84051125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Variance of the probability distribution </a:t>
            </a:r>
            <a:r>
              <a:rPr lang="en-US"/>
              <a:t/>
            </a:r>
            <a:br>
              <a:rPr lang="en-US"/>
            </a:br>
            <a:endParaRPr lang="en-US"/>
          </a:p>
        </p:txBody>
      </p:sp>
      <p:sp>
        <p:nvSpPr>
          <p:cNvPr id="3" name="Content Placeholder 2"/>
          <p:cNvSpPr>
            <a:spLocks noGrp="1"/>
          </p:cNvSpPr>
          <p:nvPr>
            <p:ph idx="1"/>
          </p:nvPr>
        </p:nvSpPr>
        <p:spPr/>
        <p:txBody>
          <a:bodyPr/>
          <a:lstStyle/>
          <a:p>
            <a:r>
              <a:rPr lang="en-US"/>
              <a:t>Let us consider M independent replications of the simulation. From each replication i we obtain N realizations of a random variable xi1,xi2,...,xiN, after we allow for the transient period </a:t>
            </a:r>
          </a:p>
          <a:p>
            <a:endParaRPr lang="en-US"/>
          </a:p>
        </p:txBody>
      </p:sp>
      <p:pic>
        <p:nvPicPr>
          <p:cNvPr id="4" name="Picture 3"/>
          <p:cNvPicPr>
            <a:picLocks noChangeAspect="1"/>
          </p:cNvPicPr>
          <p:nvPr/>
        </p:nvPicPr>
        <p:blipFill>
          <a:blip r:embed="rId2"/>
          <a:stretch>
            <a:fillRect/>
          </a:stretch>
        </p:blipFill>
        <p:spPr>
          <a:xfrm>
            <a:off x="1108009" y="3119687"/>
            <a:ext cx="2184400" cy="1054100"/>
          </a:xfrm>
          <a:prstGeom prst="rect">
            <a:avLst/>
          </a:prstGeom>
        </p:spPr>
      </p:pic>
      <p:pic>
        <p:nvPicPr>
          <p:cNvPr id="5" name="Picture 4"/>
          <p:cNvPicPr>
            <a:picLocks noChangeAspect="1"/>
          </p:cNvPicPr>
          <p:nvPr/>
        </p:nvPicPr>
        <p:blipFill>
          <a:blip r:embed="rId3"/>
          <a:stretch>
            <a:fillRect/>
          </a:stretch>
        </p:blipFill>
        <p:spPr>
          <a:xfrm>
            <a:off x="4995187" y="3119687"/>
            <a:ext cx="1765300" cy="1168400"/>
          </a:xfrm>
          <a:prstGeom prst="rect">
            <a:avLst/>
          </a:prstGeom>
        </p:spPr>
      </p:pic>
      <p:pic>
        <p:nvPicPr>
          <p:cNvPr id="6" name="Picture 5"/>
          <p:cNvPicPr>
            <a:picLocks noChangeAspect="1"/>
          </p:cNvPicPr>
          <p:nvPr/>
        </p:nvPicPr>
        <p:blipFill>
          <a:blip r:embed="rId4"/>
          <a:stretch>
            <a:fillRect/>
          </a:stretch>
        </p:blipFill>
        <p:spPr>
          <a:xfrm>
            <a:off x="298561" y="4591962"/>
            <a:ext cx="3310950" cy="1066238"/>
          </a:xfrm>
          <a:prstGeom prst="rect">
            <a:avLst/>
          </a:prstGeom>
        </p:spPr>
      </p:pic>
      <p:pic>
        <p:nvPicPr>
          <p:cNvPr id="7" name="Picture 6"/>
          <p:cNvPicPr>
            <a:picLocks noChangeAspect="1"/>
          </p:cNvPicPr>
          <p:nvPr/>
        </p:nvPicPr>
        <p:blipFill>
          <a:blip r:embed="rId5"/>
          <a:stretch>
            <a:fillRect/>
          </a:stretch>
        </p:blipFill>
        <p:spPr>
          <a:xfrm>
            <a:off x="4756654" y="4545576"/>
            <a:ext cx="2242365" cy="1112624"/>
          </a:xfrm>
          <a:prstGeom prst="rect">
            <a:avLst/>
          </a:prstGeom>
        </p:spPr>
      </p:pic>
      <p:pic>
        <p:nvPicPr>
          <p:cNvPr id="8" name="Picture 7"/>
          <p:cNvPicPr>
            <a:picLocks noChangeAspect="1"/>
          </p:cNvPicPr>
          <p:nvPr/>
        </p:nvPicPr>
        <p:blipFill>
          <a:blip r:embed="rId6"/>
          <a:stretch>
            <a:fillRect/>
          </a:stretch>
        </p:blipFill>
        <p:spPr>
          <a:xfrm>
            <a:off x="927100" y="5732462"/>
            <a:ext cx="3050304" cy="990151"/>
          </a:xfrm>
          <a:prstGeom prst="rect">
            <a:avLst/>
          </a:prstGeom>
        </p:spPr>
      </p:pic>
    </p:spTree>
    <p:extLst>
      <p:ext uri="{BB962C8B-B14F-4D97-AF65-F5344CB8AC3E}">
        <p14:creationId xmlns:p14="http://schemas.microsoft.com/office/powerpoint/2010/main" val="392320334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a:t>
            </a:r>
          </a:p>
          <a:p>
            <a:endParaRPr lang="en-US"/>
          </a:p>
          <a:p>
            <a:endParaRPr lang="en-US"/>
          </a:p>
          <a:p>
            <a:endParaRPr lang="en-US"/>
          </a:p>
          <a:p>
            <a:endParaRPr lang="en-US"/>
          </a:p>
          <a:p>
            <a:pPr marL="0" indent="0">
              <a:buNone/>
            </a:pPr>
            <a:r>
              <a:rPr lang="en-US"/>
              <a:t>The estimates of si</a:t>
            </a:r>
            <a:r>
              <a:rPr lang="en-US" baseline="30000"/>
              <a:t>2</a:t>
            </a:r>
            <a:r>
              <a:rPr lang="en-US"/>
              <a:t> are all function of            Thus they are not indipendent. Confidence interval can be constructed by jacknifing the estimator s</a:t>
            </a:r>
            <a:r>
              <a:rPr lang="en-US" baseline="30000"/>
              <a:t>2</a:t>
            </a:r>
          </a:p>
        </p:txBody>
      </p:sp>
      <p:pic>
        <p:nvPicPr>
          <p:cNvPr id="5" name="Picture 4"/>
          <p:cNvPicPr>
            <a:picLocks noChangeAspect="1"/>
          </p:cNvPicPr>
          <p:nvPr/>
        </p:nvPicPr>
        <p:blipFill>
          <a:blip r:embed="rId2"/>
          <a:stretch>
            <a:fillRect/>
          </a:stretch>
        </p:blipFill>
        <p:spPr>
          <a:xfrm>
            <a:off x="1517340" y="1981199"/>
            <a:ext cx="4323564" cy="1902977"/>
          </a:xfrm>
          <a:prstGeom prst="rect">
            <a:avLst/>
          </a:prstGeom>
        </p:spPr>
      </p:pic>
      <p:pic>
        <p:nvPicPr>
          <p:cNvPr id="6" name="Picture 5"/>
          <p:cNvPicPr>
            <a:picLocks noChangeAspect="1"/>
          </p:cNvPicPr>
          <p:nvPr/>
        </p:nvPicPr>
        <p:blipFill>
          <a:blip r:embed="rId3"/>
          <a:stretch>
            <a:fillRect/>
          </a:stretch>
        </p:blipFill>
        <p:spPr>
          <a:xfrm>
            <a:off x="5048591" y="4514299"/>
            <a:ext cx="479361" cy="675463"/>
          </a:xfrm>
          <a:prstGeom prst="rect">
            <a:avLst/>
          </a:prstGeom>
        </p:spPr>
      </p:pic>
    </p:spTree>
    <p:extLst>
      <p:ext uri="{BB962C8B-B14F-4D97-AF65-F5344CB8AC3E}">
        <p14:creationId xmlns:p14="http://schemas.microsoft.com/office/powerpoint/2010/main" val="262083339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a:p>
          <a:p>
            <a:endParaRPr lang="en-US"/>
          </a:p>
          <a:p>
            <a:endParaRPr lang="en-US"/>
          </a:p>
          <a:p>
            <a:endParaRPr lang="en-US"/>
          </a:p>
          <a:p>
            <a:endParaRPr lang="en-US"/>
          </a:p>
          <a:p>
            <a:endParaRPr lang="en-US"/>
          </a:p>
          <a:p>
            <a:endParaRPr lang="en-US"/>
          </a:p>
          <a:p>
            <a:r>
              <a:rPr lang="en-US"/>
              <a:t>and a confidence interval can be constructed in the usual way</a:t>
            </a:r>
            <a:br>
              <a:rPr lang="en-US"/>
            </a:br>
            <a:endParaRPr lang="en-US"/>
          </a:p>
        </p:txBody>
      </p:sp>
      <p:pic>
        <p:nvPicPr>
          <p:cNvPr id="4" name="Picture 3"/>
          <p:cNvPicPr>
            <a:picLocks noChangeAspect="1"/>
          </p:cNvPicPr>
          <p:nvPr/>
        </p:nvPicPr>
        <p:blipFill>
          <a:blip r:embed="rId2"/>
          <a:stretch>
            <a:fillRect/>
          </a:stretch>
        </p:blipFill>
        <p:spPr>
          <a:xfrm>
            <a:off x="809853" y="1251369"/>
            <a:ext cx="5905500" cy="3670300"/>
          </a:xfrm>
          <a:prstGeom prst="rect">
            <a:avLst/>
          </a:prstGeom>
        </p:spPr>
      </p:pic>
    </p:spTree>
    <p:extLst>
      <p:ext uri="{BB962C8B-B14F-4D97-AF65-F5344CB8AC3E}">
        <p14:creationId xmlns:p14="http://schemas.microsoft.com/office/powerpoint/2010/main" val="304398981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Alternatively</a:t>
            </a:r>
          </a:p>
        </p:txBody>
      </p:sp>
      <p:sp>
        <p:nvSpPr>
          <p:cNvPr id="3" name="Content Placeholder 2"/>
          <p:cNvSpPr>
            <a:spLocks noGrp="1"/>
          </p:cNvSpPr>
          <p:nvPr>
            <p:ph idx="1"/>
          </p:nvPr>
        </p:nvSpPr>
        <p:spPr/>
        <p:txBody>
          <a:bodyPr/>
          <a:lstStyle/>
          <a:p>
            <a:r>
              <a:rPr lang="en-US"/>
              <a:t>we can obtain a confidence interval of the variance by running the simualtion only once, rather than using repications, and then calculating the standard deviation assuming that the successive observations are independent!</a:t>
            </a:r>
          </a:p>
          <a:p>
            <a:r>
              <a:rPr lang="en-US"/>
              <a:t> This approach is correct when the sample of observations is extremely large. </a:t>
            </a:r>
          </a:p>
          <a:p>
            <a:endParaRPr lang="en-US"/>
          </a:p>
        </p:txBody>
      </p:sp>
    </p:spTree>
    <p:extLst>
      <p:ext uri="{BB962C8B-B14F-4D97-AF65-F5344CB8AC3E}">
        <p14:creationId xmlns:p14="http://schemas.microsoft.com/office/powerpoint/2010/main" val="181634188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a:t>Estimation techniques for transient-state simulation </a:t>
            </a:r>
            <a:r>
              <a:rPr lang="fr-FR"/>
              <a:t/>
            </a:r>
            <a:br>
              <a:rPr lang="fr-FR"/>
            </a:br>
            <a:endParaRPr lang="en-US"/>
          </a:p>
        </p:txBody>
      </p:sp>
      <p:sp>
        <p:nvSpPr>
          <p:cNvPr id="3" name="Content Placeholder 2"/>
          <p:cNvSpPr>
            <a:spLocks noGrp="1"/>
          </p:cNvSpPr>
          <p:nvPr>
            <p:ph idx="1"/>
          </p:nvPr>
        </p:nvSpPr>
        <p:spPr/>
        <p:txBody>
          <a:bodyPr/>
          <a:lstStyle/>
          <a:p>
            <a:r>
              <a:rPr lang="en-US"/>
              <a:t>The statistical behaviour of a simulation during its transient state depends on the initial condition. </a:t>
            </a:r>
          </a:p>
          <a:p>
            <a:r>
              <a:rPr lang="en-US"/>
              <a:t>In order to estimate statistics of a random variable X during the transient state one needs to be able to obtain independent realizations of X </a:t>
            </a:r>
          </a:p>
          <a:p>
            <a:r>
              <a:rPr lang="en-US"/>
              <a:t>The only way to get such independent observations is to repeat the simulation. </a:t>
            </a:r>
          </a:p>
          <a:p>
            <a:r>
              <a:rPr lang="en-US"/>
              <a:t>Each independent simulation run has to start with the same initial condition. </a:t>
            </a:r>
          </a:p>
          <a:p>
            <a:endParaRPr lang="en-US"/>
          </a:p>
          <a:p>
            <a:endParaRPr lang="en-US"/>
          </a:p>
          <a:p>
            <a:endParaRPr lang="en-US"/>
          </a:p>
        </p:txBody>
      </p:sp>
    </p:spTree>
    <p:extLst>
      <p:ext uri="{BB962C8B-B14F-4D97-AF65-F5344CB8AC3E}">
        <p14:creationId xmlns:p14="http://schemas.microsoft.com/office/powerpoint/2010/main" val="355664752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Pilot experiments and sequential procedures for achieving a required accuracy </a:t>
            </a:r>
            <a:r>
              <a:rPr lang="en-US"/>
              <a:t/>
            </a:r>
            <a:br>
              <a:rPr lang="en-US"/>
            </a:br>
            <a:endParaRPr lang="en-US"/>
          </a:p>
        </p:txBody>
      </p:sp>
      <p:sp>
        <p:nvSpPr>
          <p:cNvPr id="3" name="Content Placeholder 2"/>
          <p:cNvSpPr>
            <a:spLocks noGrp="1"/>
          </p:cNvSpPr>
          <p:nvPr>
            <p:ph idx="1"/>
          </p:nvPr>
        </p:nvSpPr>
        <p:spPr>
          <a:xfrm>
            <a:off x="498474" y="1981200"/>
            <a:ext cx="7556313" cy="4629370"/>
          </a:xfrm>
        </p:spPr>
        <p:txBody>
          <a:bodyPr>
            <a:normAutofit lnSpcReduction="10000"/>
          </a:bodyPr>
          <a:lstStyle/>
          <a:p>
            <a:r>
              <a:rPr lang="en-US"/>
              <a:t>SO FAR : generating confidence intervals for various statistics of an endogenously generated random variable. </a:t>
            </a:r>
          </a:p>
          <a:p>
            <a:r>
              <a:rPr lang="en-US"/>
              <a:t>The expected width of the confidence interval is, </a:t>
            </a:r>
          </a:p>
          <a:p>
            <a:pPr lvl="1"/>
            <a:r>
              <a:rPr lang="en-US"/>
              <a:t>What should be the N size If we want to halve the width of the confidence interval.</a:t>
            </a:r>
          </a:p>
          <a:p>
            <a:r>
              <a:rPr lang="en-US"/>
              <a:t>What is the size for N</a:t>
            </a:r>
          </a:p>
          <a:p>
            <a:r>
              <a:rPr lang="en-US"/>
              <a:t>Typically, this problem is tackled by conducting a pilot experiment. </a:t>
            </a:r>
          </a:p>
          <a:p>
            <a:pPr lvl="1"/>
            <a:r>
              <a:rPr lang="en-US"/>
              <a:t>This experiment provides a rough estimate of the value of N that will yield the desired confidence interval width. </a:t>
            </a:r>
          </a:p>
          <a:p>
            <a:r>
              <a:rPr lang="en-US"/>
              <a:t>An alternative approach is the sequential method. That is, the main simulation experiment is carried out continuously. </a:t>
            </a:r>
          </a:p>
          <a:p>
            <a:endParaRPr lang="en-US"/>
          </a:p>
          <a:p>
            <a:endParaRPr lang="en-US"/>
          </a:p>
          <a:p>
            <a:pPr lvl="1"/>
            <a:endParaRPr lang="en-US"/>
          </a:p>
          <a:p>
            <a:endParaRPr lang="en-US"/>
          </a:p>
          <a:p>
            <a:endParaRPr lang="en-US"/>
          </a:p>
          <a:p>
            <a:endParaRPr lang="en-US"/>
          </a:p>
        </p:txBody>
      </p:sp>
      <p:pic>
        <p:nvPicPr>
          <p:cNvPr id="4" name="Picture 3"/>
          <p:cNvPicPr>
            <a:picLocks noChangeAspect="1"/>
          </p:cNvPicPr>
          <p:nvPr/>
        </p:nvPicPr>
        <p:blipFill>
          <a:blip r:embed="rId2"/>
          <a:stretch>
            <a:fillRect/>
          </a:stretch>
        </p:blipFill>
        <p:spPr>
          <a:xfrm>
            <a:off x="6540387" y="2895600"/>
            <a:ext cx="495300" cy="355600"/>
          </a:xfrm>
          <a:prstGeom prst="rect">
            <a:avLst/>
          </a:prstGeom>
        </p:spPr>
      </p:pic>
    </p:spTree>
    <p:extLst>
      <p:ext uri="{BB962C8B-B14F-4D97-AF65-F5344CB8AC3E}">
        <p14:creationId xmlns:p14="http://schemas.microsoft.com/office/powerpoint/2010/main" val="681325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Keeping in link list</a:t>
            </a:r>
          </a:p>
        </p:txBody>
      </p:sp>
      <p:sp>
        <p:nvSpPr>
          <p:cNvPr id="3" name="Content Placeholder 2"/>
          <p:cNvSpPr>
            <a:spLocks noGrp="1"/>
          </p:cNvSpPr>
          <p:nvPr>
            <p:ph idx="1"/>
          </p:nvPr>
        </p:nvSpPr>
        <p:spPr/>
        <p:txBody>
          <a:bodyPr>
            <a:normAutofit lnSpcReduction="10000"/>
          </a:bodyPr>
          <a:lstStyle/>
          <a:p>
            <a:endParaRPr lang="en-US"/>
          </a:p>
          <a:p>
            <a:endParaRPr lang="en-US"/>
          </a:p>
          <a:p>
            <a:r>
              <a:rPr lang="en-US"/>
              <a:t>Each node contains the following two data elements: </a:t>
            </a:r>
          </a:p>
          <a:p>
            <a:r>
              <a:rPr lang="en-US"/>
              <a:t>a) time of arrival at the repairman's queue, and b) index number of the machine. </a:t>
            </a:r>
          </a:p>
          <a:p>
            <a:r>
              <a:rPr lang="en-US"/>
              <a:t>FIFO manner mechines served</a:t>
            </a:r>
          </a:p>
          <a:p>
            <a:pPr lvl="1"/>
            <a:r>
              <a:rPr lang="en-US"/>
              <a:t>The total down time of a machine is calculated at the instance when the machine departs from the repairman.  This is equal to the master clock's value at that instance minus its arrival time. </a:t>
            </a:r>
          </a:p>
          <a:p>
            <a:pPr lvl="1"/>
            <a:r>
              <a:rPr lang="en-US"/>
              <a:t>obtain a sample of observations. </a:t>
            </a:r>
          </a:p>
          <a:p>
            <a:pPr lvl="1"/>
            <a:endParaRPr lang="en-US"/>
          </a:p>
          <a:p>
            <a:pPr lvl="1"/>
            <a:endParaRPr lang="en-US"/>
          </a:p>
          <a:p>
            <a:endParaRPr lang="en-US"/>
          </a:p>
        </p:txBody>
      </p:sp>
      <p:pic>
        <p:nvPicPr>
          <p:cNvPr id="4" name="Picture 3"/>
          <p:cNvPicPr>
            <a:picLocks noChangeAspect="1"/>
          </p:cNvPicPr>
          <p:nvPr/>
        </p:nvPicPr>
        <p:blipFill>
          <a:blip r:embed="rId2"/>
          <a:stretch>
            <a:fillRect/>
          </a:stretch>
        </p:blipFill>
        <p:spPr>
          <a:xfrm>
            <a:off x="968187" y="1225550"/>
            <a:ext cx="7086600" cy="1511300"/>
          </a:xfrm>
          <a:prstGeom prst="rect">
            <a:avLst/>
          </a:prstGeom>
        </p:spPr>
      </p:pic>
    </p:spTree>
    <p:extLst>
      <p:ext uri="{BB962C8B-B14F-4D97-AF65-F5344CB8AC3E}">
        <p14:creationId xmlns:p14="http://schemas.microsoft.com/office/powerpoint/2010/main" val="287264426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Computer Assignments </a:t>
            </a:r>
            <a:endParaRPr lang="en-US"/>
          </a:p>
        </p:txBody>
      </p:sp>
      <p:sp>
        <p:nvSpPr>
          <p:cNvPr id="3" name="Content Placeholder 2"/>
          <p:cNvSpPr>
            <a:spLocks noGrp="1"/>
          </p:cNvSpPr>
          <p:nvPr>
            <p:ph idx="1"/>
          </p:nvPr>
        </p:nvSpPr>
        <p:spPr>
          <a:xfrm>
            <a:off x="498474" y="1288502"/>
            <a:ext cx="7556313" cy="4837662"/>
          </a:xfrm>
        </p:spPr>
        <p:txBody>
          <a:bodyPr/>
          <a:lstStyle/>
          <a:p>
            <a:endParaRPr lang="en-US"/>
          </a:p>
        </p:txBody>
      </p:sp>
    </p:spTree>
    <p:extLst>
      <p:ext uri="{BB962C8B-B14F-4D97-AF65-F5344CB8AC3E}">
        <p14:creationId xmlns:p14="http://schemas.microsoft.com/office/powerpoint/2010/main" val="479812128"/>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Nice to remmember</a:t>
            </a:r>
          </a:p>
        </p:txBody>
      </p:sp>
      <p:sp>
        <p:nvSpPr>
          <p:cNvPr id="3" name="Content Placeholder 2"/>
          <p:cNvSpPr>
            <a:spLocks noGrp="1"/>
          </p:cNvSpPr>
          <p:nvPr>
            <p:ph idx="1"/>
          </p:nvPr>
        </p:nvSpPr>
        <p:spPr/>
        <p:txBody>
          <a:bodyPr>
            <a:normAutofit/>
          </a:bodyPr>
          <a:lstStyle/>
          <a:p>
            <a:r>
              <a:rPr lang="en-US"/>
              <a:t>Definition of Expected Value </a:t>
            </a:r>
          </a:p>
          <a:p>
            <a:pPr lvl="1"/>
            <a:r>
              <a:rPr lang="en-US"/>
              <a:t>Let f(x) be a probability density function on the domain [a,b], then the expected value of f(x) is </a:t>
            </a:r>
          </a:p>
          <a:p>
            <a:pPr lvl="1"/>
            <a:endParaRPr lang="en-US"/>
          </a:p>
          <a:p>
            <a:pPr lvl="1"/>
            <a:endParaRPr lang="en-US"/>
          </a:p>
          <a:p>
            <a:r>
              <a:rPr lang="en-US"/>
              <a:t>Definition of Variance and Standard Deviation</a:t>
            </a:r>
          </a:p>
          <a:p>
            <a:pPr lvl="1"/>
            <a:r>
              <a:rPr lang="en-US"/>
              <a:t>Let f(x) be a probability density function on the domain [a,b], then the variance of f(x) is   and the standard deviation is the square root of the variance.</a:t>
            </a:r>
          </a:p>
          <a:p>
            <a:pPr lvl="1"/>
            <a:endParaRPr lang="en-US"/>
          </a:p>
          <a:p>
            <a:pPr lvl="1"/>
            <a:endParaRPr lang="en-US"/>
          </a:p>
          <a:p>
            <a:pPr lvl="1"/>
            <a:endParaRPr lang="en-US"/>
          </a:p>
          <a:p>
            <a:pPr lvl="1"/>
            <a:endParaRPr lang="en-US"/>
          </a:p>
          <a:p>
            <a:endParaRPr lang="en-US"/>
          </a:p>
        </p:txBody>
      </p:sp>
      <p:sp>
        <p:nvSpPr>
          <p:cNvPr id="4" name="Rectangle 3"/>
          <p:cNvSpPr/>
          <p:nvPr/>
        </p:nvSpPr>
        <p:spPr>
          <a:xfrm>
            <a:off x="211667" y="2413338"/>
            <a:ext cx="6646333" cy="646331"/>
          </a:xfrm>
          <a:prstGeom prst="rect">
            <a:avLst/>
          </a:prstGeom>
        </p:spPr>
        <p:txBody>
          <a:bodyPr wrap="square">
            <a:spAutoFit/>
          </a:bodyPr>
          <a:lstStyle/>
          <a:p>
            <a:endParaRPr lang="en-US"/>
          </a:p>
          <a:p>
            <a:r>
              <a:rPr lang="en-US"/>
              <a:t> </a:t>
            </a:r>
          </a:p>
        </p:txBody>
      </p:sp>
      <p:pic>
        <p:nvPicPr>
          <p:cNvPr id="5" name="Picture 4"/>
          <p:cNvPicPr>
            <a:picLocks noChangeAspect="1"/>
          </p:cNvPicPr>
          <p:nvPr/>
        </p:nvPicPr>
        <p:blipFill>
          <a:blip r:embed="rId2"/>
          <a:stretch>
            <a:fillRect/>
          </a:stretch>
        </p:blipFill>
        <p:spPr>
          <a:xfrm>
            <a:off x="2633133" y="2971800"/>
            <a:ext cx="3314700" cy="914400"/>
          </a:xfrm>
          <a:prstGeom prst="rect">
            <a:avLst/>
          </a:prstGeom>
        </p:spPr>
      </p:pic>
      <p:pic>
        <p:nvPicPr>
          <p:cNvPr id="7" name="Picture 6"/>
          <p:cNvPicPr>
            <a:picLocks noChangeAspect="1"/>
          </p:cNvPicPr>
          <p:nvPr/>
        </p:nvPicPr>
        <p:blipFill>
          <a:blip r:embed="rId3"/>
          <a:stretch>
            <a:fillRect/>
          </a:stretch>
        </p:blipFill>
        <p:spPr>
          <a:xfrm>
            <a:off x="2794000" y="2933700"/>
            <a:ext cx="3556000" cy="990600"/>
          </a:xfrm>
          <a:prstGeom prst="rect">
            <a:avLst/>
          </a:prstGeom>
        </p:spPr>
      </p:pic>
      <p:pic>
        <p:nvPicPr>
          <p:cNvPr id="8" name="Picture 7"/>
          <p:cNvPicPr>
            <a:picLocks noChangeAspect="1"/>
          </p:cNvPicPr>
          <p:nvPr/>
        </p:nvPicPr>
        <p:blipFill>
          <a:blip r:embed="rId3"/>
          <a:stretch>
            <a:fillRect/>
          </a:stretch>
        </p:blipFill>
        <p:spPr>
          <a:xfrm>
            <a:off x="2794000" y="2933700"/>
            <a:ext cx="3556000" cy="990600"/>
          </a:xfrm>
          <a:prstGeom prst="rect">
            <a:avLst/>
          </a:prstGeom>
        </p:spPr>
      </p:pic>
      <p:pic>
        <p:nvPicPr>
          <p:cNvPr id="10" name="Picture 9"/>
          <p:cNvPicPr>
            <a:picLocks noChangeAspect="1"/>
          </p:cNvPicPr>
          <p:nvPr/>
        </p:nvPicPr>
        <p:blipFill>
          <a:blip r:embed="rId4"/>
          <a:stretch>
            <a:fillRect/>
          </a:stretch>
        </p:blipFill>
        <p:spPr>
          <a:xfrm>
            <a:off x="1858433" y="5224463"/>
            <a:ext cx="3213100" cy="901700"/>
          </a:xfrm>
          <a:prstGeom prst="rect">
            <a:avLst/>
          </a:prstGeom>
        </p:spPr>
      </p:pic>
      <p:pic>
        <p:nvPicPr>
          <p:cNvPr id="11" name="Picture 10"/>
          <p:cNvPicPr>
            <a:picLocks noChangeAspect="1"/>
          </p:cNvPicPr>
          <p:nvPr/>
        </p:nvPicPr>
        <p:blipFill>
          <a:blip r:embed="rId5"/>
          <a:stretch>
            <a:fillRect/>
          </a:stretch>
        </p:blipFill>
        <p:spPr>
          <a:xfrm>
            <a:off x="5820833" y="5224463"/>
            <a:ext cx="1752600" cy="546100"/>
          </a:xfrm>
          <a:prstGeom prst="rect">
            <a:avLst/>
          </a:prstGeom>
        </p:spPr>
      </p:pic>
    </p:spTree>
    <p:extLst>
      <p:ext uri="{BB962C8B-B14F-4D97-AF65-F5344CB8AC3E}">
        <p14:creationId xmlns:p14="http://schemas.microsoft.com/office/powerpoint/2010/main" val="374309216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Definition of the Median</a:t>
            </a:r>
          </a:p>
          <a:p>
            <a:pPr lvl="1"/>
            <a:r>
              <a:rPr lang="en-US"/>
              <a:t>Let f(x) be a probability density function on the domain [a,b], then the median of f(x) is the unique number m between a and b such that</a:t>
            </a:r>
          </a:p>
          <a:p>
            <a:endParaRPr lang="en-US"/>
          </a:p>
          <a:p>
            <a:r>
              <a:rPr lang="en-US"/>
              <a:t>Normal Distrubution and Exponential distrubution </a:t>
            </a:r>
          </a:p>
        </p:txBody>
      </p:sp>
      <p:pic>
        <p:nvPicPr>
          <p:cNvPr id="5" name="Picture 4"/>
          <p:cNvPicPr>
            <a:picLocks noChangeAspect="1"/>
          </p:cNvPicPr>
          <p:nvPr/>
        </p:nvPicPr>
        <p:blipFill>
          <a:blip r:embed="rId2"/>
          <a:stretch>
            <a:fillRect/>
          </a:stretch>
        </p:blipFill>
        <p:spPr>
          <a:xfrm>
            <a:off x="3255433" y="3073400"/>
            <a:ext cx="2070100" cy="711200"/>
          </a:xfrm>
          <a:prstGeom prst="rect">
            <a:avLst/>
          </a:prstGeom>
        </p:spPr>
      </p:pic>
      <p:pic>
        <p:nvPicPr>
          <p:cNvPr id="6" name="Picture 5"/>
          <p:cNvPicPr>
            <a:picLocks noChangeAspect="1"/>
          </p:cNvPicPr>
          <p:nvPr/>
        </p:nvPicPr>
        <p:blipFill>
          <a:blip r:embed="rId3"/>
          <a:stretch>
            <a:fillRect/>
          </a:stretch>
        </p:blipFill>
        <p:spPr>
          <a:xfrm>
            <a:off x="1807633" y="4348163"/>
            <a:ext cx="4978400" cy="1460500"/>
          </a:xfrm>
          <a:prstGeom prst="rect">
            <a:avLst/>
          </a:prstGeom>
        </p:spPr>
      </p:pic>
      <p:pic>
        <p:nvPicPr>
          <p:cNvPr id="7" name="Picture 6"/>
          <p:cNvPicPr>
            <a:picLocks noChangeAspect="1"/>
          </p:cNvPicPr>
          <p:nvPr/>
        </p:nvPicPr>
        <p:blipFill>
          <a:blip r:embed="rId4"/>
          <a:stretch>
            <a:fillRect/>
          </a:stretch>
        </p:blipFill>
        <p:spPr>
          <a:xfrm>
            <a:off x="2192866" y="6126163"/>
            <a:ext cx="3403600" cy="571500"/>
          </a:xfrm>
          <a:prstGeom prst="rect">
            <a:avLst/>
          </a:prstGeom>
        </p:spPr>
      </p:pic>
    </p:spTree>
    <p:extLst>
      <p:ext uri="{BB962C8B-B14F-4D97-AF65-F5344CB8AC3E}">
        <p14:creationId xmlns:p14="http://schemas.microsoft.com/office/powerpoint/2010/main" val="27792250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Statistical intrest</a:t>
            </a:r>
          </a:p>
        </p:txBody>
      </p:sp>
      <p:sp>
        <p:nvSpPr>
          <p:cNvPr id="3" name="Content Placeholder 2"/>
          <p:cNvSpPr>
            <a:spLocks noGrp="1"/>
          </p:cNvSpPr>
          <p:nvPr>
            <p:ph idx="1"/>
          </p:nvPr>
        </p:nvSpPr>
        <p:spPr/>
        <p:txBody>
          <a:bodyPr>
            <a:normAutofit lnSpcReduction="10000"/>
          </a:bodyPr>
          <a:lstStyle/>
          <a:p>
            <a:r>
              <a:rPr lang="en-US"/>
              <a:t>probability distribution of the number of broken down machines. </a:t>
            </a:r>
          </a:p>
          <a:p>
            <a:pPr lvl="1"/>
            <a:r>
              <a:rPr lang="en-US"/>
              <a:t>the maximum number of broken down machines will not exceed ?? </a:t>
            </a:r>
          </a:p>
          <a:p>
            <a:pPr lvl="2"/>
            <a:r>
              <a:rPr lang="en-US"/>
              <a:t>M </a:t>
            </a:r>
            <a:r>
              <a:rPr lang="en-US" b="1"/>
              <a:t>the total number of machines</a:t>
            </a:r>
            <a:r>
              <a:rPr lang="en-US"/>
              <a:t>. </a:t>
            </a:r>
          </a:p>
          <a:p>
            <a:pPr lvl="2"/>
            <a:r>
              <a:rPr lang="en-US"/>
              <a:t>it suffices to maintain an array with m + l locations. </a:t>
            </a:r>
          </a:p>
          <a:p>
            <a:pPr lvl="1"/>
            <a:r>
              <a:rPr lang="en-US"/>
              <a:t>Location i will contain the total time during which there were i broken down machines. </a:t>
            </a:r>
          </a:p>
          <a:p>
            <a:pPr lvl="1"/>
            <a:r>
              <a:rPr lang="en-US"/>
              <a:t> Each time an arrival or a departure occurs, the appropriate location of the array is updated.</a:t>
            </a:r>
          </a:p>
          <a:p>
            <a:pPr lvl="1"/>
            <a:r>
              <a:rPr lang="en-US"/>
              <a:t> At the end of the simulation run, the probability p(n) that there are n machines down is obtained by dividing the contents of the nth location by T, the total simulation time. </a:t>
            </a:r>
          </a:p>
          <a:p>
            <a:pPr lvl="1"/>
            <a:endParaRPr lang="en-US"/>
          </a:p>
        </p:txBody>
      </p:sp>
    </p:spTree>
    <p:extLst>
      <p:ext uri="{BB962C8B-B14F-4D97-AF65-F5344CB8AC3E}">
        <p14:creationId xmlns:p14="http://schemas.microsoft.com/office/powerpoint/2010/main" val="38055055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another example </a:t>
            </a:r>
            <a:br>
              <a:rPr lang="en-US"/>
            </a:br>
            <a:endParaRPr lang="en-US"/>
          </a:p>
        </p:txBody>
      </p:sp>
      <p:sp>
        <p:nvSpPr>
          <p:cNvPr id="3" name="Content Placeholder 2"/>
          <p:cNvSpPr>
            <a:spLocks noGrp="1"/>
          </p:cNvSpPr>
          <p:nvPr>
            <p:ph idx="1"/>
          </p:nvPr>
        </p:nvSpPr>
        <p:spPr>
          <a:xfrm>
            <a:off x="498474" y="1248378"/>
            <a:ext cx="7556313" cy="4877786"/>
          </a:xfrm>
        </p:spPr>
        <p:txBody>
          <a:bodyPr/>
          <a:lstStyle/>
          <a:p>
            <a:r>
              <a:rPr lang="en-US"/>
              <a:t>token-based access scheme. each node is associated with a two-dimensional array, </a:t>
            </a:r>
          </a:p>
          <a:p>
            <a:endParaRPr lang="en-US"/>
          </a:p>
          <a:p>
            <a:endParaRPr lang="en-US"/>
          </a:p>
        </p:txBody>
      </p:sp>
      <p:pic>
        <p:nvPicPr>
          <p:cNvPr id="4" name="Picture 3"/>
          <p:cNvPicPr>
            <a:picLocks noChangeAspect="1"/>
          </p:cNvPicPr>
          <p:nvPr/>
        </p:nvPicPr>
        <p:blipFill>
          <a:blip r:embed="rId2"/>
          <a:stretch>
            <a:fillRect/>
          </a:stretch>
        </p:blipFill>
        <p:spPr>
          <a:xfrm>
            <a:off x="2977838" y="2074864"/>
            <a:ext cx="6273800" cy="4051300"/>
          </a:xfrm>
          <a:prstGeom prst="rect">
            <a:avLst/>
          </a:prstGeom>
        </p:spPr>
      </p:pic>
      <p:sp>
        <p:nvSpPr>
          <p:cNvPr id="5" name="Rectangle 4"/>
          <p:cNvSpPr/>
          <p:nvPr/>
        </p:nvSpPr>
        <p:spPr>
          <a:xfrm>
            <a:off x="154732" y="2081590"/>
            <a:ext cx="2988350" cy="4360167"/>
          </a:xfrm>
          <a:prstGeom prst="rect">
            <a:avLst/>
          </a:prstGeom>
        </p:spPr>
        <p:txBody>
          <a:bodyPr wrap="square">
            <a:spAutoFit/>
          </a:bodyPr>
          <a:lstStyle/>
          <a:p>
            <a:r>
              <a:rPr lang="en-US" sz="3200" baseline="30000"/>
              <a:t>Instead of keeping two columns per node, one can keep one column. When a packet arrives, its arrival time is stored in the next available location. Upon departure of the packet, its arrival time is substituted by its total time in the system.</a:t>
            </a:r>
            <a:endParaRPr lang="en-US" sz="3200"/>
          </a:p>
        </p:txBody>
      </p:sp>
    </p:spTree>
    <p:extLst>
      <p:ext uri="{BB962C8B-B14F-4D97-AF65-F5344CB8AC3E}">
        <p14:creationId xmlns:p14="http://schemas.microsoft.com/office/powerpoint/2010/main" val="21337194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116106"/>
          </a:xfrm>
        </p:spPr>
        <p:txBody>
          <a:bodyPr/>
          <a:lstStyle/>
          <a:p>
            <a:r>
              <a:rPr lang="en-US" b="1"/>
              <a:t>Transient state vs. steady-state simulation </a:t>
            </a:r>
            <a:r>
              <a:rPr lang="en-US"/>
              <a:t/>
            </a:r>
            <a:br>
              <a:rPr lang="en-US"/>
            </a:br>
            <a:endParaRPr lang="en-US"/>
          </a:p>
        </p:txBody>
      </p:sp>
      <p:sp>
        <p:nvSpPr>
          <p:cNvPr id="3" name="Content Placeholder 2"/>
          <p:cNvSpPr>
            <a:spLocks noGrp="1"/>
          </p:cNvSpPr>
          <p:nvPr>
            <p:ph idx="1"/>
          </p:nvPr>
        </p:nvSpPr>
        <p:spPr>
          <a:xfrm>
            <a:off x="498474" y="1830534"/>
            <a:ext cx="7556313" cy="4605063"/>
          </a:xfrm>
        </p:spPr>
        <p:txBody>
          <a:bodyPr>
            <a:normAutofit lnSpcReduction="10000"/>
          </a:bodyPr>
          <a:lstStyle/>
          <a:p>
            <a:r>
              <a:rPr lang="en-US"/>
              <a:t>In general, a simulation model can be used to estimate a parameter of interest during the </a:t>
            </a:r>
            <a:r>
              <a:rPr lang="en-US" i="1"/>
              <a:t>transient state </a:t>
            </a:r>
            <a:r>
              <a:rPr lang="en-US"/>
              <a:t>or the </a:t>
            </a:r>
            <a:r>
              <a:rPr lang="en-US" i="1"/>
              <a:t>steady state</a:t>
            </a:r>
            <a:r>
              <a:rPr lang="en-US"/>
              <a:t>. </a:t>
            </a:r>
          </a:p>
          <a:p>
            <a:r>
              <a:rPr lang="en-US"/>
              <a:t>The simulation starts by assuming that the system at time zero is at a given state. This is known as the </a:t>
            </a:r>
            <a:r>
              <a:rPr lang="en-US" i="1"/>
              <a:t>initial condition </a:t>
            </a:r>
          </a:p>
          <a:p>
            <a:r>
              <a:rPr lang="en-US"/>
              <a:t>The initial condition will affect the behavior of the system for an initial period of time, say T. </a:t>
            </a:r>
          </a:p>
          <a:p>
            <a:r>
              <a:rPr lang="en-US"/>
              <a:t> Thereafter, the simulation will behave statistically in the same way whatever the initial condition.</a:t>
            </a:r>
          </a:p>
          <a:p>
            <a:r>
              <a:rPr lang="en-US"/>
              <a:t> During this initial period T, the simulated system is said to be in a </a:t>
            </a:r>
            <a:r>
              <a:rPr lang="en-US" b="1"/>
              <a:t>transient state</a:t>
            </a:r>
            <a:r>
              <a:rPr lang="en-US"/>
              <a:t>. After period T is over, the simulated system is said to be in a </a:t>
            </a:r>
            <a:r>
              <a:rPr lang="en-US" b="1"/>
              <a:t>steady state. </a:t>
            </a:r>
          </a:p>
          <a:p>
            <a:endParaRPr lang="en-US"/>
          </a:p>
        </p:txBody>
      </p:sp>
    </p:spTree>
    <p:extLst>
      <p:ext uri="{BB962C8B-B14F-4D97-AF65-F5344CB8AC3E}">
        <p14:creationId xmlns:p14="http://schemas.microsoft.com/office/powerpoint/2010/main" val="23087672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Transient-state simulation </a:t>
            </a:r>
            <a:r>
              <a:rPr lang="en-US"/>
              <a:t/>
            </a:r>
            <a:br>
              <a:rPr lang="en-US"/>
            </a:br>
            <a:endParaRPr lang="en-US"/>
          </a:p>
        </p:txBody>
      </p:sp>
      <p:sp>
        <p:nvSpPr>
          <p:cNvPr id="3" name="Content Placeholder 2"/>
          <p:cNvSpPr>
            <a:spLocks noGrp="1"/>
          </p:cNvSpPr>
          <p:nvPr>
            <p:ph idx="1"/>
          </p:nvPr>
        </p:nvSpPr>
        <p:spPr/>
        <p:txBody>
          <a:bodyPr/>
          <a:lstStyle/>
          <a:p>
            <a:r>
              <a:rPr lang="en-US"/>
              <a:t>one is mostly interested in analyzing problems associated with a specific initial starting condition. </a:t>
            </a:r>
          </a:p>
          <a:p>
            <a:r>
              <a:rPr lang="en-US"/>
              <a:t>one may be forced to study the transient state of a system, if this system does not have a steady state. Such a case may arise when the system under study is constantly changing. </a:t>
            </a:r>
          </a:p>
          <a:p>
            <a:endParaRPr lang="en-US"/>
          </a:p>
        </p:txBody>
      </p:sp>
    </p:spTree>
    <p:extLst>
      <p:ext uri="{BB962C8B-B14F-4D97-AF65-F5344CB8AC3E}">
        <p14:creationId xmlns:p14="http://schemas.microsoft.com/office/powerpoint/2010/main" val="37652968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3548</TotalTime>
  <Words>3446</Words>
  <Application>Microsoft Macintosh PowerPoint</Application>
  <PresentationFormat>On-screen Show (4:3)</PresentationFormat>
  <Paragraphs>301</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Advantage</vt:lpstr>
      <vt:lpstr>ESTIMATION TECHNIQUES FOR ANALYZING ENDOGENOUSLY CREATED DATA  </vt:lpstr>
      <vt:lpstr>Why do we simulate </vt:lpstr>
      <vt:lpstr>Collecting endogenously created data  </vt:lpstr>
      <vt:lpstr>Keeping in Array</vt:lpstr>
      <vt:lpstr>Keeping in link list</vt:lpstr>
      <vt:lpstr>Statistical intrest</vt:lpstr>
      <vt:lpstr>another example  </vt:lpstr>
      <vt:lpstr>Transient state vs. steady-state simulation  </vt:lpstr>
      <vt:lpstr>Transient-state simulation  </vt:lpstr>
      <vt:lpstr>Steady-state simulation  </vt:lpstr>
      <vt:lpstr>Determining transient state</vt:lpstr>
      <vt:lpstr>Estimation techniques for steady-state simulation  </vt:lpstr>
      <vt:lpstr>Estimation of the confidence interval of the mean of a random variable  </vt:lpstr>
      <vt:lpstr>Confidence interval</vt:lpstr>
      <vt:lpstr>Theory behind the confidence interval  </vt:lpstr>
      <vt:lpstr>http://www.mathsisfun.com/data/standard-normal-distribution-table.html </vt:lpstr>
      <vt:lpstr>PowerPoint Presentation</vt:lpstr>
      <vt:lpstr>Correlations</vt:lpstr>
      <vt:lpstr>Correlated Data Observation</vt:lpstr>
      <vt:lpstr>Estimation of the autocorrelation coefficients  </vt:lpstr>
      <vt:lpstr>Covariance</vt:lpstr>
      <vt:lpstr>Example Autocorrealtion</vt:lpstr>
      <vt:lpstr>Autocorrelation Lag 1</vt:lpstr>
      <vt:lpstr>Estimation of other statistics of a random variable  </vt:lpstr>
      <vt:lpstr>In practice,  </vt:lpstr>
      <vt:lpstr>correlogram </vt:lpstr>
      <vt:lpstr>PowerPoint Presentation</vt:lpstr>
      <vt:lpstr>Batch means </vt:lpstr>
      <vt:lpstr>PowerPoint Presentation</vt:lpstr>
      <vt:lpstr>b the bath size</vt:lpstr>
      <vt:lpstr>Replications  </vt:lpstr>
      <vt:lpstr>The problems that arise with this approach </vt:lpstr>
      <vt:lpstr>PowerPoint Presentation</vt:lpstr>
      <vt:lpstr> Regenerative method  </vt:lpstr>
      <vt:lpstr>Regeneration cycle, Tour</vt:lpstr>
      <vt:lpstr>Estimation of other statistics of a random variable  </vt:lpstr>
      <vt:lpstr>Probability that a random variable lies within a fixed interval  </vt:lpstr>
      <vt:lpstr>PowerPoint Presentation</vt:lpstr>
      <vt:lpstr>Percentile of a probability distribution  </vt:lpstr>
      <vt:lpstr>Example</vt:lpstr>
      <vt:lpstr>PowerPoint Presentation</vt:lpstr>
      <vt:lpstr>PowerPoint Presentation</vt:lpstr>
      <vt:lpstr>PowerPoint Presentation</vt:lpstr>
      <vt:lpstr>Variance of the probability distribution  </vt:lpstr>
      <vt:lpstr>PowerPoint Presentation</vt:lpstr>
      <vt:lpstr>PowerPoint Presentation</vt:lpstr>
      <vt:lpstr>Alternatively</vt:lpstr>
      <vt:lpstr>Estimation techniques for transient-state simulation  </vt:lpstr>
      <vt:lpstr>Pilot experiments and sequential procedures for achieving a required accuracy  </vt:lpstr>
      <vt:lpstr>Computer Assignments </vt:lpstr>
      <vt:lpstr>Nice to remmember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TECHNIQUES FOR ANALYZING ENDOGENOUSLY CREATED DATA  </dc:title>
  <dc:creator>mustafa kasapbasi</dc:creator>
  <cp:lastModifiedBy>mustafa kasapbasi</cp:lastModifiedBy>
  <cp:revision>132</cp:revision>
  <dcterms:created xsi:type="dcterms:W3CDTF">2013-11-06T22:18:28Z</dcterms:created>
  <dcterms:modified xsi:type="dcterms:W3CDTF">2013-12-06T15:37:18Z</dcterms:modified>
</cp:coreProperties>
</file>