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3" r:id="rId16"/>
    <p:sldId id="271" r:id="rId17"/>
    <p:sldId id="272" r:id="rId18"/>
    <p:sldId id="277" r:id="rId19"/>
    <p:sldId id="276" r:id="rId20"/>
    <p:sldId id="279" r:id="rId21"/>
    <p:sldId id="280" r:id="rId22"/>
    <p:sldId id="281" r:id="rId23"/>
    <p:sldId id="282" r:id="rId24"/>
    <p:sldId id="278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6" r:id="rId37"/>
    <p:sldId id="294" r:id="rId38"/>
    <p:sldId id="295" r:id="rId39"/>
    <p:sldId id="275" r:id="rId40"/>
    <p:sldId id="259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063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AFEE11-6C20-6748-9B95-584B0B22546E}" type="datetimeFigureOut">
              <a:rPr lang="en-US" smtClean="0"/>
              <a:t>29.10.2013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331B2F4-2717-414F-A3BA-47D74F8F25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gner_Krarup_Erlang" TargetMode="External"/><Relationship Id="rId4" Type="http://schemas.openxmlformats.org/officeDocument/2006/relationships/hyperlink" Target="http://tr.wikipedia.org/wiki/Varyan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.vt.edu/people/qlfang/class_home/Lesson2021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GENERATING STOCHASTIC VARIATES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Varyans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2" y="1813135"/>
            <a:ext cx="9132328" cy="4144963"/>
          </a:xfrm>
        </p:spPr>
        <p:txBody>
          <a:bodyPr/>
          <a:lstStyle/>
          <a:p>
            <a:r>
              <a:rPr lang="tr-TR" dirty="0"/>
              <a:t>Olasılık kuramı ve istatistik bilim dallarında </a:t>
            </a:r>
            <a:r>
              <a:rPr lang="tr-TR" dirty="0" err="1" smtClean="0"/>
              <a:t>varyans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/>
              <a:t>bir </a:t>
            </a:r>
            <a:r>
              <a:rPr lang="tr-TR" dirty="0" err="1"/>
              <a:t>rassal</a:t>
            </a:r>
            <a:r>
              <a:rPr lang="tr-TR" dirty="0"/>
              <a:t> değişken, bir olasılık dağılımı veya örneklem için istatistiksel yayılımın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mümkün bütün </a:t>
            </a:r>
            <a:r>
              <a:rPr lang="tr-TR" dirty="0" smtClean="0"/>
              <a:t>değerlerin </a:t>
            </a:r>
          </a:p>
          <a:p>
            <a:pPr lvl="1"/>
            <a:r>
              <a:rPr lang="tr-TR" b="1" dirty="0" smtClean="0"/>
              <a:t>beklenen </a:t>
            </a:r>
            <a:r>
              <a:rPr lang="tr-TR" b="1" dirty="0"/>
              <a:t>değer veya ortalamadan uzaklıklarının karelerinin ortalaması şeklinde bulunan bir </a:t>
            </a:r>
            <a:r>
              <a:rPr lang="tr-TR" b="1" dirty="0" smtClean="0"/>
              <a:t>ölçüdür</a:t>
            </a:r>
          </a:p>
          <a:p>
            <a:pPr lvl="1"/>
            <a:r>
              <a:rPr lang="tr-TR" dirty="0" smtClean="0"/>
              <a:t>Ortalama </a:t>
            </a:r>
            <a:r>
              <a:rPr lang="tr-TR" dirty="0"/>
              <a:t>bir dağılımın </a:t>
            </a:r>
            <a:r>
              <a:rPr lang="tr-TR" dirty="0" err="1"/>
              <a:t>merkezsel</a:t>
            </a:r>
            <a:r>
              <a:rPr lang="tr-TR" dirty="0"/>
              <a:t> konum noktasını bulmaya çalışırken, </a:t>
            </a:r>
            <a:r>
              <a:rPr lang="tr-TR" b="1" dirty="0" err="1"/>
              <a:t>varyans</a:t>
            </a:r>
            <a:r>
              <a:rPr lang="tr-TR" b="1" dirty="0"/>
              <a:t> değerlerin ne ölçekte veya ne derecede yaygın olduklarını tanımlamayı hedef alır. </a:t>
            </a:r>
            <a:endParaRPr lang="tr-TR" b="1" dirty="0" smtClean="0"/>
          </a:p>
          <a:p>
            <a:pPr lvl="1"/>
            <a:r>
              <a:rPr lang="tr-TR" dirty="0" err="1" smtClean="0"/>
              <a:t>Varyans</a:t>
            </a:r>
            <a:r>
              <a:rPr lang="tr-TR" dirty="0" smtClean="0"/>
              <a:t> </a:t>
            </a:r>
            <a:r>
              <a:rPr lang="tr-TR" dirty="0"/>
              <a:t>için ölçülme birimi orijinal değişkenin biriminin karesidir. </a:t>
            </a:r>
            <a:r>
              <a:rPr lang="tr-TR" b="1" dirty="0" err="1"/>
              <a:t>Varyansın</a:t>
            </a:r>
            <a:r>
              <a:rPr lang="tr-TR" b="1" dirty="0"/>
              <a:t> kare kökü standart sapma olarak adlandırılır</a:t>
            </a:r>
            <a:r>
              <a:rPr lang="tr-TR" dirty="0"/>
              <a:t>; bunun ölçme birimi orijinal değişkenle aynı birimde olur ve bu nedenle daha kolayca yorumlanabilir.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3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981200"/>
            <a:ext cx="8155874" cy="279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5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an exponential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density function of the exponential distribution is defined as follows: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Cumulative Density Function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069" y="2691691"/>
            <a:ext cx="4145238" cy="1211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371" y="4450559"/>
            <a:ext cx="60071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2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Exponantial</a:t>
            </a:r>
            <a:r>
              <a:rPr lang="en-US" dirty="0" smtClean="0"/>
              <a:t> Dist.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expectation and variance are given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36" y="2459202"/>
            <a:ext cx="6669293" cy="344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3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TRANS.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78" y="1313408"/>
            <a:ext cx="3975100" cy="307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00" y="921256"/>
            <a:ext cx="4635500" cy="248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0" y="4120515"/>
            <a:ext cx="4699000" cy="2451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093" y="4386808"/>
            <a:ext cx="2235200" cy="2070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12051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/>
              <a:t>Since 1-F(x) is uniformly distributed in [0,1], we can use the following short-cut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3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Agner</a:t>
            </a:r>
            <a:r>
              <a:rPr lang="en-US" dirty="0"/>
              <a:t> </a:t>
            </a:r>
            <a:r>
              <a:rPr lang="en-US" dirty="0" err="1"/>
              <a:t>Krarup</a:t>
            </a:r>
            <a:r>
              <a:rPr lang="en-US" dirty="0"/>
              <a:t> </a:t>
            </a:r>
            <a:r>
              <a:rPr lang="en-US" dirty="0" err="1"/>
              <a:t>Erlang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Agner</a:t>
            </a:r>
            <a:r>
              <a:rPr lang="en-US" dirty="0"/>
              <a:t> </a:t>
            </a:r>
            <a:r>
              <a:rPr lang="en-US" dirty="0" err="1"/>
              <a:t>Krarup</a:t>
            </a:r>
            <a:r>
              <a:rPr lang="en-US" dirty="0"/>
              <a:t> </a:t>
            </a:r>
            <a:r>
              <a:rPr lang="en-US" dirty="0" err="1"/>
              <a:t>Erlang</a:t>
            </a:r>
            <a:r>
              <a:rPr lang="en-US" dirty="0"/>
              <a:t> (1 January 1878 – 3 February 1929) was a Danish </a:t>
            </a:r>
            <a:r>
              <a:rPr lang="en-US" dirty="0" err="1"/>
              <a:t>mathematician,statistician</a:t>
            </a:r>
            <a:r>
              <a:rPr lang="en-US" dirty="0"/>
              <a:t> and engineer, who invented the fields of traffic engineering and </a:t>
            </a:r>
            <a:r>
              <a:rPr lang="en-US" dirty="0" err="1"/>
              <a:t>queueing</a:t>
            </a:r>
            <a:r>
              <a:rPr lang="en-US" dirty="0"/>
              <a:t> theory.</a:t>
            </a:r>
          </a:p>
          <a:p>
            <a:r>
              <a:rPr lang="en-US" dirty="0"/>
              <a:t>By the time of his relatively early death at the age of 51, </a:t>
            </a:r>
            <a:r>
              <a:rPr lang="en-US" dirty="0" err="1"/>
              <a:t>Erlang</a:t>
            </a:r>
            <a:r>
              <a:rPr lang="en-US" dirty="0"/>
              <a:t> created the field of telephone networks analysis. His early work in scrutinizing the use of local, exchange and trunk telephone line usage in a small community to understand the theoretical requirements of an efficient network led to the creation of the </a:t>
            </a:r>
            <a:r>
              <a:rPr lang="en-US" dirty="0" err="1"/>
              <a:t>Erlang</a:t>
            </a:r>
            <a:r>
              <a:rPr lang="en-US" dirty="0"/>
              <a:t> formula, which became a foundational element of present day telecommunication network studies.</a:t>
            </a:r>
          </a:p>
        </p:txBody>
      </p:sp>
    </p:spTree>
    <p:extLst>
      <p:ext uri="{BB962C8B-B14F-4D97-AF65-F5344CB8AC3E}">
        <p14:creationId xmlns:p14="http://schemas.microsoft.com/office/powerpoint/2010/main" val="225746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an </a:t>
            </a:r>
            <a:r>
              <a:rPr lang="en-US" b="1" dirty="0" err="1"/>
              <a:t>Erlang</a:t>
            </a:r>
            <a:r>
              <a:rPr lang="en-US" b="1" dirty="0"/>
              <a:t>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occasions an exponential distribution may not represent a real life situation </a:t>
            </a:r>
            <a:endParaRPr lang="en-US" dirty="0" smtClean="0"/>
          </a:p>
          <a:p>
            <a:pPr lvl="1"/>
            <a:r>
              <a:rPr lang="en-US" dirty="0"/>
              <a:t>execution time of a computer program, </a:t>
            </a:r>
          </a:p>
          <a:p>
            <a:pPr lvl="1"/>
            <a:r>
              <a:rPr lang="en-US" dirty="0" smtClean="0"/>
              <a:t>manufacture </a:t>
            </a:r>
            <a:r>
              <a:rPr lang="en-US" dirty="0"/>
              <a:t>an item </a:t>
            </a:r>
          </a:p>
          <a:p>
            <a:r>
              <a:rPr lang="en-US" dirty="0" smtClean="0"/>
              <a:t>I</a:t>
            </a:r>
            <a:r>
              <a:rPr lang="en-US" dirty="0"/>
              <a:t>t can be seen, however, as a number of exponentially distributed services which take place </a:t>
            </a:r>
            <a:r>
              <a:rPr lang="en-US" dirty="0" smtClean="0"/>
              <a:t>successively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b="1" dirty="0"/>
              <a:t>the mean of each of these individual services </a:t>
            </a:r>
            <a:r>
              <a:rPr lang="en-US" dirty="0"/>
              <a:t>is the </a:t>
            </a:r>
            <a:r>
              <a:rPr lang="en-US" sz="2400" b="1" dirty="0"/>
              <a:t>same</a:t>
            </a:r>
            <a:r>
              <a:rPr lang="en-US" dirty="0"/>
              <a:t>, then the total service time follows </a:t>
            </a:r>
            <a:r>
              <a:rPr lang="en-US" b="1" dirty="0"/>
              <a:t>an </a:t>
            </a:r>
            <a:r>
              <a:rPr lang="en-US" b="1" i="1" dirty="0" err="1"/>
              <a:t>Erlang</a:t>
            </a:r>
            <a:r>
              <a:rPr lang="en-US" b="1" i="1" dirty="0"/>
              <a:t> </a:t>
            </a:r>
            <a:r>
              <a:rPr lang="en-US" dirty="0"/>
              <a:t>distribution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979" y="5168900"/>
            <a:ext cx="61976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30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Erlang</a:t>
            </a:r>
            <a:r>
              <a:rPr lang="en-US" dirty="0"/>
              <a:t> distribution is the convolution of k exponential distributions having the same mean 1/a </a:t>
            </a:r>
            <a:endParaRPr lang="en-US" dirty="0" smtClean="0"/>
          </a:p>
          <a:p>
            <a:r>
              <a:rPr lang="en-US" dirty="0"/>
              <a:t>An </a:t>
            </a:r>
            <a:r>
              <a:rPr lang="en-US" dirty="0" err="1"/>
              <a:t>Erlang</a:t>
            </a:r>
            <a:r>
              <a:rPr lang="en-US" dirty="0"/>
              <a:t> distribution consisting of k exponential distributions is referred to as </a:t>
            </a:r>
            <a:r>
              <a:rPr lang="en-US" dirty="0" err="1"/>
              <a:t>E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The expected value and the variance of a random variable X that follows the </a:t>
            </a:r>
            <a:r>
              <a:rPr lang="en-US" dirty="0" err="1"/>
              <a:t>Erlang</a:t>
            </a:r>
            <a:r>
              <a:rPr lang="en-US" dirty="0"/>
              <a:t> distribution are: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970" y="4483158"/>
            <a:ext cx="2191101" cy="2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81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Erlang</a:t>
            </a:r>
            <a:r>
              <a:rPr lang="en-US" dirty="0"/>
              <a:t> </a:t>
            </a:r>
            <a:r>
              <a:rPr lang="en-US" dirty="0" err="1"/>
              <a:t>variates</a:t>
            </a:r>
            <a:r>
              <a:rPr lang="en-US" dirty="0"/>
              <a:t> may be generated by simply reproducing the random process on which the </a:t>
            </a:r>
            <a:r>
              <a:rPr lang="en-US" dirty="0" err="1"/>
              <a:t>Erlang</a:t>
            </a:r>
            <a:r>
              <a:rPr lang="en-US" dirty="0"/>
              <a:t> distribution is based. </a:t>
            </a:r>
          </a:p>
          <a:p>
            <a:r>
              <a:rPr lang="en-US" dirty="0" smtClean="0"/>
              <a:t>This </a:t>
            </a:r>
            <a:r>
              <a:rPr lang="en-US" dirty="0"/>
              <a:t>can be accomplished by taking the sum of k exponential </a:t>
            </a:r>
            <a:r>
              <a:rPr lang="en-US" dirty="0" err="1"/>
              <a:t>variates</a:t>
            </a:r>
            <a:r>
              <a:rPr lang="en-US" dirty="0"/>
              <a:t>, x1, x2, ..., </a:t>
            </a:r>
            <a:r>
              <a:rPr lang="en-US" dirty="0" err="1"/>
              <a:t>xk</a:t>
            </a:r>
            <a:r>
              <a:rPr lang="en-US" dirty="0"/>
              <a:t> with identical mean 1/a.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024" y="3734663"/>
            <a:ext cx="3858676" cy="239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74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discrete-time probability distributions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</a:p>
          <a:p>
            <a:r>
              <a:rPr lang="en-US" dirty="0" smtClean="0"/>
              <a:t>Binomial Distribution</a:t>
            </a:r>
          </a:p>
          <a:p>
            <a:r>
              <a:rPr lang="en-US" dirty="0" smtClean="0"/>
              <a:t>Poisson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4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techniques for generating random numbers with a specific distribution </a:t>
            </a:r>
            <a:endParaRPr lang="en-US" dirty="0" smtClean="0"/>
          </a:p>
          <a:p>
            <a:r>
              <a:rPr lang="en-US" dirty="0"/>
              <a:t>Random numbers following a specific distribution are called </a:t>
            </a:r>
            <a:r>
              <a:rPr lang="en-US" i="1" dirty="0"/>
              <a:t>random </a:t>
            </a:r>
            <a:r>
              <a:rPr lang="en-US" i="1" dirty="0" err="1"/>
              <a:t>variates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/>
              <a:t>stochastic </a:t>
            </a:r>
            <a:r>
              <a:rPr lang="en-US" i="1" dirty="0" err="1"/>
              <a:t>variates</a:t>
            </a:r>
            <a:r>
              <a:rPr lang="en-US" i="1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15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sequence of independent trials, where the outcome of each trial is either a failure or a success. </a:t>
            </a:r>
          </a:p>
          <a:p>
            <a:r>
              <a:rPr lang="en-US" dirty="0"/>
              <a:t>Let p and q be the probability of a success and failure respectively. We have that </a:t>
            </a:r>
            <a:r>
              <a:rPr lang="en-US" dirty="0" err="1"/>
              <a:t>p+q</a:t>
            </a:r>
            <a:r>
              <a:rPr lang="en-US" dirty="0"/>
              <a:t>=1. </a:t>
            </a:r>
          </a:p>
          <a:p>
            <a:r>
              <a:rPr lang="en-US" dirty="0"/>
              <a:t>The random variable that gives the number of successive failures that occur before a success occurs follows the geometric distribution </a:t>
            </a:r>
          </a:p>
          <a:p>
            <a:r>
              <a:rPr lang="en-US" dirty="0" smtClean="0"/>
              <a:t>PDF 					Expectation </a:t>
            </a:r>
          </a:p>
          <a:p>
            <a:r>
              <a:rPr lang="en-US" dirty="0" smtClean="0"/>
              <a:t>CDF					Variance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429" y="5079746"/>
            <a:ext cx="2501900" cy="41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150" y="5630863"/>
            <a:ext cx="27305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904" y="4457446"/>
            <a:ext cx="18669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55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Inverse Transform to obtain geometric  </a:t>
            </a:r>
            <a:r>
              <a:rPr lang="en-US" dirty="0" err="1" smtClean="0"/>
              <a:t>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13629" cy="4144963"/>
          </a:xfrm>
        </p:spPr>
        <p:txBody>
          <a:bodyPr/>
          <a:lstStyle/>
          <a:p>
            <a:r>
              <a:rPr lang="en-US" dirty="0" smtClean="0"/>
              <a:t> 					since p=1-q =&gt;</a:t>
            </a:r>
          </a:p>
          <a:p>
            <a:r>
              <a:rPr lang="en-US" dirty="0"/>
              <a:t> </a:t>
            </a:r>
            <a:r>
              <a:rPr lang="en-US" dirty="0" smtClean="0"/>
              <a:t>					F(n)=1-q</a:t>
            </a:r>
            <a:r>
              <a:rPr lang="en-US" baseline="30000" dirty="0" smtClean="0"/>
              <a:t>n+1</a:t>
            </a:r>
          </a:p>
          <a:p>
            <a:r>
              <a:rPr lang="en-US" baseline="30000" dirty="0"/>
              <a:t> </a:t>
            </a:r>
            <a:r>
              <a:rPr lang="en-US" baseline="30000" dirty="0" smtClean="0"/>
              <a:t>						</a:t>
            </a:r>
            <a:r>
              <a:rPr lang="en-US" dirty="0" smtClean="0"/>
              <a:t>1-</a:t>
            </a:r>
            <a:r>
              <a:rPr lang="en-US" dirty="0"/>
              <a:t>F(n)</a:t>
            </a:r>
            <a:r>
              <a:rPr lang="en-US" dirty="0" smtClean="0"/>
              <a:t>=q</a:t>
            </a:r>
            <a:r>
              <a:rPr lang="en-US" baseline="30000" dirty="0" smtClean="0"/>
              <a:t>n</a:t>
            </a:r>
            <a:r>
              <a:rPr lang="en-US" baseline="30000" dirty="0"/>
              <a:t>+</a:t>
            </a:r>
            <a:r>
              <a:rPr lang="en-US" baseline="30000" dirty="0" smtClean="0"/>
              <a:t>1</a:t>
            </a:r>
          </a:p>
          <a:p>
            <a:r>
              <a:rPr lang="en-US" baseline="30000" dirty="0"/>
              <a:t> </a:t>
            </a:r>
            <a:r>
              <a:rPr lang="en-US" dirty="0" smtClean="0"/>
              <a:t> 					Since </a:t>
            </a:r>
            <a:r>
              <a:rPr lang="en-US" dirty="0"/>
              <a:t>1-F(n</a:t>
            </a:r>
            <a:r>
              <a:rPr lang="en-US" dirty="0" smtClean="0"/>
              <a:t>) changes [0,1] let   					r be random number</a:t>
            </a:r>
            <a:endParaRPr lang="en-US" baseline="30000" dirty="0"/>
          </a:p>
          <a:p>
            <a:r>
              <a:rPr lang="en-US" dirty="0" smtClean="0"/>
              <a:t> 					r=</a:t>
            </a:r>
            <a:r>
              <a:rPr lang="en-US" dirty="0"/>
              <a:t>q</a:t>
            </a:r>
            <a:r>
              <a:rPr lang="en-US" baseline="30000" dirty="0"/>
              <a:t>n+</a:t>
            </a:r>
            <a:r>
              <a:rPr lang="en-US" baseline="30000" dirty="0" smtClean="0"/>
              <a:t>1 </a:t>
            </a:r>
            <a:r>
              <a:rPr lang="en-US" dirty="0" smtClean="0"/>
              <a:t>(take inverse of CDF)</a:t>
            </a:r>
          </a:p>
          <a:p>
            <a:r>
              <a:rPr lang="en-US" baseline="30000" dirty="0"/>
              <a:t> </a:t>
            </a:r>
            <a:r>
              <a:rPr lang="en-US" baseline="30000" dirty="0" smtClean="0"/>
              <a:t>		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816" y="1770427"/>
            <a:ext cx="2376880" cy="1061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823" y="2832099"/>
            <a:ext cx="2152620" cy="2559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640" y="4905433"/>
            <a:ext cx="2683668" cy="183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99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(1-F(n))/q=</a:t>
            </a:r>
            <a:r>
              <a:rPr lang="en-US" dirty="0" err="1"/>
              <a:t>q</a:t>
            </a:r>
            <a:r>
              <a:rPr lang="en-US" baseline="30000" dirty="0" err="1"/>
              <a:t>n</a:t>
            </a:r>
            <a:r>
              <a:rPr lang="en-US" dirty="0"/>
              <a:t>, and (1-F(n))/q varies between 0 and 1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0" y="2501900"/>
            <a:ext cx="2435828" cy="26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03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Bernoulli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1270090"/>
            <a:ext cx="8234891" cy="4856074"/>
          </a:xfrm>
        </p:spPr>
        <p:txBody>
          <a:bodyPr/>
          <a:lstStyle/>
          <a:p>
            <a:r>
              <a:rPr lang="en-US" dirty="0"/>
              <a:t>In the theory of probability and statistics, a Bernoulli trial (or binomial trial) is a random experiment with exactly two possible outcomes, "success" and "failure", in which the probability of success is the same every time the experiment is conducted</a:t>
            </a:r>
            <a:r>
              <a:rPr lang="en-US" dirty="0" smtClean="0"/>
              <a:t>.</a:t>
            </a:r>
          </a:p>
          <a:p>
            <a:r>
              <a:rPr lang="en-US" dirty="0"/>
              <a:t> A random variable corresponding to a binomial is denoted by </a:t>
            </a:r>
            <a:r>
              <a:rPr lang="en-US" dirty="0" smtClean="0"/>
              <a:t>B(n, p), </a:t>
            </a:r>
            <a:r>
              <a:rPr lang="en-US" dirty="0"/>
              <a:t>and is said to have a binomial distribution. The probability of exactly  </a:t>
            </a:r>
            <a:r>
              <a:rPr lang="en-US" dirty="0" smtClean="0"/>
              <a:t>k successes </a:t>
            </a:r>
            <a:r>
              <a:rPr lang="en-US" dirty="0"/>
              <a:t>in the </a:t>
            </a:r>
            <a:r>
              <a:rPr lang="en-US" dirty="0" smtClean="0"/>
              <a:t>experiment B</a:t>
            </a:r>
            <a:r>
              <a:rPr lang="en-US" dirty="0"/>
              <a:t>(n, p)</a:t>
            </a:r>
            <a:r>
              <a:rPr lang="en-US" dirty="0" smtClean="0"/>
              <a:t>  </a:t>
            </a:r>
            <a:r>
              <a:rPr lang="en-US" dirty="0"/>
              <a:t>is given by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a fair coin the </a:t>
            </a:r>
            <a:r>
              <a:rPr lang="en-US" dirty="0"/>
              <a:t>probability of exactly two tosses out of four total tosses resulting in a heads is given by: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96" y="3708357"/>
            <a:ext cx="2625834" cy="8205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04" y="3637528"/>
            <a:ext cx="4191153" cy="891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0358" y="3708357"/>
            <a:ext cx="1384300" cy="71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0422" y="4826000"/>
            <a:ext cx="34036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76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 binomial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sequence of independent trials (Bernoulli trials)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expectation </a:t>
            </a:r>
            <a:r>
              <a:rPr lang="en-US" dirty="0"/>
              <a:t>and variance of the binomial distribution are: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03" y="2707681"/>
            <a:ext cx="3343537" cy="1044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147" y="4089400"/>
            <a:ext cx="2453193" cy="16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43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generate </a:t>
            </a:r>
            <a:r>
              <a:rPr lang="en-US" dirty="0" err="1"/>
              <a:t>variates</a:t>
            </a:r>
            <a:r>
              <a:rPr lang="en-US" dirty="0"/>
              <a:t> from a binomial distribution with a given p and n as follows. </a:t>
            </a:r>
            <a:endParaRPr lang="en-US" dirty="0"/>
          </a:p>
          <a:p>
            <a:r>
              <a:rPr lang="en-US" dirty="0"/>
              <a:t>We generate n random numbers, after setting a variable k</a:t>
            </a:r>
            <a:r>
              <a:rPr lang="en-US" baseline="-25000" dirty="0"/>
              <a:t>0</a:t>
            </a:r>
            <a:r>
              <a:rPr lang="en-US" dirty="0"/>
              <a:t> equal to zero. For each random number </a:t>
            </a:r>
            <a:r>
              <a:rPr lang="en-US" dirty="0" err="1"/>
              <a:t>ri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=1, 2, ..., n, a check is made, and the variable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incremented as follows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final quantity </a:t>
            </a:r>
            <a:r>
              <a:rPr lang="en-US" dirty="0" err="1"/>
              <a:t>kn</a:t>
            </a:r>
            <a:r>
              <a:rPr lang="en-US" dirty="0"/>
              <a:t> is the binomial </a:t>
            </a:r>
            <a:r>
              <a:rPr lang="en-US" dirty="0" err="1"/>
              <a:t>variate</a:t>
            </a:r>
            <a:r>
              <a:rPr lang="en-US" dirty="0"/>
              <a:t>. This method for generating </a:t>
            </a:r>
            <a:r>
              <a:rPr lang="en-US" dirty="0" err="1"/>
              <a:t>variates</a:t>
            </a:r>
            <a:r>
              <a:rPr lang="en-US" dirty="0"/>
              <a:t> is known as the </a:t>
            </a:r>
            <a:r>
              <a:rPr lang="en-US" i="1" dirty="0"/>
              <a:t>rejection </a:t>
            </a:r>
            <a:r>
              <a:rPr lang="en-US" dirty="0"/>
              <a:t>method.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427" y="3621392"/>
            <a:ext cx="3136773" cy="145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79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 Poisson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Poisson distribution models the occurrence of a particular event over a time period. </a:t>
            </a:r>
            <a:endParaRPr lang="en-US" dirty="0"/>
          </a:p>
          <a:p>
            <a:r>
              <a:rPr lang="en-US" dirty="0" smtClean="0"/>
              <a:t>Let  </a:t>
            </a:r>
            <a:r>
              <a:rPr lang="en-US" dirty="0" err="1" smtClean="0"/>
              <a:t>λbe</a:t>
            </a:r>
            <a:r>
              <a:rPr lang="en-US" dirty="0" smtClean="0"/>
              <a:t> average of number of occurrence during a unit time. </a:t>
            </a:r>
            <a:r>
              <a:rPr lang="en-US" dirty="0"/>
              <a:t>Then, the number of occurrence x during a unit period has the following probability density function </a:t>
            </a:r>
            <a:endParaRPr lang="en-US" dirty="0" smtClean="0"/>
          </a:p>
          <a:p>
            <a:r>
              <a:rPr lang="en-US" dirty="0" smtClean="0"/>
              <a:t>P(n)=e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λ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/n!) n=0, 1, 2, …</a:t>
            </a:r>
          </a:p>
          <a:p>
            <a:r>
              <a:rPr lang="en-US" dirty="0" smtClean="0"/>
              <a:t>it </a:t>
            </a:r>
            <a:r>
              <a:rPr lang="en-US" dirty="0"/>
              <a:t>can be demonstrated that the time elapsing between two successive </a:t>
            </a:r>
            <a:r>
              <a:rPr lang="en-US" dirty="0" smtClean="0"/>
              <a:t>occurrences of </a:t>
            </a:r>
            <a:r>
              <a:rPr lang="en-US" dirty="0"/>
              <a:t>the event is exponentially distributed with mean 1/</a:t>
            </a:r>
            <a:r>
              <a:rPr lang="en-US" dirty="0" err="1"/>
              <a:t>λ</a:t>
            </a:r>
            <a:r>
              <a:rPr lang="en-US" dirty="0"/>
              <a:t>, </a:t>
            </a:r>
            <a:r>
              <a:rPr lang="en-US" dirty="0" smtClean="0"/>
              <a:t>f(t)=</a:t>
            </a:r>
            <a:r>
              <a:rPr lang="en-US" dirty="0" err="1" smtClean="0"/>
              <a:t>λ</a:t>
            </a:r>
            <a:r>
              <a:rPr lang="en-US" dirty="0" smtClean="0"/>
              <a:t> 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λt</a:t>
            </a:r>
            <a:endParaRPr lang="en-US" baseline="30000" dirty="0"/>
          </a:p>
          <a:p>
            <a:endParaRPr lang="en-US" baseline="300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7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</a:t>
            </a:r>
            <a:r>
              <a:rPr lang="en-US" dirty="0" err="1" smtClean="0"/>
              <a:t>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method for generating Poisson </a:t>
            </a:r>
            <a:r>
              <a:rPr lang="en-US" dirty="0" err="1"/>
              <a:t>variates</a:t>
            </a:r>
            <a:r>
              <a:rPr lang="en-US" dirty="0"/>
              <a:t> involves the generation of exponentially distributed time </a:t>
            </a:r>
            <a:r>
              <a:rPr lang="en-US" dirty="0" smtClean="0"/>
              <a:t>intervals</a:t>
            </a:r>
          </a:p>
          <a:p>
            <a:r>
              <a:rPr lang="en-US" dirty="0" smtClean="0"/>
              <a:t> </a:t>
            </a:r>
            <a:r>
              <a:rPr lang="en-US" dirty="0"/>
              <a:t>t1, t2, t3,.</a:t>
            </a:r>
            <a:r>
              <a:rPr lang="en-US" dirty="0" smtClean="0"/>
              <a:t>..</a:t>
            </a:r>
          </a:p>
          <a:p>
            <a:r>
              <a:rPr lang="en-US" dirty="0" smtClean="0"/>
              <a:t> </a:t>
            </a:r>
            <a:r>
              <a:rPr lang="en-US" dirty="0"/>
              <a:t>with an expected value equal to 1/</a:t>
            </a:r>
            <a:r>
              <a:rPr lang="en-US" dirty="0" err="1"/>
              <a:t>λ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intervals are accumulated until they exceed 1, the unit time period. That is,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4614863"/>
            <a:ext cx="25146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51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Stochastic </a:t>
            </a:r>
            <a:r>
              <a:rPr lang="en-US" dirty="0" err="1" smtClean="0"/>
              <a:t>variates</a:t>
            </a:r>
            <a:r>
              <a:rPr lang="en-US" dirty="0" smtClean="0"/>
              <a:t> n simply the number of events occurred during a unit time period. </a:t>
            </a:r>
            <a:r>
              <a:rPr lang="en-US" dirty="0"/>
              <a:t>Now,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 err="1"/>
              <a:t>ti</a:t>
            </a:r>
            <a:r>
              <a:rPr lang="en-US" dirty="0"/>
              <a:t> = </a:t>
            </a:r>
            <a:r>
              <a:rPr lang="en-US" dirty="0" smtClean="0"/>
              <a:t>-1/</a:t>
            </a:r>
            <a:r>
              <a:rPr lang="en-US" dirty="0" err="1" smtClean="0"/>
              <a:t>λ</a:t>
            </a:r>
            <a:r>
              <a:rPr lang="en-US" dirty="0" smtClean="0"/>
              <a:t> log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, </a:t>
            </a:r>
            <a:r>
              <a:rPr lang="en-US" dirty="0"/>
              <a:t>n can be obtained by simply summing up </a:t>
            </a:r>
            <a:r>
              <a:rPr lang="en-US" dirty="0" smtClean="0"/>
              <a:t>random numbers </a:t>
            </a:r>
            <a:r>
              <a:rPr lang="en-US" dirty="0"/>
              <a:t>until the sum for n+1 exceeds the quantity e</a:t>
            </a:r>
            <a:r>
              <a:rPr lang="en-US" baseline="30000" dirty="0"/>
              <a:t>-</a:t>
            </a:r>
            <a:r>
              <a:rPr lang="en-US" baseline="30000" dirty="0" err="1"/>
              <a:t>λ</a:t>
            </a:r>
            <a:r>
              <a:rPr lang="en-US" dirty="0"/>
              <a:t>. That is, n is given by the following expression: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593" y="4387581"/>
            <a:ext cx="3240369" cy="15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71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an empirical probability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Quite often an empirical probability distribution may not be approximated satisfactorily by one of the well-known theoretical distributions. In such a case, one is obliged to generate </a:t>
            </a:r>
            <a:r>
              <a:rPr lang="en-US" dirty="0" err="1"/>
              <a:t>variates</a:t>
            </a:r>
            <a:r>
              <a:rPr lang="en-US" dirty="0"/>
              <a:t> which follow this particular empirical probability distribution. In this section, we show how one can sample from a discrete or a continuous empirical distribution.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inverse transformation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method is applicable only to cases where the cumulative density function can be inversed analytically.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CDF?</a:t>
            </a:r>
          </a:p>
          <a:p>
            <a:pPr lvl="1"/>
            <a:r>
              <a:rPr lang="en-US" dirty="0"/>
              <a:t>The proportion of population with value less than 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• The probability of having a value less than x</a:t>
            </a:r>
          </a:p>
        </p:txBody>
      </p:sp>
    </p:spTree>
    <p:extLst>
      <p:ext uri="{BB962C8B-B14F-4D97-AF65-F5344CB8AC3E}">
        <p14:creationId xmlns:p14="http://schemas.microsoft.com/office/powerpoint/2010/main" val="10793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 discrete-time probability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X be a discrete random variable, </a:t>
            </a:r>
            <a:endParaRPr lang="en-US" dirty="0"/>
          </a:p>
          <a:p>
            <a:r>
              <a:rPr lang="en-US" dirty="0"/>
              <a:t>p(X = </a:t>
            </a:r>
            <a:r>
              <a:rPr lang="en-US" dirty="0" err="1"/>
              <a:t>i</a:t>
            </a:r>
            <a:r>
              <a:rPr lang="en-US" dirty="0"/>
              <a:t>) = pi, where pi is calculated from empirical data. </a:t>
            </a:r>
            <a:endParaRPr lang="en-US" dirty="0"/>
          </a:p>
          <a:p>
            <a:r>
              <a:rPr lang="en-US" dirty="0"/>
              <a:t>Let p(</a:t>
            </a:r>
            <a:r>
              <a:rPr lang="en-US" dirty="0" err="1"/>
              <a:t>X≤i</a:t>
            </a:r>
            <a:r>
              <a:rPr lang="en-US" dirty="0"/>
              <a:t>) = Pi be the cumulative probability </a:t>
            </a:r>
            <a:endParaRPr lang="en-US" dirty="0"/>
          </a:p>
          <a:p>
            <a:r>
              <a:rPr lang="en-US" dirty="0" smtClean="0"/>
              <a:t>Let </a:t>
            </a:r>
            <a:r>
              <a:rPr lang="en-US" dirty="0"/>
              <a:t>r be a random number </a:t>
            </a:r>
            <a:r>
              <a:rPr lang="en-US" dirty="0" smtClean="0"/>
              <a:t>,</a:t>
            </a:r>
            <a:r>
              <a:rPr lang="en-US" dirty="0"/>
              <a:t> r falls between P2 and P3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random </a:t>
            </a:r>
            <a:r>
              <a:rPr lang="en-US" dirty="0" err="1"/>
              <a:t>variate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x </a:t>
            </a:r>
            <a:r>
              <a:rPr lang="en-US" dirty="0"/>
              <a:t>is equal to 3. </a:t>
            </a:r>
            <a:endParaRPr lang="en-US" dirty="0"/>
          </a:p>
          <a:p>
            <a:r>
              <a:rPr lang="en-US" dirty="0"/>
              <a:t>if Pi-1&lt;r&lt;Pi then x=</a:t>
            </a:r>
            <a:r>
              <a:rPr lang="en-US" dirty="0" err="1"/>
              <a:t>i</a:t>
            </a:r>
            <a:r>
              <a:rPr lang="en-US" dirty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511" y="4001259"/>
            <a:ext cx="4067489" cy="28630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83025"/>
            <a:ext cx="57852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This method is based on the fact that </a:t>
            </a:r>
            <a:r>
              <a:rPr lang="en-US" sz="2000" dirty="0" smtClean="0"/>
              <a:t>p</a:t>
            </a:r>
            <a:r>
              <a:rPr lang="en-US" sz="2000" baseline="-25000" dirty="0"/>
              <a:t>i</a:t>
            </a:r>
            <a:r>
              <a:rPr lang="en-US" sz="2000" dirty="0" smtClean="0"/>
              <a:t>=</a:t>
            </a:r>
            <a:r>
              <a:rPr lang="en-US" sz="2000" dirty="0"/>
              <a:t>P</a:t>
            </a:r>
            <a:r>
              <a:rPr lang="en-US" sz="2000" baseline="-25000" dirty="0"/>
              <a:t>i</a:t>
            </a:r>
            <a:r>
              <a:rPr lang="en-US" sz="2000" dirty="0"/>
              <a:t>-P</a:t>
            </a:r>
            <a:r>
              <a:rPr lang="en-US" sz="2000" baseline="-25000" dirty="0"/>
              <a:t>i-1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endParaRPr lang="en-US" sz="2000" dirty="0"/>
          </a:p>
          <a:p>
            <a:r>
              <a:rPr lang="en-US" sz="2000" dirty="0" smtClean="0"/>
              <a:t>that </a:t>
            </a:r>
            <a:r>
              <a:rPr lang="en-US" sz="2000" dirty="0"/>
              <a:t>since r is a random number, it will fall in the interval (Pi, Pi-1) pi% of the time.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742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us consider the well-known newsboy problem. Let X be the number of newspapers sold by a newsboy per day. </a:t>
            </a:r>
            <a:r>
              <a:rPr lang="en-US" dirty="0" smtClean="0"/>
              <a:t>From historical data We have,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cumulative probability distribution is: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526" y="3167292"/>
            <a:ext cx="5689600" cy="115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26" y="4760419"/>
            <a:ext cx="55118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64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92" y="2158999"/>
            <a:ext cx="8056721" cy="294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2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 continuous-time probability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Let us assume that the empirical observations of a random variable X can be summarized into the histogram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xi is the midpoint of the </a:t>
            </a:r>
            <a:r>
              <a:rPr lang="en-US" dirty="0" err="1"/>
              <a:t>ith</a:t>
            </a:r>
            <a:r>
              <a:rPr lang="en-US" dirty="0"/>
              <a:t> interval, and f(xi) is the length of the </a:t>
            </a:r>
            <a:r>
              <a:rPr lang="en-US" dirty="0" err="1"/>
              <a:t>ith</a:t>
            </a:r>
            <a:r>
              <a:rPr lang="en-US" dirty="0"/>
              <a:t> rectangle. </a:t>
            </a:r>
            <a:endParaRPr lang="en-US" dirty="0" smtClean="0"/>
          </a:p>
          <a:p>
            <a:r>
              <a:rPr lang="en-US" dirty="0" smtClean="0"/>
              <a:t>approximately </a:t>
            </a:r>
            <a:r>
              <a:rPr lang="en-US" dirty="0"/>
              <a:t>construct the cumulative probability distribution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575" y="2642486"/>
            <a:ext cx="4604287" cy="30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53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cumulative </a:t>
            </a:r>
            <a:r>
              <a:rPr lang="en-US" dirty="0" smtClean="0"/>
              <a:t>distribution is </a:t>
            </a:r>
            <a:r>
              <a:rPr lang="en-US" dirty="0"/>
              <a:t>assumed to be monotonically increasing within each interval [F(xi-1), F(xi)].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970" y="2728511"/>
            <a:ext cx="5774241" cy="43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2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/>
              <a:t>r be a random number and let us assume that F(xi-1)&lt;r&lt;F(xi). Then, using </a:t>
            </a:r>
            <a:r>
              <a:rPr lang="en-US" b="1" dirty="0"/>
              <a:t>linear interpolation</a:t>
            </a:r>
            <a:r>
              <a:rPr lang="en-US" dirty="0"/>
              <a:t>, the random </a:t>
            </a:r>
            <a:r>
              <a:rPr lang="en-US" dirty="0" err="1"/>
              <a:t>variate</a:t>
            </a:r>
            <a:r>
              <a:rPr lang="en-US" dirty="0"/>
              <a:t> x can be obtained as follows: </a:t>
            </a:r>
            <a:endParaRPr lang="en-US" dirty="0"/>
          </a:p>
          <a:p>
            <a:pPr lvl="2"/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Linear_interpolation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3152" y="3283490"/>
            <a:ext cx="4867586" cy="1334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871" y="3759200"/>
            <a:ext cx="53213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9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rejection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rejection technique can be used to generate random </a:t>
            </a:r>
            <a:r>
              <a:rPr lang="en-US" dirty="0" err="1"/>
              <a:t>variates</a:t>
            </a:r>
            <a:r>
              <a:rPr lang="en-US" dirty="0"/>
              <a:t>, if f(x) is bounded and x has a finite range, say a ≤ x ≤ b. The following steps are involved: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975" y="2732227"/>
            <a:ext cx="4470400" cy="2451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9607" y="3429000"/>
            <a:ext cx="5494842" cy="2677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/>
              <a:t>1. </a:t>
            </a:r>
            <a:r>
              <a:rPr lang="en-US" sz="2800" baseline="30000" dirty="0" smtClean="0"/>
              <a:t>Normalize the range of f</a:t>
            </a:r>
            <a:r>
              <a:rPr lang="en-US" sz="2800" baseline="30000" dirty="0"/>
              <a:t>(x</a:t>
            </a:r>
            <a:r>
              <a:rPr lang="en-US" sz="2800" baseline="30000" dirty="0" smtClean="0"/>
              <a:t>) by a scale factor c so that </a:t>
            </a:r>
            <a:r>
              <a:rPr lang="en-US" sz="2800" baseline="30000" dirty="0" err="1"/>
              <a:t>cf</a:t>
            </a:r>
            <a:r>
              <a:rPr lang="en-US" sz="2800" baseline="30000" dirty="0"/>
              <a:t>(x)≤1,a≤x≤b. (See figure 3.8)</a:t>
            </a:r>
          </a:p>
          <a:p>
            <a:r>
              <a:rPr lang="en-US" sz="2800" baseline="30000" dirty="0"/>
              <a:t>2. Define x as a linear function of r, i.e. x = a + (b-a) r, where r is a random number.</a:t>
            </a:r>
          </a:p>
          <a:p>
            <a:r>
              <a:rPr lang="en-US" sz="2800" baseline="30000" dirty="0"/>
              <a:t>3. Generate pairs of random numbers (r</a:t>
            </a:r>
            <a:r>
              <a:rPr lang="en-US" sz="2800" baseline="-25000" dirty="0"/>
              <a:t>1</a:t>
            </a:r>
            <a:r>
              <a:rPr lang="en-US" sz="2800" baseline="30000" dirty="0"/>
              <a:t>, r</a:t>
            </a:r>
            <a:r>
              <a:rPr lang="en-US" sz="2800" baseline="-25000" dirty="0"/>
              <a:t>2</a:t>
            </a:r>
            <a:r>
              <a:rPr lang="en-US" sz="2800" baseline="30000" dirty="0"/>
              <a:t>).</a:t>
            </a:r>
          </a:p>
          <a:p>
            <a:r>
              <a:rPr lang="en-US" sz="2800" baseline="30000" dirty="0"/>
              <a:t>4. Accept the pair and use x = a + (b-a)r</a:t>
            </a:r>
            <a:r>
              <a:rPr lang="en-US" sz="2800" baseline="-25000" dirty="0"/>
              <a:t>1 </a:t>
            </a:r>
            <a:r>
              <a:rPr lang="en-US" sz="2800" baseline="30000" dirty="0"/>
              <a:t>as a random </a:t>
            </a:r>
            <a:r>
              <a:rPr lang="en-US" sz="2800" baseline="30000" dirty="0" err="1"/>
              <a:t>variate</a:t>
            </a:r>
            <a:r>
              <a:rPr lang="en-US" sz="2800" baseline="30000" dirty="0"/>
              <a:t> whenever the pair</a:t>
            </a:r>
          </a:p>
          <a:p>
            <a:r>
              <a:rPr lang="en-US" sz="2800" baseline="30000" dirty="0"/>
              <a:t>satisfies the relationship r</a:t>
            </a:r>
            <a:r>
              <a:rPr lang="en-US" sz="2800" baseline="-25000" dirty="0"/>
              <a:t>2 </a:t>
            </a:r>
            <a:r>
              <a:rPr lang="en-US" sz="2800" baseline="30000" dirty="0"/>
              <a:t>≤ </a:t>
            </a:r>
            <a:r>
              <a:rPr lang="en-US" sz="2800" baseline="30000" dirty="0" err="1"/>
              <a:t>cf</a:t>
            </a:r>
            <a:r>
              <a:rPr lang="en-US" sz="2800" baseline="30000" dirty="0"/>
              <a:t>(a + (b-a)r</a:t>
            </a:r>
            <a:r>
              <a:rPr lang="en-US" sz="2800" baseline="-25000" dirty="0"/>
              <a:t>1</a:t>
            </a:r>
            <a:r>
              <a:rPr lang="en-US" sz="2800" baseline="30000" dirty="0"/>
              <a:t>), i.e. the pair (x,r</a:t>
            </a:r>
            <a:r>
              <a:rPr lang="en-US" sz="2800" baseline="-25000" dirty="0"/>
              <a:t>2</a:t>
            </a:r>
            <a:r>
              <a:rPr lang="en-US" sz="2800" baseline="30000" dirty="0"/>
              <a:t>) falls under the curve in figure 3.8.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871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inverse transformation method to generate random </a:t>
            </a:r>
            <a:r>
              <a:rPr lang="en-US" dirty="0" err="1"/>
              <a:t>variates</a:t>
            </a:r>
            <a:r>
              <a:rPr lang="en-US" dirty="0"/>
              <a:t> with probability density function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55" y="2668642"/>
            <a:ext cx="3140225" cy="132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198" y="2668642"/>
            <a:ext cx="4282802" cy="265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the inverse transformation method and devise specific formulae that yield the value of </a:t>
            </a:r>
            <a:r>
              <a:rPr lang="en-US" dirty="0" err="1"/>
              <a:t>variate</a:t>
            </a:r>
            <a:r>
              <a:rPr lang="en-US" dirty="0"/>
              <a:t> x given a random number r. (Note that f(x) below needs to be normalized.)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18" y="3138291"/>
            <a:ext cx="3163429" cy="111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7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a normal distribution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random variable X with probability density function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096" y="2376793"/>
            <a:ext cx="5956800" cy="16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4586"/>
            <a:ext cx="9144000" cy="418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20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http://www.math.vt.edu/people/qlfang/class_home/Lesson2021.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 CDF </a:t>
            </a:r>
          </a:p>
          <a:p>
            <a:r>
              <a:rPr lang="pl-PL" dirty="0">
                <a:hlinkClick r:id="rId3"/>
              </a:rPr>
              <a:t>http://en.wikipedia.org/wiki/</a:t>
            </a:r>
            <a:r>
              <a:rPr lang="pl-PL" dirty="0" smtClean="0">
                <a:hlinkClick r:id="rId3"/>
              </a:rPr>
              <a:t>Agner_Krarup_Erlang</a:t>
            </a:r>
            <a:endParaRPr lang="pl-PL" dirty="0" smtClean="0"/>
          </a:p>
          <a:p>
            <a:r>
              <a:rPr lang="nl-NL" dirty="0">
                <a:hlinkClick r:id="rId4"/>
              </a:rPr>
              <a:t>http://tr.wikipedia.org/wiki/</a:t>
            </a:r>
            <a:r>
              <a:rPr lang="nl-NL" dirty="0" smtClean="0">
                <a:hlinkClick r:id="rId4"/>
              </a:rPr>
              <a:t>Varyans</a:t>
            </a:r>
            <a:endParaRPr lang="nl-NL" dirty="0" smtClean="0"/>
          </a:p>
          <a:p>
            <a:r>
              <a:rPr lang="pl-PL" dirty="0"/>
              <a:t>http://</a:t>
            </a:r>
            <a:r>
              <a:rPr lang="pl-PL" dirty="0" err="1"/>
              <a:t>en.wikipedia.org</a:t>
            </a:r>
            <a:r>
              <a:rPr lang="pl-PL" dirty="0"/>
              <a:t>/</a:t>
            </a:r>
            <a:r>
              <a:rPr lang="pl-PL" dirty="0" err="1"/>
              <a:t>wiki</a:t>
            </a:r>
            <a:r>
              <a:rPr lang="pl-PL" dirty="0"/>
              <a:t>/</a:t>
            </a:r>
            <a:r>
              <a:rPr lang="pl-PL"/>
              <a:t>Bernoulli_trial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0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inverse transformation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wish to generate a stochastıc varieties, from a PDF f(x)</a:t>
            </a:r>
          </a:p>
          <a:p>
            <a:r>
              <a:rPr lang="en-US" dirty="0" smtClean="0"/>
              <a:t>F(x) </a:t>
            </a:r>
            <a:r>
              <a:rPr lang="en-US" dirty="0" err="1" smtClean="0"/>
              <a:t>cdf</a:t>
            </a:r>
            <a:r>
              <a:rPr lang="en-US" dirty="0" smtClean="0"/>
              <a:t> [0, 1]</a:t>
            </a:r>
          </a:p>
          <a:p>
            <a:pPr lvl="1"/>
            <a:r>
              <a:rPr lang="en-US" dirty="0" smtClean="0"/>
              <a:t>FIRST  generate random s= F(x)</a:t>
            </a:r>
          </a:p>
          <a:p>
            <a:pPr lvl="1"/>
            <a:r>
              <a:rPr lang="en-US" dirty="0" smtClean="0"/>
              <a:t>x=F</a:t>
            </a:r>
            <a:r>
              <a:rPr lang="en-US" baseline="30000" dirty="0" smtClean="0"/>
              <a:t>-1</a:t>
            </a:r>
            <a:r>
              <a:rPr lang="en-US" dirty="0" smtClean="0"/>
              <a:t>(r)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37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-73959"/>
            <a:ext cx="7556313" cy="111610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45" y="1042147"/>
            <a:ext cx="7556313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We want to generate random </a:t>
            </a:r>
            <a:r>
              <a:rPr lang="en-US" dirty="0" err="1" smtClean="0"/>
              <a:t>variates</a:t>
            </a:r>
            <a:r>
              <a:rPr lang="en-US" dirty="0" smtClean="0"/>
              <a:t> with probability density function </a:t>
            </a:r>
          </a:p>
          <a:p>
            <a:pPr lvl="1"/>
            <a:r>
              <a:rPr lang="en-US" dirty="0" smtClean="0"/>
              <a:t>f(x)=2x, 0≤x≤1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=x</a:t>
            </a:r>
            <a:r>
              <a:rPr lang="en-US" baseline="30000" dirty="0" smtClean="0"/>
              <a:t>2    </a:t>
            </a:r>
            <a:r>
              <a:rPr lang="en-US" dirty="0"/>
              <a:t>0≤x≤1 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Let r be a random number. We </a:t>
            </a:r>
            <a:r>
              <a:rPr lang="en-US" dirty="0" smtClean="0"/>
              <a:t>have </a:t>
            </a:r>
          </a:p>
          <a:p>
            <a:pPr lvl="1"/>
            <a:r>
              <a:rPr lang="en-US" dirty="0" smtClean="0"/>
              <a:t>r=x</a:t>
            </a:r>
            <a:r>
              <a:rPr lang="en-US" baseline="30000" dirty="0" smtClean="0"/>
              <a:t>2,</a:t>
            </a:r>
          </a:p>
          <a:p>
            <a:pPr lvl="1"/>
            <a:endParaRPr lang="en-US" baseline="30000" dirty="0"/>
          </a:p>
          <a:p>
            <a:pPr lvl="1"/>
            <a:endParaRPr lang="en-US" baseline="30000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baseline="300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401234"/>
              </p:ext>
            </p:extLst>
          </p:nvPr>
        </p:nvGraphicFramePr>
        <p:xfrm>
          <a:off x="934214" y="2048634"/>
          <a:ext cx="1840343" cy="62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939800" imgH="317500" progId="Equation.3">
                  <p:embed/>
                </p:oleObj>
              </mc:Choice>
              <mc:Fallback>
                <p:oleObj name="Equation" r:id="rId3" imgW="9398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4214" y="2048634"/>
                        <a:ext cx="1840343" cy="62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65356"/>
              </p:ext>
            </p:extLst>
          </p:nvPr>
        </p:nvGraphicFramePr>
        <p:xfrm>
          <a:off x="1020640" y="3811677"/>
          <a:ext cx="940289" cy="96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457200" imgH="469900" progId="Equation.3">
                  <p:embed/>
                </p:oleObj>
              </mc:Choice>
              <mc:Fallback>
                <p:oleObj name="Equation" r:id="rId5" imgW="457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0640" y="3811677"/>
                        <a:ext cx="940289" cy="964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5200" y="3657600"/>
            <a:ext cx="6908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7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Sampling from continuous-time probability distributions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invers transform technique to generate </a:t>
            </a:r>
            <a:r>
              <a:rPr lang="en-US" dirty="0" err="1"/>
              <a:t>variates</a:t>
            </a:r>
            <a:r>
              <a:rPr lang="en-US" dirty="0"/>
              <a:t> from </a:t>
            </a:r>
            <a:r>
              <a:rPr lang="en-US" dirty="0" smtClean="0"/>
              <a:t>a</a:t>
            </a:r>
          </a:p>
          <a:p>
            <a:r>
              <a:rPr lang="en-US" dirty="0" smtClean="0"/>
              <a:t> </a:t>
            </a:r>
            <a:r>
              <a:rPr lang="en-US" dirty="0"/>
              <a:t>uniform distribution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 exponential distribution, and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/>
              <a:t>Erlang</a:t>
            </a:r>
            <a:r>
              <a:rPr lang="en-US" dirty="0"/>
              <a:t> distribution.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3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Sampling from a uniform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density function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2477814"/>
            <a:ext cx="30861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987" y="2382376"/>
            <a:ext cx="5697899" cy="2136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74" y="3697014"/>
            <a:ext cx="4572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Unifrom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4" y="1738438"/>
            <a:ext cx="8079478" cy="34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0510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1719</TotalTime>
  <Words>1855</Words>
  <Application>Microsoft Macintosh PowerPoint</Application>
  <PresentationFormat>On-screen Show (4:3)</PresentationFormat>
  <Paragraphs>172</Paragraphs>
  <Slides>40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Advantage</vt:lpstr>
      <vt:lpstr>Equation</vt:lpstr>
      <vt:lpstr>GENERATING STOCHASTIC VARIATES </vt:lpstr>
      <vt:lpstr>PowerPoint Presentation</vt:lpstr>
      <vt:lpstr>The inverse transformation method </vt:lpstr>
      <vt:lpstr>CDF</vt:lpstr>
      <vt:lpstr>The inverse transformation method </vt:lpstr>
      <vt:lpstr> Example </vt:lpstr>
      <vt:lpstr>Sampling from continuous-time probability distributions </vt:lpstr>
      <vt:lpstr> Sampling from a uniform distribution </vt:lpstr>
      <vt:lpstr>Unifrom Cont.</vt:lpstr>
      <vt:lpstr>Varyans nedir </vt:lpstr>
      <vt:lpstr>Inverse CDF</vt:lpstr>
      <vt:lpstr>Sampling from an exponential distribution </vt:lpstr>
      <vt:lpstr>Exponantial Dist. </vt:lpstr>
      <vt:lpstr>INVERSE TRANS.</vt:lpstr>
      <vt:lpstr>Agner Krarup Erlang </vt:lpstr>
      <vt:lpstr>Sampling from an Erlang distribution  </vt:lpstr>
      <vt:lpstr>Erlang</vt:lpstr>
      <vt:lpstr>PowerPoint Presentation</vt:lpstr>
      <vt:lpstr>Sampling from discrete-time probability distributions  </vt:lpstr>
      <vt:lpstr>Geometric Distribution</vt:lpstr>
      <vt:lpstr>Applying Inverse Transform to obtain geometric  variates</vt:lpstr>
      <vt:lpstr>Alternatively</vt:lpstr>
      <vt:lpstr>Recap Bernoulli trials</vt:lpstr>
      <vt:lpstr>Sampling from a binomial distribution  </vt:lpstr>
      <vt:lpstr>Cont.</vt:lpstr>
      <vt:lpstr>Sampling from a Poisson distribution  </vt:lpstr>
      <vt:lpstr>Poisson Variates</vt:lpstr>
      <vt:lpstr>PowerPoint Presentation</vt:lpstr>
      <vt:lpstr>Sampling from an empirical probability distribution  </vt:lpstr>
      <vt:lpstr>Sampling from a discrete-time probability distribution  </vt:lpstr>
      <vt:lpstr>Example</vt:lpstr>
      <vt:lpstr>PowerPoint Presentation</vt:lpstr>
      <vt:lpstr>Sampling from a continuous-time probability distribution  </vt:lpstr>
      <vt:lpstr>PowerPoint Presentation</vt:lpstr>
      <vt:lpstr>PowerPoint Presentation</vt:lpstr>
      <vt:lpstr>The rejection method </vt:lpstr>
      <vt:lpstr>Problem</vt:lpstr>
      <vt:lpstr>Problem2</vt:lpstr>
      <vt:lpstr>Sampling from a normal distribution  </vt:lpstr>
      <vt:lpstr>Bibliography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STOCHASTIC VARIATES </dc:title>
  <dc:creator>mustafa kasapbasi</dc:creator>
  <cp:lastModifiedBy>mustafa kasapbasi</cp:lastModifiedBy>
  <cp:revision>45</cp:revision>
  <dcterms:created xsi:type="dcterms:W3CDTF">2013-10-21T21:42:29Z</dcterms:created>
  <dcterms:modified xsi:type="dcterms:W3CDTF">2013-10-30T11:41:07Z</dcterms:modified>
</cp:coreProperties>
</file>