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9" r:id="rId22"/>
    <p:sldId id="283" r:id="rId23"/>
    <p:sldId id="284" r:id="rId24"/>
    <p:sldId id="280" r:id="rId25"/>
    <p:sldId id="281" r:id="rId26"/>
    <p:sldId id="282" r:id="rId27"/>
    <p:sldId id="285" r:id="rId28"/>
    <p:sldId id="286" r:id="rId29"/>
    <p:sldId id="287" r:id="rId30"/>
    <p:sldId id="288" r:id="rId31"/>
    <p:sldId id="289" r:id="rId32"/>
    <p:sldId id="261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374" autoAdjust="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1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15907-1265-2942-A3CE-19BF5B5D132A}" type="datetimeFigureOut">
              <a:rPr lang="en-US" smtClean="0"/>
              <a:t>21.10.2013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6DBB8-E29C-EA43-AECD-FCFCB62F3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080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6DBB8-E29C-EA43-AECD-FCFCB62F36E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561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9BC5B326-2387-F44D-A3CF-8D66C2F2C49C}" type="datetimeFigureOut">
              <a:rPr lang="en-US" smtClean="0"/>
              <a:t>21.10.2013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B326-2387-F44D-A3CF-8D66C2F2C49C}" type="datetimeFigureOut">
              <a:rPr lang="en-US" smtClean="0"/>
              <a:t>21.10.2013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2519-F58A-C449-B599-E8E5D6D2DDB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B326-2387-F44D-A3CF-8D66C2F2C49C}" type="datetimeFigureOut">
              <a:rPr lang="en-US" smtClean="0"/>
              <a:t>21.10.2013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2519-F58A-C449-B599-E8E5D6D2D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B326-2387-F44D-A3CF-8D66C2F2C49C}" type="datetimeFigureOut">
              <a:rPr lang="en-US" smtClean="0"/>
              <a:t>21.10.2013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2519-F58A-C449-B599-E8E5D6D2D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9BC5B326-2387-F44D-A3CF-8D66C2F2C49C}" type="datetimeFigureOut">
              <a:rPr lang="en-US" smtClean="0"/>
              <a:t>21.10.2013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9BC5B326-2387-F44D-A3CF-8D66C2F2C49C}" type="datetimeFigureOut">
              <a:rPr lang="en-US" smtClean="0"/>
              <a:t>21.10.2013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2519-F58A-C449-B599-E8E5D6D2DDB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B326-2387-F44D-A3CF-8D66C2F2C49C}" type="datetimeFigureOut">
              <a:rPr lang="en-US" smtClean="0"/>
              <a:t>21.10.2013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2519-F58A-C449-B599-E8E5D6D2DD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BC5B326-2387-F44D-A3CF-8D66C2F2C49C}" type="datetimeFigureOut">
              <a:rPr lang="en-US" smtClean="0"/>
              <a:t>21.10.2013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2519-F58A-C449-B599-E8E5D6D2DD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BC5B326-2387-F44D-A3CF-8D66C2F2C49C}" type="datetimeFigureOut">
              <a:rPr lang="en-US" smtClean="0"/>
              <a:t>21.10.2013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2519-F58A-C449-B599-E8E5D6D2DD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9BC5B326-2387-F44D-A3CF-8D66C2F2C49C}" type="datetimeFigureOut">
              <a:rPr lang="en-US" smtClean="0"/>
              <a:t>21.10.2013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2519-F58A-C449-B599-E8E5D6D2DDB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B326-2387-F44D-A3CF-8D66C2F2C49C}" type="datetimeFigureOut">
              <a:rPr lang="en-US" smtClean="0"/>
              <a:t>21.10.2013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2519-F58A-C449-B599-E8E5D6D2D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B326-2387-F44D-A3CF-8D66C2F2C49C}" type="datetimeFigureOut">
              <a:rPr lang="en-US" smtClean="0"/>
              <a:t>21.10.2013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2519-F58A-C449-B599-E8E5D6D2DD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B326-2387-F44D-A3CF-8D66C2F2C49C}" type="datetimeFigureOut">
              <a:rPr lang="en-US" smtClean="0"/>
              <a:t>21.10.2013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2519-F58A-C449-B599-E8E5D6D2DD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B326-2387-F44D-A3CF-8D66C2F2C49C}" type="datetimeFigureOut">
              <a:rPr lang="en-US" smtClean="0"/>
              <a:t>21.10.2013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2519-F58A-C449-B599-E8E5D6D2DD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9BC5B326-2387-F44D-A3CF-8D66C2F2C49C}" type="datetimeFigureOut">
              <a:rPr lang="en-US" smtClean="0"/>
              <a:t>21.10.2013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9BC5B326-2387-F44D-A3CF-8D66C2F2C49C}" type="datetimeFigureOut">
              <a:rPr lang="en-US" smtClean="0"/>
              <a:t>21.10.2013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C872519-F58A-C449-B599-E8E5D6D2DD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B326-2387-F44D-A3CF-8D66C2F2C49C}" type="datetimeFigureOut">
              <a:rPr lang="en-US" smtClean="0"/>
              <a:t>21.10.2013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2519-F58A-C449-B599-E8E5D6D2D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B326-2387-F44D-A3CF-8D66C2F2C49C}" type="datetimeFigureOut">
              <a:rPr lang="en-US" smtClean="0"/>
              <a:t>21.10.2013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2519-F58A-C449-B599-E8E5D6D2DDB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B326-2387-F44D-A3CF-8D66C2F2C49C}" type="datetimeFigureOut">
              <a:rPr lang="en-US" smtClean="0"/>
              <a:t>21.10.2013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C872519-F58A-C449-B599-E8E5D6D2D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B326-2387-F44D-A3CF-8D66C2F2C49C}" type="datetimeFigureOut">
              <a:rPr lang="en-US" smtClean="0"/>
              <a:t>21.10.2013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2519-F58A-C449-B599-E8E5D6D2DDB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BC5B326-2387-F44D-A3CF-8D66C2F2C49C}" type="datetimeFigureOut">
              <a:rPr lang="en-US" smtClean="0"/>
              <a:t>21.10.2013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C872519-F58A-C449-B599-E8E5D6D2DD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Uniform_distribution_(continuou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Generating Random 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8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57325"/>
            <a:ext cx="7556313" cy="4144963"/>
          </a:xfrm>
        </p:spPr>
        <p:txBody>
          <a:bodyPr/>
          <a:lstStyle/>
          <a:p>
            <a:r>
              <a:rPr lang="en-US" dirty="0"/>
              <a:t>The number of successively generated pseudo-random numbers after which the sequence starts repeating itself is called the </a:t>
            </a:r>
            <a:r>
              <a:rPr lang="en-US" i="1" dirty="0"/>
              <a:t>period. </a:t>
            </a:r>
            <a:endParaRPr lang="en-US" dirty="0"/>
          </a:p>
          <a:p>
            <a:r>
              <a:rPr lang="en-US" dirty="0"/>
              <a:t>If the period is equal to m, then the generator is said to have a full </a:t>
            </a:r>
            <a:r>
              <a:rPr lang="en-US" dirty="0" smtClean="0"/>
              <a:t>period</a:t>
            </a:r>
          </a:p>
          <a:p>
            <a:r>
              <a:rPr lang="en-US" dirty="0" smtClean="0"/>
              <a:t> </a:t>
            </a:r>
            <a:r>
              <a:rPr lang="en-US" dirty="0"/>
              <a:t>Theorems from number theory show that the period depends on m. The larger the value of m, the larger is the period.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73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guarantee a full period: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particular, the following conditions on a, c, and m guarantee a full period: </a:t>
            </a:r>
          </a:p>
          <a:p>
            <a:pPr lvl="1"/>
            <a:r>
              <a:rPr lang="en-US" dirty="0"/>
              <a:t>m and c have no common divisor. </a:t>
            </a:r>
          </a:p>
          <a:p>
            <a:pPr lvl="1"/>
            <a:r>
              <a:rPr lang="en-US" dirty="0"/>
              <a:t>a=1(</a:t>
            </a:r>
            <a:r>
              <a:rPr lang="en-US" dirty="0" smtClean="0"/>
              <a:t>mod  r</a:t>
            </a:r>
            <a:r>
              <a:rPr lang="en-US" dirty="0"/>
              <a:t>)</a:t>
            </a:r>
            <a:r>
              <a:rPr lang="en-US" dirty="0" smtClean="0"/>
              <a:t>if r is a prime factor of m. That is, if r is a prime number</a:t>
            </a:r>
            <a:r>
              <a:rPr lang="en-US" dirty="0"/>
              <a:t>(</a:t>
            </a:r>
            <a:r>
              <a:rPr lang="en-US" dirty="0" smtClean="0"/>
              <a:t>divisible only </a:t>
            </a:r>
            <a:r>
              <a:rPr lang="en-US" dirty="0"/>
              <a:t>by itself and 1) that divides m, then it divides a-1.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= 1 (mod 4) if m is a multiple of 4. </a:t>
            </a:r>
            <a:endParaRPr lang="en-US" dirty="0" smtClean="0"/>
          </a:p>
          <a:p>
            <a:r>
              <a:rPr lang="en-US" dirty="0" smtClean="0"/>
              <a:t>Example Set of </a:t>
            </a:r>
          </a:p>
          <a:p>
            <a:pPr lvl="1"/>
            <a:r>
              <a:rPr lang="en-US" dirty="0"/>
              <a:t>A set of such values is: a = 314, 159, 269, c = 453, 806, 245, and m = </a:t>
            </a:r>
            <a:r>
              <a:rPr lang="en-US" dirty="0" smtClean="0"/>
              <a:t>2^32 </a:t>
            </a:r>
            <a:r>
              <a:rPr lang="en-US" dirty="0"/>
              <a:t>(for a 32 bit machine).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268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question ??????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pseudo-random number generator involves a multiplication, an addition and a division. </a:t>
            </a:r>
          </a:p>
          <a:p>
            <a:r>
              <a:rPr lang="en-US" dirty="0" smtClean="0"/>
              <a:t>How can we avoid division??</a:t>
            </a:r>
          </a:p>
          <a:p>
            <a:pPr lvl="1"/>
            <a:r>
              <a:rPr lang="en-US" dirty="0"/>
              <a:t>by setting m equal to the size of the computer </a:t>
            </a:r>
            <a:r>
              <a:rPr lang="en-US" dirty="0" smtClean="0"/>
              <a:t>word</a:t>
            </a:r>
          </a:p>
          <a:p>
            <a:r>
              <a:rPr lang="en-US" dirty="0" smtClean="0"/>
              <a:t>What if an overflow occurs</a:t>
            </a:r>
            <a:endParaRPr lang="en-US" dirty="0"/>
          </a:p>
          <a:p>
            <a:pPr lvl="1"/>
            <a:r>
              <a:rPr lang="en-US" dirty="0" smtClean="0"/>
              <a:t>We lose only the significant bit which is multiple of m remaining is the remainder</a:t>
            </a:r>
          </a:p>
          <a:p>
            <a:pPr lvl="1"/>
            <a:r>
              <a:rPr lang="en-US" dirty="0" smtClean="0"/>
              <a:t>To demonstrate m=100 max number Is 99  </a:t>
            </a:r>
          </a:p>
          <a:p>
            <a:pPr lvl="1"/>
            <a:r>
              <a:rPr lang="en-US" dirty="0" smtClean="0"/>
              <a:t>If a=8, x=2 c=10   result is 26</a:t>
            </a:r>
          </a:p>
          <a:p>
            <a:pPr lvl="1"/>
            <a:r>
              <a:rPr lang="en-US" dirty="0" smtClean="0"/>
              <a:t>If x=20  result is </a:t>
            </a:r>
            <a:r>
              <a:rPr lang="en-US" dirty="0" err="1" smtClean="0"/>
              <a:t>axi+c</a:t>
            </a:r>
            <a:r>
              <a:rPr lang="en-US" dirty="0" smtClean="0"/>
              <a:t>=170 but remainder 70  </a:t>
            </a:r>
          </a:p>
        </p:txBody>
      </p:sp>
    </p:spTree>
    <p:extLst>
      <p:ext uri="{BB962C8B-B14F-4D97-AF65-F5344CB8AC3E}">
        <p14:creationId xmlns:p14="http://schemas.microsoft.com/office/powerpoint/2010/main" val="408714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General </a:t>
            </a:r>
            <a:r>
              <a:rPr lang="en-US" b="1" dirty="0" err="1"/>
              <a:t>congruential</a:t>
            </a:r>
            <a:r>
              <a:rPr lang="en-US" b="1" dirty="0"/>
              <a:t> methods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General </a:t>
            </a:r>
            <a:r>
              <a:rPr lang="en-US" b="1" dirty="0" err="1"/>
              <a:t>congruential</a:t>
            </a:r>
            <a:r>
              <a:rPr lang="en-US" b="1" dirty="0"/>
              <a:t> </a:t>
            </a:r>
            <a:endParaRPr lang="en-US" b="1" dirty="0" smtClean="0"/>
          </a:p>
          <a:p>
            <a:endParaRPr lang="en-US" b="1" dirty="0"/>
          </a:p>
          <a:p>
            <a:r>
              <a:rPr lang="en-US" dirty="0" smtClean="0"/>
              <a:t>f</a:t>
            </a:r>
            <a:r>
              <a:rPr lang="en-US" dirty="0"/>
              <a:t>(.) is a function of previously generated pseudo-random numbers. A special case of the above general </a:t>
            </a:r>
            <a:r>
              <a:rPr lang="en-US" dirty="0" err="1"/>
              <a:t>congruential</a:t>
            </a:r>
            <a:r>
              <a:rPr lang="en-US" dirty="0"/>
              <a:t> method is the </a:t>
            </a:r>
            <a:r>
              <a:rPr lang="en-US" i="1" dirty="0"/>
              <a:t>quadratic </a:t>
            </a:r>
            <a:r>
              <a:rPr lang="en-US" dirty="0" err="1"/>
              <a:t>congruential</a:t>
            </a:r>
            <a:r>
              <a:rPr lang="en-US" dirty="0"/>
              <a:t> generator.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Special Case a1=a2=1 c=0  m is  power of 2 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4002" y="2514600"/>
            <a:ext cx="3898900" cy="609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3448" y="4271033"/>
            <a:ext cx="41656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724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Composite generators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develop composite generators by combining two separate generators (usually </a:t>
            </a:r>
            <a:r>
              <a:rPr lang="en-US" dirty="0" err="1"/>
              <a:t>congruential</a:t>
            </a:r>
            <a:r>
              <a:rPr lang="en-US" dirty="0"/>
              <a:t> generators). By combining separate generators, one hopes to achieve better statistical behavior than either individual generator. </a:t>
            </a:r>
          </a:p>
          <a:p>
            <a:r>
              <a:rPr lang="en-US" dirty="0"/>
              <a:t>One of the good examples for this type of generator uses the second </a:t>
            </a:r>
            <a:r>
              <a:rPr lang="en-US" dirty="0" err="1"/>
              <a:t>congruential</a:t>
            </a:r>
            <a:r>
              <a:rPr lang="en-US" dirty="0"/>
              <a:t> generator to shuffle the output of the first </a:t>
            </a:r>
            <a:r>
              <a:rPr lang="en-US" dirty="0" err="1"/>
              <a:t>congruential</a:t>
            </a:r>
            <a:r>
              <a:rPr lang="en-US" dirty="0"/>
              <a:t> generator </a:t>
            </a:r>
          </a:p>
        </p:txBody>
      </p:sp>
    </p:spTree>
    <p:extLst>
      <p:ext uri="{BB962C8B-B14F-4D97-AF65-F5344CB8AC3E}">
        <p14:creationId xmlns:p14="http://schemas.microsoft.com/office/powerpoint/2010/main" val="883320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Tausworthe</a:t>
            </a:r>
            <a:r>
              <a:rPr lang="en-US" b="1" dirty="0"/>
              <a:t> generators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Tausworthe</a:t>
            </a:r>
            <a:r>
              <a:rPr lang="en-US" dirty="0"/>
              <a:t> generators are additive </a:t>
            </a:r>
            <a:r>
              <a:rPr lang="en-US" dirty="0" err="1"/>
              <a:t>congruential</a:t>
            </a:r>
            <a:r>
              <a:rPr lang="en-US" dirty="0"/>
              <a:t> generators obtained when the modulus m is equal to 2 </a:t>
            </a:r>
            <a:r>
              <a:rPr lang="en-US" dirty="0" smtClean="0"/>
              <a:t>to produce bıt streams</a:t>
            </a:r>
          </a:p>
          <a:p>
            <a:endParaRPr lang="en-US" dirty="0"/>
          </a:p>
          <a:p>
            <a:r>
              <a:rPr lang="en-US" dirty="0" err="1"/>
              <a:t>a</a:t>
            </a:r>
            <a:r>
              <a:rPr lang="en-US" dirty="0" err="1" smtClean="0"/>
              <a:t>i</a:t>
            </a:r>
            <a:r>
              <a:rPr lang="en-US" dirty="0" smtClean="0"/>
              <a:t> are binary</a:t>
            </a:r>
          </a:p>
          <a:p>
            <a:r>
              <a:rPr lang="en-US" dirty="0" smtClean="0"/>
              <a:t>They </a:t>
            </a:r>
            <a:r>
              <a:rPr lang="en-US" dirty="0"/>
              <a:t>are too slow since they only produce bits </a:t>
            </a:r>
            <a:endParaRPr lang="en-US" dirty="0" smtClean="0"/>
          </a:p>
          <a:p>
            <a:r>
              <a:rPr lang="en-US" dirty="0"/>
              <a:t>trinomial-based </a:t>
            </a:r>
            <a:r>
              <a:rPr lang="en-US" dirty="0" err="1"/>
              <a:t>Tausworthe</a:t>
            </a:r>
            <a:r>
              <a:rPr lang="en-US" dirty="0"/>
              <a:t> </a:t>
            </a:r>
            <a:r>
              <a:rPr lang="en-US" dirty="0" smtClean="0"/>
              <a:t>generato</a:t>
            </a:r>
            <a:r>
              <a:rPr lang="en-US" dirty="0"/>
              <a:t>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775" y="3098800"/>
            <a:ext cx="53975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704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lagged Fibonacci generators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8756651" cy="4749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dirty="0"/>
              <a:t>based on the well-known Fibonacci sequence</a:t>
            </a:r>
            <a:r>
              <a:rPr lang="en-US" dirty="0" smtClean="0"/>
              <a:t>,</a:t>
            </a:r>
          </a:p>
          <a:p>
            <a:endParaRPr lang="en-US" dirty="0"/>
          </a:p>
          <a:p>
            <a:r>
              <a:rPr lang="en-US" dirty="0" smtClean="0"/>
              <a:t>General form of LFG</a:t>
            </a:r>
          </a:p>
          <a:p>
            <a:endParaRPr lang="en-US" dirty="0"/>
          </a:p>
          <a:p>
            <a:r>
              <a:rPr lang="en-US" dirty="0"/>
              <a:t>where 0&lt;j&lt;k, and appropriate initial conditions have been made. </a:t>
            </a:r>
            <a:r>
              <a:rPr lang="en-US" dirty="0" smtClean="0"/>
              <a:t> </a:t>
            </a:r>
          </a:p>
          <a:p>
            <a:r>
              <a:rPr lang="en-US" dirty="0"/>
              <a:t>combining two previously calculated elements that lag behind the current element utilizing an algebraic operation O. </a:t>
            </a:r>
          </a:p>
          <a:p>
            <a:r>
              <a:rPr lang="en-US" dirty="0"/>
              <a:t>addition, or a subtraction, or a multiplication as well as it can be a binary operation XOR. </a:t>
            </a:r>
            <a:endParaRPr lang="en-US" dirty="0" smtClean="0"/>
          </a:p>
          <a:p>
            <a:r>
              <a:rPr lang="en-US" i="1" dirty="0"/>
              <a:t>additive LFG </a:t>
            </a:r>
            <a:r>
              <a:rPr lang="en-US" dirty="0"/>
              <a:t>(ALFG). </a:t>
            </a:r>
            <a:r>
              <a:rPr lang="fr-FR" i="1" dirty="0"/>
              <a:t>multiplicative LFG </a:t>
            </a:r>
            <a:r>
              <a:rPr lang="fr-FR" dirty="0"/>
              <a:t>(MLFG).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4450" y="2330450"/>
            <a:ext cx="2387600" cy="609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5374" y="3534562"/>
            <a:ext cx="3222625" cy="550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189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Mersanne</a:t>
            </a:r>
            <a:r>
              <a:rPr lang="en-US" dirty="0" smtClean="0"/>
              <a:t> Twister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938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Statistical tests for pseudo-random number generators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 all random-number generators available through programming languages and other software packages have a good statistical behavior. </a:t>
            </a:r>
          </a:p>
          <a:p>
            <a:pPr marL="0" indent="0">
              <a:buNone/>
            </a:pPr>
            <a:r>
              <a:rPr lang="en-US" dirty="0" smtClean="0"/>
              <a:t>RANDOMNESS OF SEQUENCE OF BITS</a:t>
            </a:r>
          </a:p>
          <a:p>
            <a:pPr lvl="1"/>
            <a:r>
              <a:rPr lang="en-US" dirty="0" smtClean="0"/>
              <a:t>frequency </a:t>
            </a:r>
            <a:r>
              <a:rPr lang="en-US" dirty="0"/>
              <a:t>test, </a:t>
            </a:r>
          </a:p>
          <a:p>
            <a:pPr lvl="1"/>
            <a:r>
              <a:rPr lang="en-US" dirty="0"/>
              <a:t>serial test, </a:t>
            </a:r>
          </a:p>
          <a:p>
            <a:pPr lvl="1"/>
            <a:r>
              <a:rPr lang="en-US" dirty="0"/>
              <a:t>autocorrelation test,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GOODNESS OF FIT</a:t>
            </a:r>
            <a:endParaRPr lang="en-US" dirty="0"/>
          </a:p>
          <a:p>
            <a:pPr lvl="1"/>
            <a:r>
              <a:rPr lang="en-US" dirty="0" smtClean="0"/>
              <a:t>runs </a:t>
            </a:r>
            <a:r>
              <a:rPr lang="en-US" dirty="0"/>
              <a:t>test, and </a:t>
            </a:r>
          </a:p>
          <a:p>
            <a:pPr lvl="1"/>
            <a:r>
              <a:rPr lang="en-US" dirty="0"/>
              <a:t>chi-square test for goodness of fit. </a:t>
            </a:r>
          </a:p>
        </p:txBody>
      </p:sp>
    </p:spTree>
    <p:extLst>
      <p:ext uri="{BB962C8B-B14F-4D97-AF65-F5344CB8AC3E}">
        <p14:creationId xmlns:p14="http://schemas.microsoft.com/office/powerpoint/2010/main" val="4744624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Frequency test (</a:t>
            </a:r>
            <a:r>
              <a:rPr lang="en-US" b="1" dirty="0" err="1"/>
              <a:t>Monobit</a:t>
            </a:r>
            <a:r>
              <a:rPr lang="en-US" b="1" dirty="0"/>
              <a:t> test)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most fundamental test </a:t>
            </a:r>
            <a:endParaRPr lang="en-US" dirty="0" smtClean="0"/>
          </a:p>
          <a:p>
            <a:r>
              <a:rPr lang="en-US" dirty="0"/>
              <a:t>In a true random sequence, </a:t>
            </a:r>
            <a:r>
              <a:rPr lang="en-US" dirty="0" smtClean="0"/>
              <a:t>the </a:t>
            </a:r>
            <a:r>
              <a:rPr lang="en-US" dirty="0"/>
              <a:t>number of 1’s and 0’s should be about the same </a:t>
            </a:r>
            <a:endParaRPr lang="en-US" dirty="0" smtClean="0"/>
          </a:p>
          <a:p>
            <a:r>
              <a:rPr lang="en-US" dirty="0"/>
              <a:t>This test checks whether this is correct or not </a:t>
            </a:r>
          </a:p>
          <a:p>
            <a:r>
              <a:rPr lang="en-US" i="1" dirty="0"/>
              <a:t>complementary error function (</a:t>
            </a:r>
            <a:r>
              <a:rPr lang="en-US" i="1" dirty="0" err="1"/>
              <a:t>erfc</a:t>
            </a:r>
            <a:r>
              <a:rPr lang="en-US" i="1" dirty="0"/>
              <a:t>) </a:t>
            </a:r>
            <a:r>
              <a:rPr lang="en-US" i="1" dirty="0" smtClean="0"/>
              <a:t>MATLAB , JAVA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833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GENERATION OF PSEUDO-RANDOM NUMBERS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</a:p>
          <a:p>
            <a:pPr lvl="1"/>
            <a:r>
              <a:rPr lang="en-US" dirty="0"/>
              <a:t>generating random number </a:t>
            </a:r>
            <a:r>
              <a:rPr lang="en-US" b="1" dirty="0"/>
              <a:t>uniformly</a:t>
            </a:r>
            <a:r>
              <a:rPr lang="en-US" dirty="0"/>
              <a:t> </a:t>
            </a:r>
            <a:r>
              <a:rPr lang="en-US" dirty="0" smtClean="0"/>
              <a:t>distributed</a:t>
            </a:r>
          </a:p>
          <a:p>
            <a:pPr lvl="1"/>
            <a:endParaRPr lang="en-US" dirty="0"/>
          </a:p>
          <a:p>
            <a:r>
              <a:rPr lang="en-US" dirty="0" smtClean="0"/>
              <a:t>Why they are important in simulation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01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Generate </a:t>
            </a:r>
            <a:r>
              <a:rPr lang="en-US" i="1" dirty="0"/>
              <a:t>m </a:t>
            </a:r>
            <a:r>
              <a:rPr lang="en-US" dirty="0"/>
              <a:t>pseudo-random numbers and concatenate them into a string of bits. Let the length of this string be </a:t>
            </a:r>
            <a:r>
              <a:rPr lang="en-US" i="1" dirty="0"/>
              <a:t>n. </a:t>
            </a:r>
            <a:r>
              <a:rPr lang="en-US" dirty="0"/>
              <a:t>The 0’s are first converted into –1’s and then the obtained set of -1 and 1 values are all added up. Let </a:t>
            </a:r>
          </a:p>
          <a:p>
            <a:endParaRPr lang="en-US" dirty="0" smtClean="0"/>
          </a:p>
          <a:p>
            <a:r>
              <a:rPr lang="en-US" dirty="0"/>
              <a:t>Compute the test </a:t>
            </a:r>
            <a:r>
              <a:rPr lang="en-US" dirty="0" smtClean="0"/>
              <a:t>statistic</a:t>
            </a:r>
          </a:p>
          <a:p>
            <a:endParaRPr lang="en-US" dirty="0"/>
          </a:p>
          <a:p>
            <a:r>
              <a:rPr lang="en-US" dirty="0" smtClean="0"/>
              <a:t>Compute </a:t>
            </a:r>
            <a:r>
              <a:rPr lang="en-US" dirty="0"/>
              <a:t>the </a:t>
            </a:r>
            <a:r>
              <a:rPr lang="en-US" i="1" dirty="0"/>
              <a:t>P-value </a:t>
            </a:r>
            <a:r>
              <a:rPr lang="en-US" dirty="0" smtClean="0"/>
              <a:t> 		</a:t>
            </a:r>
            <a:r>
              <a:rPr lang="en-US" dirty="0" err="1" smtClean="0"/>
              <a:t>Pvalue</a:t>
            </a:r>
            <a:r>
              <a:rPr lang="en-US" dirty="0" smtClean="0"/>
              <a:t>&lt;0.01 reject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1839" y="3276599"/>
            <a:ext cx="2040261" cy="3855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3880" y="3778338"/>
            <a:ext cx="1278819" cy="8170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67162" y="4928487"/>
            <a:ext cx="1433697" cy="983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7512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us consider the bit string: 1011010101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Then, </a:t>
            </a:r>
            <a:r>
              <a:rPr lang="en-US" dirty="0" err="1"/>
              <a:t>Sn</a:t>
            </a:r>
            <a:r>
              <a:rPr lang="en-US" dirty="0"/>
              <a:t> = 1-1 +1+1- 1+1-1+1-1+1 = 2 and </a:t>
            </a:r>
            <a:endParaRPr lang="en-US" dirty="0" smtClean="0"/>
          </a:p>
          <a:p>
            <a:r>
              <a:rPr lang="en-US" dirty="0" smtClean="0"/>
              <a:t>Sobs</a:t>
            </a:r>
            <a:r>
              <a:rPr lang="en-US" dirty="0"/>
              <a:t>=0.6324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For a level of significance α = 0.01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we obtain that </a:t>
            </a:r>
            <a:r>
              <a:rPr lang="en-US" i="1" dirty="0"/>
              <a:t>P- value = </a:t>
            </a:r>
            <a:r>
              <a:rPr lang="en-US" i="1" dirty="0" err="1"/>
              <a:t>erfc</a:t>
            </a:r>
            <a:r>
              <a:rPr lang="en-US" i="1" dirty="0"/>
              <a:t>(0.6324) = 0.5271 </a:t>
            </a:r>
            <a:r>
              <a:rPr lang="en-US" dirty="0"/>
              <a:t>&gt; 0.01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Thus, the sequence is accepted as being random.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4160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Serial Test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</a:t>
            </a:r>
            <a:r>
              <a:rPr lang="en-US" i="1" dirty="0"/>
              <a:t>2</a:t>
            </a:r>
            <a:r>
              <a:rPr lang="en-US" i="1" baseline="30000" dirty="0"/>
              <a:t>k</a:t>
            </a:r>
            <a:r>
              <a:rPr lang="en-US" i="1" dirty="0"/>
              <a:t> </a:t>
            </a:r>
            <a:r>
              <a:rPr lang="en-US" dirty="0"/>
              <a:t>different ways of combining </a:t>
            </a:r>
            <a:r>
              <a:rPr lang="en-US" i="1" dirty="0"/>
              <a:t>k </a:t>
            </a:r>
            <a:r>
              <a:rPr lang="en-US" dirty="0"/>
              <a:t>bits. Each of these combinations has the same chance of occurring, if the sequence of the </a:t>
            </a:r>
            <a:r>
              <a:rPr lang="en-US" i="1" dirty="0"/>
              <a:t>k </a:t>
            </a:r>
            <a:r>
              <a:rPr lang="en-US" dirty="0"/>
              <a:t>bits is random. The serial test determines whether the number of times each of these combinations occurs is uniformly distributed. </a:t>
            </a:r>
            <a:endParaRPr lang="en-US" dirty="0" smtClean="0"/>
          </a:p>
          <a:p>
            <a:r>
              <a:rPr lang="en-US" dirty="0" smtClean="0"/>
              <a:t>k=1 it is frequency test </a:t>
            </a:r>
          </a:p>
          <a:p>
            <a:r>
              <a:rPr lang="en-US" dirty="0" smtClean="0"/>
              <a:t> e =</a:t>
            </a:r>
            <a:r>
              <a:rPr lang="en-US" dirty="0"/>
              <a:t>sequence of </a:t>
            </a:r>
            <a:r>
              <a:rPr lang="en-US" i="1" dirty="0"/>
              <a:t>n </a:t>
            </a:r>
            <a:r>
              <a:rPr lang="en-US" dirty="0"/>
              <a:t>bits </a:t>
            </a:r>
            <a:r>
              <a:rPr lang="en-US" dirty="0" smtClean="0"/>
              <a:t>  created by </a:t>
            </a:r>
            <a:r>
              <a:rPr lang="en-US" dirty="0"/>
              <a:t>a pseudo-random number generator. </a:t>
            </a:r>
            <a:r>
              <a:rPr lang="en-US" dirty="0" smtClean="0"/>
              <a:t>(recommended min n 100)</a:t>
            </a:r>
          </a:p>
          <a:p>
            <a:r>
              <a:rPr lang="en-US" dirty="0"/>
              <a:t>The serial statistical test checks the </a:t>
            </a:r>
            <a:r>
              <a:rPr lang="en-US" dirty="0" smtClean="0"/>
              <a:t>randomness of overlapping blocks of k, k</a:t>
            </a:r>
            <a:r>
              <a:rPr lang="en-US" dirty="0"/>
              <a:t>-1</a:t>
            </a:r>
            <a:r>
              <a:rPr lang="en-US" dirty="0" smtClean="0"/>
              <a:t>, k</a:t>
            </a:r>
            <a:r>
              <a:rPr lang="en-US" dirty="0"/>
              <a:t>-</a:t>
            </a:r>
            <a:r>
              <a:rPr lang="en-US" dirty="0" smtClean="0"/>
              <a:t>2 bits found in e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361" y="5840413"/>
            <a:ext cx="19304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2032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statistical testing for pseudorandom number generators for cryptographic applications”, NIST special publication 800-22.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3345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Serial Test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29034"/>
            <a:ext cx="7556313" cy="5362912"/>
          </a:xfrm>
        </p:spPr>
        <p:txBody>
          <a:bodyPr/>
          <a:lstStyle/>
          <a:p>
            <a:r>
              <a:rPr lang="en-US" dirty="0" smtClean="0"/>
              <a:t>Step1– obtain e1,e2,e3</a:t>
            </a:r>
          </a:p>
          <a:p>
            <a:pPr lvl="1"/>
            <a:r>
              <a:rPr lang="en-US" dirty="0" smtClean="0"/>
              <a:t>Augment </a:t>
            </a:r>
            <a:r>
              <a:rPr lang="en-US" i="1" dirty="0"/>
              <a:t>e </a:t>
            </a:r>
            <a:r>
              <a:rPr lang="en-US" dirty="0"/>
              <a:t>by appending its first </a:t>
            </a:r>
            <a:r>
              <a:rPr lang="en-US" i="1" dirty="0"/>
              <a:t>k-1 </a:t>
            </a:r>
            <a:r>
              <a:rPr lang="en-US" dirty="0"/>
              <a:t>bits to the end of the bit string </a:t>
            </a:r>
            <a:r>
              <a:rPr lang="en-US" i="1" dirty="0"/>
              <a:t>e, </a:t>
            </a:r>
            <a:r>
              <a:rPr lang="en-US" dirty="0"/>
              <a:t>and let </a:t>
            </a:r>
            <a:r>
              <a:rPr lang="en-US" i="1" dirty="0" smtClean="0"/>
              <a:t>e</a:t>
            </a:r>
            <a:r>
              <a:rPr lang="en-US" i="1" baseline="-25000" dirty="0" smtClean="0"/>
              <a:t>1</a:t>
            </a:r>
            <a:r>
              <a:rPr lang="en-US" i="1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the resulting bit string. </a:t>
            </a:r>
            <a:endParaRPr lang="en-US" dirty="0" smtClean="0"/>
          </a:p>
          <a:p>
            <a:pPr lvl="1"/>
            <a:r>
              <a:rPr lang="en-US" dirty="0"/>
              <a:t>Likewise, augment </a:t>
            </a:r>
            <a:r>
              <a:rPr lang="en-US" i="1" dirty="0"/>
              <a:t>e </a:t>
            </a:r>
            <a:r>
              <a:rPr lang="en-US" dirty="0"/>
              <a:t>by appending its first </a:t>
            </a:r>
            <a:r>
              <a:rPr lang="en-US" i="1" dirty="0"/>
              <a:t>k-2 </a:t>
            </a:r>
            <a:r>
              <a:rPr lang="en-US" dirty="0"/>
              <a:t>bits to </a:t>
            </a:r>
            <a:r>
              <a:rPr lang="en-US" dirty="0" smtClean="0"/>
              <a:t>the </a:t>
            </a:r>
            <a:r>
              <a:rPr lang="en-US" dirty="0"/>
              <a:t>end of the bit string </a:t>
            </a:r>
            <a:r>
              <a:rPr lang="en-US" i="1" dirty="0"/>
              <a:t>e, </a:t>
            </a:r>
            <a:r>
              <a:rPr lang="en-US" dirty="0"/>
              <a:t>and let </a:t>
            </a:r>
            <a:r>
              <a:rPr lang="en-US" i="1" dirty="0" smtClean="0"/>
              <a:t>e</a:t>
            </a:r>
            <a:r>
              <a:rPr lang="en-US" i="1" baseline="-25000" dirty="0" smtClean="0"/>
              <a:t>2</a:t>
            </a:r>
            <a:r>
              <a:rPr lang="en-US" i="1" dirty="0" smtClean="0"/>
              <a:t> </a:t>
            </a:r>
            <a:r>
              <a:rPr lang="en-US" dirty="0"/>
              <a:t>be the resulting bit string. </a:t>
            </a:r>
            <a:endParaRPr lang="en-US" dirty="0" smtClean="0"/>
          </a:p>
          <a:p>
            <a:pPr lvl="1"/>
            <a:r>
              <a:rPr lang="en-US" dirty="0"/>
              <a:t>Finally, augment </a:t>
            </a:r>
            <a:r>
              <a:rPr lang="en-US" i="1" dirty="0" smtClean="0"/>
              <a:t>e </a:t>
            </a:r>
            <a:r>
              <a:rPr lang="en-US" dirty="0" smtClean="0"/>
              <a:t>by </a:t>
            </a:r>
            <a:r>
              <a:rPr lang="en-US" dirty="0"/>
              <a:t>appending its first </a:t>
            </a:r>
            <a:r>
              <a:rPr lang="en-US" i="1" dirty="0"/>
              <a:t>k-2 </a:t>
            </a:r>
            <a:r>
              <a:rPr lang="en-US" dirty="0"/>
              <a:t>bits to the end of the bit string </a:t>
            </a:r>
            <a:r>
              <a:rPr lang="en-US" i="1" dirty="0"/>
              <a:t>e, </a:t>
            </a:r>
            <a:r>
              <a:rPr lang="en-US" dirty="0"/>
              <a:t>and let </a:t>
            </a:r>
            <a:r>
              <a:rPr lang="en-US" sz="2200" i="1" dirty="0" smtClean="0"/>
              <a:t>e</a:t>
            </a:r>
            <a:r>
              <a:rPr lang="en-US" sz="2200" i="1" baseline="-25000" dirty="0" smtClean="0"/>
              <a:t>3</a:t>
            </a:r>
            <a:r>
              <a:rPr lang="en-US" sz="2200" i="1" dirty="0" smtClean="0"/>
              <a:t> </a:t>
            </a:r>
            <a:r>
              <a:rPr lang="en-US" dirty="0"/>
              <a:t>be </a:t>
            </a:r>
            <a:r>
              <a:rPr lang="en-US" dirty="0" smtClean="0"/>
              <a:t>the</a:t>
            </a:r>
          </a:p>
          <a:p>
            <a:r>
              <a:rPr lang="en-US" dirty="0" smtClean="0"/>
              <a:t>Step 2 – compute frequency</a:t>
            </a:r>
          </a:p>
          <a:p>
            <a:pPr lvl="1"/>
            <a:r>
              <a:rPr lang="en-US" dirty="0" smtClean="0"/>
              <a:t>For sequences e1, e2, e3, in overlap  k, k-1, k. frequencies </a:t>
            </a:r>
          </a:p>
          <a:p>
            <a:pPr lvl="1"/>
            <a:r>
              <a:rPr lang="en-US" dirty="0" smtClean="0"/>
              <a:t> f</a:t>
            </a:r>
            <a:r>
              <a:rPr lang="en-US" baseline="-25000" dirty="0" smtClean="0"/>
              <a:t>i</a:t>
            </a:r>
            <a:r>
              <a:rPr lang="en-US" baseline="30000" dirty="0" smtClean="0"/>
              <a:t>1</a:t>
            </a:r>
            <a:r>
              <a:rPr lang="en-US" dirty="0" smtClean="0"/>
              <a:t>,f</a:t>
            </a:r>
            <a:r>
              <a:rPr lang="en-US" baseline="-25000" dirty="0" smtClean="0"/>
              <a:t>i</a:t>
            </a:r>
            <a:r>
              <a:rPr lang="en-US" baseline="30000" dirty="0" smtClean="0"/>
              <a:t>2</a:t>
            </a:r>
            <a:r>
              <a:rPr lang="en-US" dirty="0" smtClean="0"/>
              <a:t> f</a:t>
            </a:r>
            <a:r>
              <a:rPr lang="en-US" baseline="-25000" dirty="0" smtClean="0"/>
              <a:t>i</a:t>
            </a:r>
            <a:r>
              <a:rPr lang="en-US" baseline="30000" dirty="0" smtClean="0"/>
              <a:t>3 </a:t>
            </a:r>
            <a:r>
              <a:rPr lang="en-US" dirty="0"/>
              <a:t>represent the frequency of occurrence of the </a:t>
            </a:r>
            <a:r>
              <a:rPr lang="en-US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</a:t>
            </a:r>
            <a:r>
              <a:rPr lang="en-US" dirty="0"/>
              <a:t> </a:t>
            </a:r>
            <a:r>
              <a:rPr lang="en-US" dirty="0" smtClean="0"/>
              <a:t>k, k-1, k-2 overlapping bit combination</a:t>
            </a:r>
          </a:p>
          <a:p>
            <a:r>
              <a:rPr lang="en-US" dirty="0" smtClean="0"/>
              <a:t>Step 3 compute statistics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1633" y="4763112"/>
            <a:ext cx="1922666" cy="194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6180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093752"/>
            <a:ext cx="7556313" cy="5032411"/>
          </a:xfrm>
        </p:spPr>
        <p:txBody>
          <a:bodyPr>
            <a:normAutofit/>
          </a:bodyPr>
          <a:lstStyle/>
          <a:p>
            <a:r>
              <a:rPr lang="en-US" dirty="0" smtClean="0"/>
              <a:t>Step 4 –Compute difference statistics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Step 5 Compute P values</a:t>
            </a:r>
          </a:p>
          <a:p>
            <a:endParaRPr lang="en-US" dirty="0"/>
          </a:p>
          <a:p>
            <a:r>
              <a:rPr lang="en-US" dirty="0" smtClean="0"/>
              <a:t>Step 6</a:t>
            </a:r>
          </a:p>
          <a:p>
            <a:pPr lvl="1"/>
            <a:r>
              <a:rPr lang="en-US" dirty="0"/>
              <a:t>If </a:t>
            </a:r>
            <a:r>
              <a:rPr lang="en-US" i="1" dirty="0"/>
              <a:t>P-value1 </a:t>
            </a:r>
            <a:r>
              <a:rPr lang="en-US" dirty="0"/>
              <a:t>or </a:t>
            </a:r>
            <a:r>
              <a:rPr lang="en-US" i="1" dirty="0"/>
              <a:t>P-value2 &lt; 0.01 </a:t>
            </a:r>
            <a:r>
              <a:rPr lang="en-US" dirty="0"/>
              <a:t>then we reject the null hypothesis that the </a:t>
            </a:r>
            <a:r>
              <a:rPr lang="en-US" dirty="0" smtClean="0"/>
              <a:t>sequence is </a:t>
            </a:r>
            <a:r>
              <a:rPr lang="en-US" dirty="0"/>
              <a:t>random, else we accept the null hypothesis that the sequence is random. (0.01 is </a:t>
            </a:r>
            <a:r>
              <a:rPr lang="en-US" dirty="0" smtClean="0"/>
              <a:t>significance level)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5402" y="1600200"/>
            <a:ext cx="3715306" cy="13919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8694" y="3719335"/>
            <a:ext cx="5365605" cy="87492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5780782"/>
            <a:ext cx="91776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As in the frequency test, if the overlapping bit combinations are not uniformly distributed, </a:t>
            </a:r>
            <a:r>
              <a:rPr lang="en-US" sz="2000" dirty="0" smtClean="0"/>
              <a:t>Δ</a:t>
            </a:r>
            <a:r>
              <a:rPr lang="en-US" sz="2000" i="1" dirty="0" smtClean="0"/>
              <a:t>S</a:t>
            </a:r>
            <a:r>
              <a:rPr lang="en-US" sz="2000" i="1" baseline="30000" dirty="0" smtClean="0"/>
              <a:t> </a:t>
            </a:r>
            <a:r>
              <a:rPr lang="en-US" sz="2000" baseline="30000" dirty="0"/>
              <a:t>2 </a:t>
            </a:r>
            <a:r>
              <a:rPr lang="en-US" sz="2000" dirty="0"/>
              <a:t>and Δ</a:t>
            </a:r>
            <a:r>
              <a:rPr lang="en-US" sz="2000" baseline="30000" dirty="0"/>
              <a:t>2</a:t>
            </a:r>
            <a:r>
              <a:rPr lang="en-US" sz="2000" dirty="0"/>
              <a:t> </a:t>
            </a:r>
            <a:r>
              <a:rPr lang="en-US" sz="2000" i="1" dirty="0"/>
              <a:t>S </a:t>
            </a:r>
            <a:r>
              <a:rPr lang="en-US" sz="2000" baseline="30000" dirty="0"/>
              <a:t>2</a:t>
            </a:r>
            <a:r>
              <a:rPr lang="en-US" sz="2000" dirty="0"/>
              <a:t> become large that causes the P-values to be small.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574682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Serial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76010"/>
            <a:ext cx="7556313" cy="4750153"/>
          </a:xfrm>
        </p:spPr>
        <p:txBody>
          <a:bodyPr/>
          <a:lstStyle/>
          <a:p>
            <a:pPr lvl="1"/>
            <a:r>
              <a:rPr lang="en-US" i="1" dirty="0"/>
              <a:t>e = </a:t>
            </a:r>
            <a:r>
              <a:rPr lang="en-US" dirty="0"/>
              <a:t>0011011101, with </a:t>
            </a:r>
            <a:r>
              <a:rPr lang="en-US" i="1" dirty="0"/>
              <a:t>n=10, </a:t>
            </a:r>
            <a:r>
              <a:rPr lang="en-US" dirty="0"/>
              <a:t>and </a:t>
            </a:r>
            <a:r>
              <a:rPr lang="en-US" i="1" dirty="0"/>
              <a:t>k=3 </a:t>
            </a:r>
            <a:endParaRPr lang="en-US" i="1" dirty="0" smtClean="0"/>
          </a:p>
          <a:p>
            <a:r>
              <a:rPr lang="en-US" i="1" dirty="0" smtClean="0"/>
              <a:t>Step 1</a:t>
            </a:r>
          </a:p>
          <a:p>
            <a:pPr lvl="1"/>
            <a:r>
              <a:rPr lang="en-US" dirty="0"/>
              <a:t>Append the k-1=2 bits </a:t>
            </a:r>
            <a:r>
              <a:rPr lang="en-US" dirty="0"/>
              <a:t> </a:t>
            </a:r>
            <a:r>
              <a:rPr lang="en-US" i="1" dirty="0" smtClean="0"/>
              <a:t>e1 </a:t>
            </a:r>
            <a:r>
              <a:rPr lang="en-US" sz="2400" dirty="0"/>
              <a:t>= 001101110100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/>
              <a:t>appending the first </a:t>
            </a:r>
            <a:r>
              <a:rPr lang="en-US" i="1" dirty="0"/>
              <a:t>k-2=1 </a:t>
            </a:r>
            <a:r>
              <a:rPr lang="en-US" i="1" dirty="0" smtClean="0"/>
              <a:t> e2=</a:t>
            </a:r>
            <a:r>
              <a:rPr lang="en-US" sz="2400" dirty="0" smtClean="0"/>
              <a:t>00110111010</a:t>
            </a:r>
          </a:p>
          <a:p>
            <a:pPr lvl="1"/>
            <a:r>
              <a:rPr lang="en-US" dirty="0"/>
              <a:t>k-3=0 </a:t>
            </a:r>
            <a:r>
              <a:rPr lang="en-US" dirty="0" smtClean="0"/>
              <a:t> </a:t>
            </a:r>
            <a:r>
              <a:rPr lang="it-IT" i="1" dirty="0" smtClean="0"/>
              <a:t>e3 </a:t>
            </a:r>
            <a:r>
              <a:rPr lang="it-IT" dirty="0"/>
              <a:t>= </a:t>
            </a:r>
            <a:r>
              <a:rPr lang="it-IT" i="1" dirty="0"/>
              <a:t>e </a:t>
            </a:r>
            <a:r>
              <a:rPr lang="it-IT" dirty="0"/>
              <a:t>= </a:t>
            </a:r>
            <a:r>
              <a:rPr lang="it-IT" sz="2400" dirty="0"/>
              <a:t>0011011101. </a:t>
            </a:r>
            <a:endParaRPr lang="it-IT" dirty="0" smtClean="0"/>
          </a:p>
          <a:p>
            <a:r>
              <a:rPr lang="it-IT" dirty="0" err="1" smtClean="0"/>
              <a:t>Step</a:t>
            </a:r>
            <a:r>
              <a:rPr lang="it-IT" dirty="0" smtClean="0"/>
              <a:t> 2 </a:t>
            </a:r>
            <a:r>
              <a:rPr lang="it-IT" dirty="0" err="1" smtClean="0"/>
              <a:t>frequency</a:t>
            </a:r>
            <a:r>
              <a:rPr lang="it-IT" dirty="0" smtClean="0"/>
              <a:t> </a:t>
            </a:r>
            <a:r>
              <a:rPr lang="it-IT" dirty="0" err="1" smtClean="0"/>
              <a:t>calculation</a:t>
            </a:r>
            <a:endParaRPr lang="it-IT" dirty="0" smtClean="0"/>
          </a:p>
          <a:p>
            <a:pPr lvl="2"/>
            <a:r>
              <a:rPr lang="en-US" dirty="0"/>
              <a:t>For the 3-bit blocks we use </a:t>
            </a:r>
            <a:r>
              <a:rPr lang="en-US" i="1" dirty="0" smtClean="0"/>
              <a:t>e1</a:t>
            </a:r>
          </a:p>
          <a:p>
            <a:pPr lvl="2"/>
            <a:r>
              <a:rPr lang="en-US" i="1" dirty="0" smtClean="0"/>
              <a:t>For the 2- bit blocks we use e2</a:t>
            </a:r>
          </a:p>
          <a:p>
            <a:pPr lvl="2"/>
            <a:r>
              <a:rPr lang="en-US" dirty="0" smtClean="0"/>
              <a:t>For </a:t>
            </a:r>
            <a:r>
              <a:rPr lang="en-US" dirty="0"/>
              <a:t>the 1-bit blocks we use </a:t>
            </a:r>
            <a:r>
              <a:rPr lang="en-US" i="1" dirty="0" smtClean="0"/>
              <a:t>e=e3</a:t>
            </a:r>
          </a:p>
          <a:p>
            <a:pPr lvl="2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763897"/>
              </p:ext>
            </p:extLst>
          </p:nvPr>
        </p:nvGraphicFramePr>
        <p:xfrm>
          <a:off x="6103951" y="1657930"/>
          <a:ext cx="2164412" cy="2583180"/>
        </p:xfrm>
        <a:graphic>
          <a:graphicData uri="http://schemas.openxmlformats.org/drawingml/2006/table">
            <a:tbl>
              <a:tblPr/>
              <a:tblGrid>
                <a:gridCol w="315973"/>
                <a:gridCol w="205382"/>
                <a:gridCol w="205382"/>
                <a:gridCol w="205382"/>
                <a:gridCol w="1026911"/>
                <a:gridCol w="205382"/>
              </a:tblGrid>
              <a:tr h="2210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Frequency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946893"/>
              </p:ext>
            </p:extLst>
          </p:nvPr>
        </p:nvGraphicFramePr>
        <p:xfrm>
          <a:off x="6103951" y="4524488"/>
          <a:ext cx="2669672" cy="1845200"/>
        </p:xfrm>
        <a:graphic>
          <a:graphicData uri="http://schemas.openxmlformats.org/drawingml/2006/table">
            <a:tbl>
              <a:tblPr/>
              <a:tblGrid>
                <a:gridCol w="296631"/>
                <a:gridCol w="296631"/>
                <a:gridCol w="296631"/>
                <a:gridCol w="1483148"/>
                <a:gridCol w="296631"/>
              </a:tblGrid>
              <a:tr h="3690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Frequency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701573"/>
              </p:ext>
            </p:extLst>
          </p:nvPr>
        </p:nvGraphicFramePr>
        <p:xfrm>
          <a:off x="1561693" y="5318238"/>
          <a:ext cx="1923924" cy="769620"/>
        </p:xfrm>
        <a:graphic>
          <a:graphicData uri="http://schemas.openxmlformats.org/drawingml/2006/table">
            <a:tbl>
              <a:tblPr/>
              <a:tblGrid>
                <a:gridCol w="240491"/>
                <a:gridCol w="240491"/>
                <a:gridCol w="1202451"/>
                <a:gridCol w="240491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Frequency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09500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Step3 Compute difference statistics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Step 4 calculate P values</a:t>
            </a:r>
          </a:p>
          <a:p>
            <a:endParaRPr lang="en-US" dirty="0"/>
          </a:p>
          <a:p>
            <a:r>
              <a:rPr lang="en-US" dirty="0"/>
              <a:t>Since both P-value1 and P-value2 are greater than 0.01, this sequence passes the serial test. 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1311" y="2326039"/>
            <a:ext cx="4102100" cy="2578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2675" y="5155245"/>
            <a:ext cx="49784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8476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 </a:t>
            </a:r>
            <a:r>
              <a:rPr lang="en-US" dirty="0" err="1" smtClean="0"/>
              <a:t>Corelations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 i="1" dirty="0"/>
              <a:t>e </a:t>
            </a:r>
            <a:r>
              <a:rPr lang="en-US" dirty="0"/>
              <a:t>denote a sequence of </a:t>
            </a:r>
            <a:r>
              <a:rPr lang="en-US" i="1" dirty="0"/>
              <a:t>n </a:t>
            </a:r>
            <a:r>
              <a:rPr lang="en-US" dirty="0"/>
              <a:t>bits created by a pseudo-random number generator. The intuition behind the autocorrelation test is that if the sequence of bits in </a:t>
            </a:r>
            <a:r>
              <a:rPr lang="en-US" i="1" dirty="0"/>
              <a:t>e </a:t>
            </a:r>
            <a:r>
              <a:rPr lang="en-US" dirty="0"/>
              <a:t>is random, then it will be different from another bit string obtained by shifting the bits of </a:t>
            </a:r>
            <a:r>
              <a:rPr lang="en-US" i="1" dirty="0"/>
              <a:t>e </a:t>
            </a:r>
            <a:r>
              <a:rPr lang="en-US" dirty="0"/>
              <a:t>by </a:t>
            </a:r>
            <a:r>
              <a:rPr lang="en-US" i="1" dirty="0"/>
              <a:t>d </a:t>
            </a:r>
            <a:r>
              <a:rPr lang="en-US" dirty="0"/>
              <a:t>positions.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3223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Runs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runs test can be used to test the assumption that the pseudo-random numbers are independent of each other. We start with a sequence of pseudo-random numbers in [0,1]. We then look for unbroken subsequences of numbers, where the numbers within each subsequence are monotonically increasing. Such a subsequence is called a </a:t>
            </a:r>
            <a:r>
              <a:rPr lang="en-US" i="1" dirty="0"/>
              <a:t>run up, </a:t>
            </a:r>
            <a:r>
              <a:rPr lang="en-US" dirty="0"/>
              <a:t>and it may be as long as one number.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028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important in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Numerical </a:t>
            </a:r>
            <a:r>
              <a:rPr lang="en-US" dirty="0"/>
              <a:t>analysis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random numbers are used in the solution of complicated integrals.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computer programming, </a:t>
            </a:r>
            <a:endParaRPr lang="en-US" dirty="0" smtClean="0"/>
          </a:p>
          <a:p>
            <a:pPr lvl="1"/>
            <a:r>
              <a:rPr lang="en-US" dirty="0" smtClean="0"/>
              <a:t>random </a:t>
            </a:r>
            <a:r>
              <a:rPr lang="en-US" dirty="0"/>
              <a:t>numbers make a good source of data for testing the effectiveness of computer algorithms. </a:t>
            </a:r>
            <a:endParaRPr lang="en-US" dirty="0" smtClean="0"/>
          </a:p>
          <a:p>
            <a:r>
              <a:rPr lang="en-US" dirty="0" smtClean="0"/>
              <a:t>Cryptography</a:t>
            </a:r>
          </a:p>
          <a:p>
            <a:pPr lvl="1"/>
            <a:r>
              <a:rPr lang="en-US" dirty="0" smtClean="0"/>
              <a:t>Random </a:t>
            </a:r>
            <a:r>
              <a:rPr lang="en-US" dirty="0"/>
              <a:t>numbers also play an important role in cryptography.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4615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Chi-square test for goodness of fit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test checks whether a sequence of pseudo-random numbers in [0,1] are uniformity distributed. The chi-square test, in general, can be used to check whether an empirical distribution follows a specific theoretical distribution. In our case, we are concerned about testing whether the numbers produced by a generator are uniformly distributed.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3836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479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hlinkClick r:id="rId2"/>
              </a:rPr>
              <a:t>http://en.wikipedia.org/wiki/Uniform_distribution_(continuous</a:t>
            </a:r>
            <a:r>
              <a:rPr lang="pl-PL" dirty="0" smtClean="0"/>
              <a:t>) </a:t>
            </a:r>
          </a:p>
          <a:p>
            <a:r>
              <a:rPr lang="pl-PL" dirty="0" smtClean="0"/>
              <a:t>COMPUTER SIMULATION TECHNIQES HARRY PERROS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090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it is important in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5681"/>
          </a:xfrm>
        </p:spPr>
        <p:txBody>
          <a:bodyPr>
            <a:normAutofit/>
          </a:bodyPr>
          <a:lstStyle/>
          <a:p>
            <a:r>
              <a:rPr lang="en-US" dirty="0"/>
              <a:t>random numbers are used in order to introduce randomness in the model. </a:t>
            </a:r>
            <a:endParaRPr lang="en-US" dirty="0" smtClean="0"/>
          </a:p>
          <a:p>
            <a:pPr lvl="1"/>
            <a:r>
              <a:rPr lang="en-US" dirty="0" smtClean="0"/>
              <a:t>In Machine interference Simulation model we assumed constant for most of TIMES (repair time,  operational time) that is not the case in general</a:t>
            </a:r>
          </a:p>
          <a:p>
            <a:pPr lvl="1"/>
            <a:r>
              <a:rPr lang="en-US" dirty="0"/>
              <a:t>If we are able to observe the </a:t>
            </a:r>
            <a:r>
              <a:rPr lang="en-US" dirty="0" smtClean="0"/>
              <a:t>operational/repair </a:t>
            </a:r>
            <a:r>
              <a:rPr lang="en-US" dirty="0"/>
              <a:t>times of a machine over a reasonably long period, we will find that they are typically characterized by a theoretical or an empirical probability distribution. </a:t>
            </a:r>
            <a:endParaRPr lang="en-US" dirty="0" smtClean="0"/>
          </a:p>
          <a:p>
            <a:pPr lvl="1"/>
            <a:r>
              <a:rPr lang="en-US" dirty="0" smtClean="0"/>
              <a:t>THEREFORE we should randomly fallow a theoretical or an empirical probability distribution </a:t>
            </a:r>
          </a:p>
          <a:p>
            <a:pPr lvl="1"/>
            <a:r>
              <a:rPr lang="en-US" dirty="0" smtClean="0"/>
              <a:t>Hence we need  </a:t>
            </a:r>
            <a:r>
              <a:rPr lang="en-US" dirty="0"/>
              <a:t>uniformly distributed random numbers, </a:t>
            </a:r>
            <a:r>
              <a:rPr lang="en-US" dirty="0" smtClean="0"/>
              <a:t> to produce </a:t>
            </a:r>
            <a:r>
              <a:rPr lang="en-US" i="1" dirty="0"/>
              <a:t>random </a:t>
            </a:r>
            <a:r>
              <a:rPr lang="en-US" i="1" dirty="0" err="1"/>
              <a:t>variates</a:t>
            </a:r>
            <a:r>
              <a:rPr lang="en-US" i="1" dirty="0"/>
              <a:t> </a:t>
            </a:r>
            <a:r>
              <a:rPr lang="en-US" dirty="0"/>
              <a:t>or </a:t>
            </a:r>
            <a:r>
              <a:rPr lang="en-US" i="1" dirty="0"/>
              <a:t>stochastic </a:t>
            </a:r>
            <a:r>
              <a:rPr lang="en-US" i="1" dirty="0" err="1"/>
              <a:t>variates</a:t>
            </a:r>
            <a:r>
              <a:rPr lang="en-US" i="1" dirty="0"/>
              <a:t> 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736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Recap.. Uniform distribution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member of the family, all intervals of the same length on the distribution's support are equally probable. FIGURE SHOWS THE PDF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070" y="3167342"/>
            <a:ext cx="4927298" cy="352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391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Pseudo-Random Numbers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25"/>
          </a:xfrm>
        </p:spPr>
        <p:txBody>
          <a:bodyPr>
            <a:normAutofit/>
          </a:bodyPr>
          <a:lstStyle/>
          <a:p>
            <a:r>
              <a:rPr lang="en-US" dirty="0"/>
              <a:t>there is no such a thing as a </a:t>
            </a:r>
            <a:r>
              <a:rPr lang="en-US" i="1" dirty="0"/>
              <a:t>single </a:t>
            </a:r>
            <a:r>
              <a:rPr lang="en-US" dirty="0"/>
              <a:t>random </a:t>
            </a:r>
            <a:r>
              <a:rPr lang="en-US" dirty="0" smtClean="0"/>
              <a:t>number</a:t>
            </a:r>
          </a:p>
          <a:p>
            <a:r>
              <a:rPr lang="en-US" dirty="0"/>
              <a:t>we speak of a </a:t>
            </a:r>
            <a:r>
              <a:rPr lang="en-US" i="1" dirty="0"/>
              <a:t>sequence </a:t>
            </a:r>
            <a:r>
              <a:rPr lang="en-US" dirty="0"/>
              <a:t>of random numbers that follow a specified theoretical or empirical distribution </a:t>
            </a:r>
            <a:endParaRPr lang="en-US" dirty="0" smtClean="0"/>
          </a:p>
          <a:p>
            <a:r>
              <a:rPr lang="en-US" dirty="0" smtClean="0"/>
              <a:t>To generate </a:t>
            </a:r>
          </a:p>
          <a:p>
            <a:pPr lvl="1"/>
            <a:r>
              <a:rPr lang="en-US" dirty="0"/>
              <a:t>physical phenomenon </a:t>
            </a:r>
            <a:r>
              <a:rPr lang="en-US" dirty="0" smtClean="0"/>
              <a:t> (true random)</a:t>
            </a:r>
          </a:p>
          <a:p>
            <a:pPr lvl="2"/>
            <a:r>
              <a:rPr lang="en-US" dirty="0" smtClean="0"/>
              <a:t>Unpredictable non reproducible, natural software hardware </a:t>
            </a:r>
          </a:p>
          <a:p>
            <a:pPr lvl="2"/>
            <a:r>
              <a:rPr lang="en-US" dirty="0" smtClean="0"/>
              <a:t>Thermal noise of a diode, radioactive decay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deal for cryptography, not good for simulation WHY?</a:t>
            </a:r>
          </a:p>
          <a:p>
            <a:r>
              <a:rPr lang="en-US" dirty="0" smtClean="0"/>
              <a:t>We need to reproduce the same random numbers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500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Generate (cont.)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mathematical algorithms</a:t>
            </a:r>
          </a:p>
          <a:p>
            <a:pPr lvl="1"/>
            <a:r>
              <a:rPr lang="en-US" dirty="0"/>
              <a:t>produce numbers in a deterministic fashion. </a:t>
            </a:r>
            <a:endParaRPr lang="en-US" dirty="0" smtClean="0"/>
          </a:p>
          <a:p>
            <a:pPr lvl="1"/>
            <a:r>
              <a:rPr lang="en-US" dirty="0" smtClean="0"/>
              <a:t>Start value Seed </a:t>
            </a:r>
          </a:p>
          <a:p>
            <a:pPr lvl="1"/>
            <a:r>
              <a:rPr lang="en-US" dirty="0"/>
              <a:t>these numbers appear to be random since they pass a number of statistical tests designed to test various properties of random numbers </a:t>
            </a:r>
            <a:endParaRPr lang="en-US" dirty="0" smtClean="0"/>
          </a:p>
          <a:p>
            <a:pPr lvl="1"/>
            <a:r>
              <a:rPr lang="en-US" dirty="0" smtClean="0"/>
              <a:t>Therefore  they are </a:t>
            </a:r>
            <a:r>
              <a:rPr lang="en-US" dirty="0"/>
              <a:t>referred to as </a:t>
            </a:r>
            <a:r>
              <a:rPr lang="en-US" i="1" dirty="0"/>
              <a:t>pseudo-random numbers. </a:t>
            </a:r>
            <a:endParaRPr lang="en-US" i="1" dirty="0" smtClean="0"/>
          </a:p>
          <a:p>
            <a:pPr lvl="1"/>
            <a:r>
              <a:rPr lang="en-US" i="1" dirty="0" smtClean="0"/>
              <a:t>DEBUG </a:t>
            </a:r>
          </a:p>
          <a:p>
            <a:pPr lvl="1"/>
            <a:r>
              <a:rPr lang="de-DE" dirty="0"/>
              <a:t>on </a:t>
            </a:r>
            <a:r>
              <a:rPr lang="de-DE" dirty="0" err="1"/>
              <a:t>demand</a:t>
            </a:r>
            <a:r>
              <a:rPr lang="de-DE" dirty="0"/>
              <a:t> </a:t>
            </a:r>
            <a:r>
              <a:rPr lang="de-DE" dirty="0" smtClean="0"/>
              <a:t> </a:t>
            </a:r>
            <a:r>
              <a:rPr lang="de-DE" dirty="0" err="1" smtClean="0"/>
              <a:t>generation</a:t>
            </a:r>
            <a:r>
              <a:rPr lang="de-DE" dirty="0" smtClean="0"/>
              <a:t> 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store</a:t>
            </a:r>
            <a:r>
              <a:rPr lang="de-DE" dirty="0" smtClean="0"/>
              <a:t> </a:t>
            </a:r>
          </a:p>
          <a:p>
            <a:pPr lvl="1"/>
            <a:r>
              <a:rPr lang="en-US" dirty="0" smtClean="0"/>
              <a:t>uniformly </a:t>
            </a:r>
            <a:r>
              <a:rPr lang="en-US" dirty="0"/>
              <a:t>distributed in the space </a:t>
            </a:r>
            <a:r>
              <a:rPr lang="de-DE" dirty="0" smtClean="0"/>
              <a:t>[0, 1] </a:t>
            </a:r>
          </a:p>
          <a:p>
            <a:r>
              <a:rPr lang="de-DE" dirty="0" smtClean="0"/>
              <a:t>ALTERNATIVE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en-US" i="1" dirty="0"/>
              <a:t>pseudo-random </a:t>
            </a:r>
            <a:r>
              <a:rPr lang="en-US" i="1" dirty="0" smtClean="0"/>
              <a:t>numbers???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010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of thumb for accepting random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generating random numbers must yield sequences of numbers or bits that are: </a:t>
            </a:r>
          </a:p>
          <a:p>
            <a:pPr lvl="1"/>
            <a:r>
              <a:rPr lang="en-US" dirty="0"/>
              <a:t>uniformly distributed </a:t>
            </a:r>
          </a:p>
          <a:p>
            <a:pPr lvl="1"/>
            <a:r>
              <a:rPr lang="en-US" dirty="0"/>
              <a:t>statistically independent </a:t>
            </a:r>
          </a:p>
          <a:p>
            <a:pPr lvl="1"/>
            <a:r>
              <a:rPr lang="en-US" dirty="0"/>
              <a:t>reproducible, and </a:t>
            </a:r>
          </a:p>
          <a:p>
            <a:pPr lvl="1"/>
            <a:r>
              <a:rPr lang="en-US" dirty="0"/>
              <a:t>non-repeating for any desired length.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76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The </a:t>
            </a:r>
            <a:r>
              <a:rPr lang="en-US" b="1" dirty="0" err="1"/>
              <a:t>congruential</a:t>
            </a:r>
            <a:r>
              <a:rPr lang="en-US" b="1" dirty="0"/>
              <a:t> method </a:t>
            </a:r>
            <a:endParaRPr lang="en-US" b="1" dirty="0" smtClean="0"/>
          </a:p>
          <a:p>
            <a:pPr lvl="1"/>
            <a:r>
              <a:rPr lang="en-US" dirty="0"/>
              <a:t>This is a very popular method and most of the available computer code for the generation of random numbers use some variation of this method. </a:t>
            </a:r>
          </a:p>
          <a:p>
            <a:pPr lvl="3"/>
            <a:r>
              <a:rPr lang="en-US" dirty="0" smtClean="0"/>
              <a:t>Simple Fast Acceptable</a:t>
            </a:r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pPr lvl="3"/>
            <a:r>
              <a:rPr lang="en-US" dirty="0"/>
              <a:t>xi, a, c and m are all non-negative numbers. </a:t>
            </a:r>
            <a:endParaRPr lang="en-US" dirty="0" smtClean="0"/>
          </a:p>
          <a:p>
            <a:pPr lvl="3"/>
            <a:r>
              <a:rPr lang="en-US" i="1" dirty="0"/>
              <a:t>mixed </a:t>
            </a:r>
            <a:r>
              <a:rPr lang="en-US" dirty="0" err="1"/>
              <a:t>congruential</a:t>
            </a:r>
            <a:r>
              <a:rPr lang="en-US" dirty="0"/>
              <a:t> method. </a:t>
            </a:r>
            <a:endParaRPr lang="en-US" dirty="0" smtClean="0"/>
          </a:p>
          <a:p>
            <a:pPr marL="685800" lvl="3" indent="0">
              <a:buNone/>
            </a:pPr>
            <a:r>
              <a:rPr lang="en-US" dirty="0"/>
              <a:t> </a:t>
            </a:r>
            <a:r>
              <a:rPr lang="en-US" dirty="0" smtClean="0"/>
              <a:t>between 0,  m-1, Normalizing  them [0, 1]  divide by m</a:t>
            </a:r>
          </a:p>
          <a:p>
            <a:r>
              <a:rPr lang="en-US" dirty="0"/>
              <a:t>if x0 = 0, a = c = 7, and m = 10 then we can obtain the following sequence of numbers: 7, 6, 9, 0, 7, 6, 9, 0,...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8099" y="3357561"/>
            <a:ext cx="411810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433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1644</TotalTime>
  <Words>2063</Words>
  <Application>Microsoft Macintosh PowerPoint</Application>
  <PresentationFormat>On-screen Show (4:3)</PresentationFormat>
  <Paragraphs>283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Advantage</vt:lpstr>
      <vt:lpstr>Generating Random  Numbers</vt:lpstr>
      <vt:lpstr>THE GENERATION OF PSEUDO-RANDOM NUMBERS </vt:lpstr>
      <vt:lpstr>Why important in General</vt:lpstr>
      <vt:lpstr>Why it is important in Simulation</vt:lpstr>
      <vt:lpstr>Recap.. Uniform distribution </vt:lpstr>
      <vt:lpstr>Pseudo-Random Numbers </vt:lpstr>
      <vt:lpstr>To Generate (cont.) </vt:lpstr>
      <vt:lpstr>Rule of thumb for accepting random numbers</vt:lpstr>
      <vt:lpstr>Methods</vt:lpstr>
      <vt:lpstr>Period</vt:lpstr>
      <vt:lpstr>guarantee a full period: </vt:lpstr>
      <vt:lpstr>A question ?????? </vt:lpstr>
      <vt:lpstr>General congruential methods </vt:lpstr>
      <vt:lpstr>Composite generators </vt:lpstr>
      <vt:lpstr>Tausworthe generators </vt:lpstr>
      <vt:lpstr>The lagged Fibonacci generators </vt:lpstr>
      <vt:lpstr>Mersanne Twister</vt:lpstr>
      <vt:lpstr>Statistical tests for pseudo-random number generators </vt:lpstr>
      <vt:lpstr>Frequency test (Monobit test) </vt:lpstr>
      <vt:lpstr>HOW TO</vt:lpstr>
      <vt:lpstr>Example</vt:lpstr>
      <vt:lpstr>Serial Test</vt:lpstr>
      <vt:lpstr>PowerPoint Presentation</vt:lpstr>
      <vt:lpstr>Serial Test</vt:lpstr>
      <vt:lpstr>Serial Test</vt:lpstr>
      <vt:lpstr>Example Serial Test</vt:lpstr>
      <vt:lpstr>PowerPoint Presentation</vt:lpstr>
      <vt:lpstr>Auto Corelations</vt:lpstr>
      <vt:lpstr>Runs Test</vt:lpstr>
      <vt:lpstr>Chi-square test for goodness of fit </vt:lpstr>
      <vt:lpstr>PowerPoint Presentation</vt:lpstr>
      <vt:lpstr>BIBLIOGRAPHY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Generating Random  Numbers</dc:title>
  <dc:creator>mustafa kasapbasi</dc:creator>
  <cp:lastModifiedBy>mustafa kasapbasi</cp:lastModifiedBy>
  <cp:revision>50</cp:revision>
  <dcterms:created xsi:type="dcterms:W3CDTF">2013-10-10T07:10:36Z</dcterms:created>
  <dcterms:modified xsi:type="dcterms:W3CDTF">2013-10-21T21:42:25Z</dcterms:modified>
</cp:coreProperties>
</file>