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0" d="100"/>
          <a:sy n="60" d="100"/>
        </p:scale>
        <p:origin x="-104" y="-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D1B4C7F-67D6-C04E-8A59-C865A43EA4C9}" type="datetimeFigureOut">
              <a:t>12.11.2013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D1B4C7F-67D6-C04E-8A59-C865A43EA4C9}" type="datetimeFigureOut">
              <a:t>12.11.2013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D1B4C7F-67D6-C04E-8A59-C865A43EA4C9}" type="datetimeFigureOut">
              <a:t>12.11.2013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dirty="0"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D1B4C7F-67D6-C04E-8A59-C865A43EA4C9}" type="datetimeFigureOut">
              <a:t>12.11.2013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D1B4C7F-67D6-C04E-8A59-C865A43EA4C9}" type="datetimeFigureOut">
              <a:t>12.11.2013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10"/>
          </p:nvPr>
        </p:nvSpPr>
        <p:spPr/>
        <p:txBody>
          <a:bodyPr/>
          <a:lstStyle/>
          <a:p>
            <a:fld id="{0D1B4C7F-67D6-C04E-8A59-C865A43EA4C9}" type="datetimeFigureOut">
              <a:t>12.11.2013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18825-CB63-AA41-8AD6-3889AA619EB9}" type="slidenum">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D1B4C7F-67D6-C04E-8A59-C865A43EA4C9}" type="datetimeFigureOut">
              <a:t>12.11.2013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D1B4C7F-67D6-C04E-8A59-C865A43EA4C9}" type="datetimeFigureOut">
              <a:t>12.11.2013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BC018825-CB63-AA41-8AD6-3889AA619EB9}" type="slidenum">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0D1B4C7F-67D6-C04E-8A59-C865A43EA4C9}" type="datetimeFigureOut">
              <a:t>12.11.2013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18825-CB63-AA41-8AD6-3889AA619EB9}" type="slidenum">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BC018825-CB63-AA41-8AD6-3889AA619EB9}" type="slidenum">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0D1B4C7F-67D6-C04E-8A59-C865A43EA4C9}" type="datetimeFigureOut">
              <a:t>12.11.2013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18825-CB63-AA41-8AD6-3889AA619EB9}" type="slidenum">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D1B4C7F-67D6-C04E-8A59-C865A43EA4C9}" type="datetimeFigureOut">
              <a:t>12.11.2013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BC018825-CB63-AA41-8AD6-3889AA619EB9}"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 Id="rId3"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 Id="rId3" Type="http://schemas.openxmlformats.org/officeDocument/2006/relationships/image" Target="../media/image1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png"/><Relationship Id="rId3"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 Id="rId3" Type="http://schemas.openxmlformats.org/officeDocument/2006/relationships/image" Target="../media/image2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png"/><Relationship Id="rId3" Type="http://schemas.openxmlformats.org/officeDocument/2006/relationships/image" Target="../media/image2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9.png"/><Relationship Id="rId3" Type="http://schemas.openxmlformats.org/officeDocument/2006/relationships/image" Target="../media/image3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69615"/>
            <a:ext cx="4038600" cy="637559"/>
          </a:xfrm>
        </p:spPr>
        <p:txBody>
          <a:bodyPr>
            <a:normAutofit/>
          </a:bodyPr>
          <a:lstStyle/>
          <a:p>
            <a:r>
              <a:rPr lang="en-US"/>
              <a:t>Simulation Design</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6414672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Implementation of a future event list as a linked list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498474" y="2468033"/>
            <a:ext cx="8143054" cy="2315633"/>
          </a:xfrm>
          <a:prstGeom prst="rect">
            <a:avLst/>
          </a:prstGeom>
        </p:spPr>
      </p:pic>
    </p:spTree>
    <p:extLst>
      <p:ext uri="{BB962C8B-B14F-4D97-AF65-F5344CB8AC3E}">
        <p14:creationId xmlns:p14="http://schemas.microsoft.com/office/powerpoint/2010/main" val="207562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Creating and deleting nodes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4" name="Picture 3"/>
          <p:cNvPicPr>
            <a:picLocks noChangeAspect="1"/>
          </p:cNvPicPr>
          <p:nvPr/>
        </p:nvPicPr>
        <p:blipFill>
          <a:blip r:embed="rId2"/>
          <a:stretch>
            <a:fillRect/>
          </a:stretch>
        </p:blipFill>
        <p:spPr>
          <a:xfrm>
            <a:off x="251883" y="1422398"/>
            <a:ext cx="2997200" cy="1943100"/>
          </a:xfrm>
          <a:prstGeom prst="rect">
            <a:avLst/>
          </a:prstGeom>
        </p:spPr>
      </p:pic>
      <p:sp>
        <p:nvSpPr>
          <p:cNvPr id="5" name="Rectangle 4"/>
          <p:cNvSpPr/>
          <p:nvPr/>
        </p:nvSpPr>
        <p:spPr>
          <a:xfrm>
            <a:off x="3661833" y="1442591"/>
            <a:ext cx="4572000" cy="1077218"/>
          </a:xfrm>
          <a:prstGeom prst="rect">
            <a:avLst/>
          </a:prstGeom>
        </p:spPr>
        <p:txBody>
          <a:bodyPr>
            <a:spAutoFit/>
          </a:bodyPr>
          <a:lstStyle/>
          <a:p>
            <a:r>
              <a:rPr lang="en-US" sz="3200" baseline="30000"/>
              <a:t>the structure can contain other satellite data which may be specific to each event.</a:t>
            </a:r>
          </a:p>
        </p:txBody>
      </p:sp>
      <p:pic>
        <p:nvPicPr>
          <p:cNvPr id="6" name="Picture 5"/>
          <p:cNvPicPr>
            <a:picLocks noChangeAspect="1"/>
          </p:cNvPicPr>
          <p:nvPr/>
        </p:nvPicPr>
        <p:blipFill>
          <a:blip r:embed="rId3"/>
          <a:stretch>
            <a:fillRect/>
          </a:stretch>
        </p:blipFill>
        <p:spPr>
          <a:xfrm>
            <a:off x="660400" y="3222110"/>
            <a:ext cx="8087894" cy="732094"/>
          </a:xfrm>
          <a:prstGeom prst="rect">
            <a:avLst/>
          </a:prstGeom>
        </p:spPr>
      </p:pic>
      <p:pic>
        <p:nvPicPr>
          <p:cNvPr id="7" name="Picture 6"/>
          <p:cNvPicPr>
            <a:picLocks noChangeAspect="1"/>
          </p:cNvPicPr>
          <p:nvPr/>
        </p:nvPicPr>
        <p:blipFill>
          <a:blip r:embed="rId4"/>
          <a:stretch>
            <a:fillRect/>
          </a:stretch>
        </p:blipFill>
        <p:spPr>
          <a:xfrm>
            <a:off x="251883" y="3975100"/>
            <a:ext cx="6819900" cy="2882900"/>
          </a:xfrm>
          <a:prstGeom prst="rect">
            <a:avLst/>
          </a:prstGeom>
        </p:spPr>
      </p:pic>
      <p:pic>
        <p:nvPicPr>
          <p:cNvPr id="8" name="Picture 7"/>
          <p:cNvPicPr>
            <a:picLocks noChangeAspect="1"/>
          </p:cNvPicPr>
          <p:nvPr/>
        </p:nvPicPr>
        <p:blipFill>
          <a:blip r:embed="rId5"/>
          <a:stretch>
            <a:fillRect/>
          </a:stretch>
        </p:blipFill>
        <p:spPr>
          <a:xfrm>
            <a:off x="4565650" y="4800872"/>
            <a:ext cx="4356100" cy="2120900"/>
          </a:xfrm>
          <a:prstGeom prst="rect">
            <a:avLst/>
          </a:prstGeom>
        </p:spPr>
      </p:pic>
    </p:spTree>
    <p:extLst>
      <p:ext uri="{BB962C8B-B14F-4D97-AF65-F5344CB8AC3E}">
        <p14:creationId xmlns:p14="http://schemas.microsoft.com/office/powerpoint/2010/main" val="2415606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Deletion of a node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1142999" y="1981200"/>
            <a:ext cx="2188087" cy="622300"/>
          </a:xfrm>
          <a:prstGeom prst="rect">
            <a:avLst/>
          </a:prstGeom>
        </p:spPr>
      </p:pic>
    </p:spTree>
    <p:extLst>
      <p:ext uri="{BB962C8B-B14F-4D97-AF65-F5344CB8AC3E}">
        <p14:creationId xmlns:p14="http://schemas.microsoft.com/office/powerpoint/2010/main" val="311964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0"/>
            <a:ext cx="7556313" cy="1116106"/>
          </a:xfrm>
        </p:spPr>
        <p:txBody>
          <a:bodyPr/>
          <a:lstStyle/>
          <a:p>
            <a:r>
              <a:rPr lang="en-US" b="1"/>
              <a:t>Creating linked lists, inserting and removing nodes </a:t>
            </a:r>
            <a:r>
              <a:rPr lang="en-US"/>
              <a:t/>
            </a:r>
            <a:br>
              <a:rPr lang="en-US"/>
            </a:br>
            <a:endParaRPr lang="en-US"/>
          </a:p>
        </p:txBody>
      </p:sp>
      <p:sp>
        <p:nvSpPr>
          <p:cNvPr id="3" name="Content Placeholder 2"/>
          <p:cNvSpPr>
            <a:spLocks noGrp="1"/>
          </p:cNvSpPr>
          <p:nvPr>
            <p:ph idx="1"/>
          </p:nvPr>
        </p:nvSpPr>
        <p:spPr>
          <a:xfrm>
            <a:off x="275167" y="1981200"/>
            <a:ext cx="2243665" cy="4144963"/>
          </a:xfrm>
        </p:spPr>
        <p:txBody>
          <a:bodyPr>
            <a:normAutofit/>
          </a:bodyPr>
          <a:lstStyle/>
          <a:p>
            <a:r>
              <a:rPr lang="en-US"/>
              <a:t>The node can then be inserted into the list in an appropriate position such that the nodes are ordered according to a specified field. </a:t>
            </a:r>
            <a:endParaRPr lang="en-US"/>
          </a:p>
          <a:p>
            <a:endParaRPr lang="en-US"/>
          </a:p>
        </p:txBody>
      </p:sp>
      <p:pic>
        <p:nvPicPr>
          <p:cNvPr id="5" name="Picture 4"/>
          <p:cNvPicPr>
            <a:picLocks noChangeAspect="1"/>
          </p:cNvPicPr>
          <p:nvPr/>
        </p:nvPicPr>
        <p:blipFill>
          <a:blip r:embed="rId2"/>
          <a:stretch>
            <a:fillRect/>
          </a:stretch>
        </p:blipFill>
        <p:spPr>
          <a:xfrm>
            <a:off x="2298700" y="1116106"/>
            <a:ext cx="6845300" cy="5270500"/>
          </a:xfrm>
          <a:prstGeom prst="rect">
            <a:avLst/>
          </a:prstGeom>
        </p:spPr>
      </p:pic>
      <p:pic>
        <p:nvPicPr>
          <p:cNvPr id="6" name="Picture 5"/>
          <p:cNvPicPr>
            <a:picLocks noChangeAspect="1"/>
          </p:cNvPicPr>
          <p:nvPr/>
        </p:nvPicPr>
        <p:blipFill>
          <a:blip r:embed="rId3"/>
          <a:stretch>
            <a:fillRect/>
          </a:stretch>
        </p:blipFill>
        <p:spPr>
          <a:xfrm>
            <a:off x="5592234" y="5116513"/>
            <a:ext cx="3594100" cy="2019300"/>
          </a:xfrm>
          <a:prstGeom prst="rect">
            <a:avLst/>
          </a:prstGeom>
        </p:spPr>
      </p:pic>
    </p:spTree>
    <p:extLst>
      <p:ext uri="{BB962C8B-B14F-4D97-AF65-F5344CB8AC3E}">
        <p14:creationId xmlns:p14="http://schemas.microsoft.com/office/powerpoint/2010/main" val="2627107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Case 1 </a:t>
            </a:r>
            <a:r>
              <a:rPr lang="en-US" i="1"/>
              <a:t>head is NULL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1464733" y="1981200"/>
            <a:ext cx="4521200" cy="2362200"/>
          </a:xfrm>
          <a:prstGeom prst="rect">
            <a:avLst/>
          </a:prstGeom>
        </p:spPr>
      </p:pic>
      <p:pic>
        <p:nvPicPr>
          <p:cNvPr id="6" name="Picture 5"/>
          <p:cNvPicPr>
            <a:picLocks noChangeAspect="1"/>
          </p:cNvPicPr>
          <p:nvPr/>
        </p:nvPicPr>
        <p:blipFill>
          <a:blip r:embed="rId3"/>
          <a:stretch>
            <a:fillRect/>
          </a:stretch>
        </p:blipFill>
        <p:spPr>
          <a:xfrm>
            <a:off x="1464733" y="4343400"/>
            <a:ext cx="4432300" cy="1790700"/>
          </a:xfrm>
          <a:prstGeom prst="rect">
            <a:avLst/>
          </a:prstGeom>
        </p:spPr>
      </p:pic>
    </p:spTree>
    <p:extLst>
      <p:ext uri="{BB962C8B-B14F-4D97-AF65-F5344CB8AC3E}">
        <p14:creationId xmlns:p14="http://schemas.microsoft.com/office/powerpoint/2010/main" val="676363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Case 2: head-&gt;clock &gt; newNodePtr-&gt;clock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4" name="Picture 3"/>
          <p:cNvPicPr>
            <a:picLocks noChangeAspect="1"/>
          </p:cNvPicPr>
          <p:nvPr/>
        </p:nvPicPr>
        <p:blipFill>
          <a:blip r:embed="rId2"/>
          <a:stretch>
            <a:fillRect/>
          </a:stretch>
        </p:blipFill>
        <p:spPr>
          <a:xfrm>
            <a:off x="1333500" y="1600200"/>
            <a:ext cx="6464300" cy="2070100"/>
          </a:xfrm>
          <a:prstGeom prst="rect">
            <a:avLst/>
          </a:prstGeom>
        </p:spPr>
      </p:pic>
      <p:pic>
        <p:nvPicPr>
          <p:cNvPr id="5" name="Picture 4"/>
          <p:cNvPicPr>
            <a:picLocks noChangeAspect="1"/>
          </p:cNvPicPr>
          <p:nvPr/>
        </p:nvPicPr>
        <p:blipFill>
          <a:blip r:embed="rId3"/>
          <a:stretch>
            <a:fillRect/>
          </a:stretch>
        </p:blipFill>
        <p:spPr>
          <a:xfrm>
            <a:off x="817034" y="4072467"/>
            <a:ext cx="7848600" cy="3009900"/>
          </a:xfrm>
          <a:prstGeom prst="rect">
            <a:avLst/>
          </a:prstGeom>
        </p:spPr>
      </p:pic>
    </p:spTree>
    <p:extLst>
      <p:ext uri="{BB962C8B-B14F-4D97-AF65-F5344CB8AC3E}">
        <p14:creationId xmlns:p14="http://schemas.microsoft.com/office/powerpoint/2010/main" val="1740342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a:t>Case 3: Insertion between head and last node of the list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969434" y="1600200"/>
            <a:ext cx="6007100" cy="2336800"/>
          </a:xfrm>
          <a:prstGeom prst="rect">
            <a:avLst/>
          </a:prstGeom>
        </p:spPr>
      </p:pic>
      <p:pic>
        <p:nvPicPr>
          <p:cNvPr id="7" name="Picture 6"/>
          <p:cNvPicPr>
            <a:picLocks noChangeAspect="1"/>
          </p:cNvPicPr>
          <p:nvPr/>
        </p:nvPicPr>
        <p:blipFill>
          <a:blip r:embed="rId3"/>
          <a:stretch>
            <a:fillRect/>
          </a:stretch>
        </p:blipFill>
        <p:spPr>
          <a:xfrm>
            <a:off x="660400" y="4495800"/>
            <a:ext cx="7823200" cy="2311400"/>
          </a:xfrm>
          <a:prstGeom prst="rect">
            <a:avLst/>
          </a:prstGeom>
        </p:spPr>
      </p:pic>
    </p:spTree>
    <p:extLst>
      <p:ext uri="{BB962C8B-B14F-4D97-AF65-F5344CB8AC3E}">
        <p14:creationId xmlns:p14="http://schemas.microsoft.com/office/powerpoint/2010/main" val="4959881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Removing a node from the linked list </a:t>
            </a:r>
            <a:r>
              <a:rPr lang="en-US"/>
              <a:t/>
            </a:r>
            <a:br>
              <a:rPr lang="en-US"/>
            </a:br>
            <a:endParaRPr lang="en-US"/>
          </a:p>
        </p:txBody>
      </p:sp>
      <p:sp>
        <p:nvSpPr>
          <p:cNvPr id="3" name="Content Placeholder 2"/>
          <p:cNvSpPr>
            <a:spLocks noGrp="1"/>
          </p:cNvSpPr>
          <p:nvPr>
            <p:ph idx="1"/>
          </p:nvPr>
        </p:nvSpPr>
        <p:spPr/>
        <p:txBody>
          <a:bodyPr/>
          <a:lstStyle/>
          <a:p>
            <a:r>
              <a:rPr lang="en-US"/>
              <a:t>The linked list is always maintained in an ascending order of the clock value. Therefore, the next event to occur is the first node of the linked list. </a:t>
            </a:r>
            <a:endParaRPr lang="en-US"/>
          </a:p>
          <a:p>
            <a:endParaRPr lang="en-US"/>
          </a:p>
        </p:txBody>
      </p:sp>
      <p:pic>
        <p:nvPicPr>
          <p:cNvPr id="4" name="Picture 3"/>
          <p:cNvPicPr>
            <a:picLocks noChangeAspect="1"/>
          </p:cNvPicPr>
          <p:nvPr/>
        </p:nvPicPr>
        <p:blipFill>
          <a:blip r:embed="rId2"/>
          <a:stretch>
            <a:fillRect/>
          </a:stretch>
        </p:blipFill>
        <p:spPr>
          <a:xfrm>
            <a:off x="0" y="3039533"/>
            <a:ext cx="6388100" cy="3479800"/>
          </a:xfrm>
          <a:prstGeom prst="rect">
            <a:avLst/>
          </a:prstGeom>
        </p:spPr>
      </p:pic>
      <p:pic>
        <p:nvPicPr>
          <p:cNvPr id="5" name="Picture 4"/>
          <p:cNvPicPr>
            <a:picLocks noChangeAspect="1"/>
          </p:cNvPicPr>
          <p:nvPr/>
        </p:nvPicPr>
        <p:blipFill>
          <a:blip r:embed="rId3"/>
          <a:stretch>
            <a:fillRect/>
          </a:stretch>
        </p:blipFill>
        <p:spPr>
          <a:xfrm>
            <a:off x="3132667" y="4285032"/>
            <a:ext cx="6011333" cy="2234301"/>
          </a:xfrm>
          <a:prstGeom prst="rect">
            <a:avLst/>
          </a:prstGeom>
        </p:spPr>
      </p:pic>
    </p:spTree>
    <p:extLst>
      <p:ext uri="{BB962C8B-B14F-4D97-AF65-F5344CB8AC3E}">
        <p14:creationId xmlns:p14="http://schemas.microsoft.com/office/powerpoint/2010/main" val="958880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Time complexity of linked lists </a:t>
            </a:r>
            <a:r>
              <a:rPr lang="en-US"/>
              <a:t/>
            </a:r>
            <a:br>
              <a:rPr lang="en-US"/>
            </a:br>
            <a:endParaRPr lang="en-US"/>
          </a:p>
        </p:txBody>
      </p:sp>
      <p:sp>
        <p:nvSpPr>
          <p:cNvPr id="3" name="Content Placeholder 2"/>
          <p:cNvSpPr>
            <a:spLocks noGrp="1"/>
          </p:cNvSpPr>
          <p:nvPr>
            <p:ph idx="1"/>
          </p:nvPr>
        </p:nvSpPr>
        <p:spPr/>
        <p:txBody>
          <a:bodyPr/>
          <a:lstStyle/>
          <a:p>
            <a:r>
              <a:rPr lang="en-US"/>
              <a:t>Insert / Remove </a:t>
            </a:r>
          </a:p>
          <a:p>
            <a:pPr lvl="1"/>
            <a:r>
              <a:rPr lang="en-US"/>
              <a:t>In order to insert a node in the linked list we have to traverse the linked list and compare each node until we find the correct insertion position </a:t>
            </a:r>
            <a:endParaRPr lang="en-US"/>
          </a:p>
          <a:p>
            <a:pPr lvl="1"/>
            <a:r>
              <a:rPr lang="en-US"/>
              <a:t>The maximum number of nodes compared in the worst case will be the total number of nodes in the list. Thus the complexity of the insert operation is linear on n. </a:t>
            </a:r>
            <a:endParaRPr lang="en-US"/>
          </a:p>
          <a:p>
            <a:pPr lvl="1"/>
            <a:r>
              <a:rPr lang="en-US"/>
              <a:t>Searching a linked list might be time consuming if n is very large. In this case, one can employ better searching procedures. For example, a simple solution is to maintain a pointer B to a node which is in the middle of the linked list. </a:t>
            </a:r>
            <a:endParaRPr lang="en-US"/>
          </a:p>
          <a:p>
            <a:pPr lvl="1"/>
            <a:endParaRPr lang="en-US"/>
          </a:p>
        </p:txBody>
      </p:sp>
    </p:spTree>
    <p:extLst>
      <p:ext uri="{BB962C8B-B14F-4D97-AF65-F5344CB8AC3E}">
        <p14:creationId xmlns:p14="http://schemas.microsoft.com/office/powerpoint/2010/main" val="691424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Doubly linked lists </a:t>
            </a:r>
            <a:r>
              <a:rPr lang="en-US"/>
              <a:t/>
            </a:r>
            <a:br>
              <a:rPr lang="en-US"/>
            </a:br>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498474" y="1600200"/>
            <a:ext cx="7061200" cy="1828800"/>
          </a:xfrm>
          <a:prstGeom prst="rect">
            <a:avLst/>
          </a:prstGeom>
        </p:spPr>
      </p:pic>
    </p:spTree>
    <p:extLst>
      <p:ext uri="{BB962C8B-B14F-4D97-AF65-F5344CB8AC3E}">
        <p14:creationId xmlns:p14="http://schemas.microsoft.com/office/powerpoint/2010/main" val="2049749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a:t>
            </a:r>
          </a:p>
        </p:txBody>
      </p:sp>
      <p:sp>
        <p:nvSpPr>
          <p:cNvPr id="3" name="Content Placeholder 2"/>
          <p:cNvSpPr>
            <a:spLocks noGrp="1"/>
          </p:cNvSpPr>
          <p:nvPr>
            <p:ph idx="1"/>
          </p:nvPr>
        </p:nvSpPr>
        <p:spPr/>
        <p:txBody>
          <a:bodyPr/>
          <a:lstStyle/>
          <a:p>
            <a:r>
              <a:rPr lang="en-US"/>
              <a:t> </a:t>
            </a:r>
            <a:r>
              <a:rPr lang="en-US" i="1"/>
              <a:t>event-advance </a:t>
            </a:r>
            <a:r>
              <a:rPr lang="en-US"/>
              <a:t>and</a:t>
            </a:r>
          </a:p>
          <a:p>
            <a:r>
              <a:rPr lang="en-US"/>
              <a:t>  </a:t>
            </a:r>
            <a:r>
              <a:rPr lang="en-US" i="1"/>
              <a:t>unit-time advance. </a:t>
            </a:r>
            <a:r>
              <a:rPr lang="en-US"/>
              <a:t>Both these designs are event-based but utilize different ways of advancing the time</a:t>
            </a:r>
          </a:p>
          <a:p>
            <a:r>
              <a:rPr lang="en-US"/>
              <a:t> The third design is </a:t>
            </a:r>
            <a:r>
              <a:rPr lang="en-US" i="1"/>
              <a:t>activity- based</a:t>
            </a:r>
            <a:r>
              <a:rPr lang="en-US"/>
              <a:t>. </a:t>
            </a:r>
          </a:p>
          <a:p>
            <a:endParaRPr lang="en-US"/>
          </a:p>
        </p:txBody>
      </p:sp>
    </p:spTree>
    <p:extLst>
      <p:ext uri="{BB962C8B-B14F-4D97-AF65-F5344CB8AC3E}">
        <p14:creationId xmlns:p14="http://schemas.microsoft.com/office/powerpoint/2010/main" val="177355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Unit-time advance design </a:t>
            </a:r>
            <a:r>
              <a:rPr lang="fr-FR"/>
              <a:t/>
            </a:r>
            <a:br>
              <a:rPr lang="fr-FR"/>
            </a:br>
            <a:endParaRPr lang="en-US"/>
          </a:p>
        </p:txBody>
      </p:sp>
      <p:sp>
        <p:nvSpPr>
          <p:cNvPr id="3" name="Content Placeholder 2"/>
          <p:cNvSpPr>
            <a:spLocks noGrp="1"/>
          </p:cNvSpPr>
          <p:nvPr>
            <p:ph idx="1"/>
          </p:nvPr>
        </p:nvSpPr>
        <p:spPr/>
        <p:txBody>
          <a:bodyPr/>
          <a:lstStyle/>
          <a:p>
            <a:r>
              <a:rPr lang="en-US"/>
              <a:t>the master clock can be advanced in fixed increments of time, each increment being equal to one unit of time. </a:t>
            </a:r>
            <a:endParaRPr lang="en-US"/>
          </a:p>
          <a:p>
            <a:r>
              <a:rPr lang="en-US"/>
              <a:t>E</a:t>
            </a:r>
            <a:r>
              <a:rPr lang="en-US"/>
              <a:t>ach time the master clock is advanced by a unit time, all future event clocks are compared with the current value of the master clock. </a:t>
            </a:r>
            <a:endParaRPr lang="en-US"/>
          </a:p>
          <a:p>
            <a:r>
              <a:rPr lang="en-US"/>
              <a:t>If no clock is equal to the current value of the master clock, then no event has occurred and no action has to take place. In either case, the master clock is again increased by unit time and the cycle is repeated. This mode of advancing the simulation through time </a:t>
            </a:r>
            <a:endParaRPr lang="en-US"/>
          </a:p>
          <a:p>
            <a:endParaRPr lang="en-US"/>
          </a:p>
        </p:txBody>
      </p:sp>
    </p:spTree>
    <p:extLst>
      <p:ext uri="{BB962C8B-B14F-4D97-AF65-F5344CB8AC3E}">
        <p14:creationId xmlns:p14="http://schemas.microsoft.com/office/powerpoint/2010/main" val="3733884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p>
        </p:txBody>
      </p:sp>
      <p:pic>
        <p:nvPicPr>
          <p:cNvPr id="4" name="Picture 3"/>
          <p:cNvPicPr>
            <a:picLocks noChangeAspect="1"/>
          </p:cNvPicPr>
          <p:nvPr/>
        </p:nvPicPr>
        <p:blipFill>
          <a:blip r:embed="rId2"/>
          <a:stretch>
            <a:fillRect/>
          </a:stretch>
        </p:blipFill>
        <p:spPr>
          <a:xfrm>
            <a:off x="5113943" y="0"/>
            <a:ext cx="2940844" cy="6858000"/>
          </a:xfrm>
          <a:prstGeom prst="rect">
            <a:avLst/>
          </a:prstGeom>
        </p:spPr>
      </p:pic>
      <p:pic>
        <p:nvPicPr>
          <p:cNvPr id="5" name="Picture 4"/>
          <p:cNvPicPr>
            <a:picLocks noChangeAspect="1"/>
          </p:cNvPicPr>
          <p:nvPr/>
        </p:nvPicPr>
        <p:blipFill>
          <a:blip r:embed="rId3"/>
          <a:stretch>
            <a:fillRect/>
          </a:stretch>
        </p:blipFill>
        <p:spPr>
          <a:xfrm>
            <a:off x="275243" y="2336800"/>
            <a:ext cx="4838700" cy="1536700"/>
          </a:xfrm>
          <a:prstGeom prst="rect">
            <a:avLst/>
          </a:prstGeom>
        </p:spPr>
      </p:pic>
    </p:spTree>
    <p:extLst>
      <p:ext uri="{BB962C8B-B14F-4D97-AF65-F5344CB8AC3E}">
        <p14:creationId xmlns:p14="http://schemas.microsoft.com/office/powerpoint/2010/main" val="418955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Alternative Future Clock</a:t>
            </a:r>
          </a:p>
        </p:txBody>
      </p:sp>
      <p:sp>
        <p:nvSpPr>
          <p:cNvPr id="3" name="Content Placeholder 2"/>
          <p:cNvSpPr>
            <a:spLocks noGrp="1"/>
          </p:cNvSpPr>
          <p:nvPr>
            <p:ph idx="1"/>
          </p:nvPr>
        </p:nvSpPr>
        <p:spPr/>
        <p:txBody>
          <a:bodyPr/>
          <a:lstStyle/>
          <a:p>
            <a:r>
              <a:rPr lang="en-US"/>
              <a:t>future event clock is a variable which, as in the case of the vent-advance design, contains a future time with respect to the origin </a:t>
            </a:r>
          </a:p>
          <a:p>
            <a:r>
              <a:rPr lang="en-US"/>
              <a:t>Alternatively, a future clock can simply reflect the duration of a particular activity. </a:t>
            </a:r>
          </a:p>
          <a:p>
            <a:r>
              <a:rPr lang="en-US"/>
              <a:t>Each time the master clock is advanced by a unit of time, the value of each future clock is decreased by a unit time. If any of these clocks becomes equal to zero, then the associated event has occurred and appropriate action has to take place. </a:t>
            </a:r>
            <a:endParaRPr lang="en-US"/>
          </a:p>
          <a:p>
            <a:endParaRPr lang="en-US"/>
          </a:p>
          <a:p>
            <a:endParaRPr lang="en-US"/>
          </a:p>
          <a:p>
            <a:endParaRPr lang="en-US"/>
          </a:p>
          <a:p>
            <a:endParaRPr lang="en-US"/>
          </a:p>
        </p:txBody>
      </p:sp>
    </p:spTree>
    <p:extLst>
      <p:ext uri="{BB962C8B-B14F-4D97-AF65-F5344CB8AC3E}">
        <p14:creationId xmlns:p14="http://schemas.microsoft.com/office/powerpoint/2010/main" val="27767419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p>
        </p:txBody>
      </p:sp>
      <p:pic>
        <p:nvPicPr>
          <p:cNvPr id="5" name="Picture 4"/>
          <p:cNvPicPr>
            <a:picLocks noChangeAspect="1"/>
          </p:cNvPicPr>
          <p:nvPr/>
        </p:nvPicPr>
        <p:blipFill>
          <a:blip r:embed="rId2"/>
          <a:stretch>
            <a:fillRect/>
          </a:stretch>
        </p:blipFill>
        <p:spPr>
          <a:xfrm>
            <a:off x="1485900" y="0"/>
            <a:ext cx="5522495" cy="6858000"/>
          </a:xfrm>
          <a:prstGeom prst="rect">
            <a:avLst/>
          </a:prstGeom>
        </p:spPr>
      </p:pic>
    </p:spTree>
    <p:extLst>
      <p:ext uri="{BB962C8B-B14F-4D97-AF65-F5344CB8AC3E}">
        <p14:creationId xmlns:p14="http://schemas.microsoft.com/office/powerpoint/2010/main" val="23592725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Selecting a unit time </a:t>
            </a:r>
            <a:endParaRPr lang="en-US"/>
          </a:p>
        </p:txBody>
      </p:sp>
      <p:sp>
        <p:nvSpPr>
          <p:cNvPr id="3" name="Content Placeholder 2"/>
          <p:cNvSpPr>
            <a:spLocks noGrp="1"/>
          </p:cNvSpPr>
          <p:nvPr>
            <p:ph idx="1"/>
          </p:nvPr>
        </p:nvSpPr>
        <p:spPr/>
        <p:txBody>
          <a:bodyPr/>
          <a:lstStyle/>
          <a:p>
            <a:r>
              <a:rPr lang="en-US"/>
              <a:t>The unit time is readily obtained in the case where all future event clocks are represented by integer variables </a:t>
            </a:r>
            <a:endParaRPr lang="en-US"/>
          </a:p>
          <a:p>
            <a:r>
              <a:rPr lang="en-US"/>
              <a:t>For, each event clock is simply a multiple of the unit time. </a:t>
            </a:r>
            <a:endParaRPr lang="en-US"/>
          </a:p>
          <a:p>
            <a:r>
              <a:rPr lang="en-US"/>
              <a:t>frequently future event clocks are represented by real variables. </a:t>
            </a:r>
            <a:endParaRPr lang="en-US"/>
          </a:p>
          <a:p>
            <a:endParaRPr lang="en-US"/>
          </a:p>
        </p:txBody>
      </p:sp>
      <p:pic>
        <p:nvPicPr>
          <p:cNvPr id="4" name="Picture 3"/>
          <p:cNvPicPr>
            <a:picLocks noChangeAspect="1"/>
          </p:cNvPicPr>
          <p:nvPr/>
        </p:nvPicPr>
        <p:blipFill>
          <a:blip r:embed="rId2"/>
          <a:stretch>
            <a:fillRect/>
          </a:stretch>
        </p:blipFill>
        <p:spPr>
          <a:xfrm>
            <a:off x="1562100" y="4445000"/>
            <a:ext cx="6019800" cy="2032000"/>
          </a:xfrm>
          <a:prstGeom prst="rect">
            <a:avLst/>
          </a:prstGeom>
        </p:spPr>
      </p:pic>
    </p:spTree>
    <p:extLst>
      <p:ext uri="{BB962C8B-B14F-4D97-AF65-F5344CB8AC3E}">
        <p14:creationId xmlns:p14="http://schemas.microsoft.com/office/powerpoint/2010/main" val="1456767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Complications</a:t>
            </a:r>
          </a:p>
        </p:txBody>
      </p:sp>
      <p:sp>
        <p:nvSpPr>
          <p:cNvPr id="3" name="Content Placeholder 2"/>
          <p:cNvSpPr>
            <a:spLocks noGrp="1"/>
          </p:cNvSpPr>
          <p:nvPr>
            <p:ph idx="1"/>
          </p:nvPr>
        </p:nvSpPr>
        <p:spPr>
          <a:xfrm>
            <a:off x="498474" y="1981200"/>
            <a:ext cx="7556313" cy="4559300"/>
          </a:xfrm>
        </p:spPr>
        <p:txBody>
          <a:bodyPr>
            <a:normAutofit fontScale="92500" lnSpcReduction="10000"/>
          </a:bodyPr>
          <a:lstStyle/>
          <a:p>
            <a:r>
              <a:rPr lang="en-US"/>
              <a:t>This introduces inaccuracies when estimating time parameters related to the occurrence of events. </a:t>
            </a:r>
            <a:endParaRPr lang="en-US"/>
          </a:p>
          <a:p>
            <a:r>
              <a:rPr lang="en-US"/>
              <a:t>Another complication that might arise is due to the possibility of having multiple events occurring during the same unit of time. </a:t>
            </a:r>
            <a:endParaRPr lang="en-US"/>
          </a:p>
          <a:p>
            <a:r>
              <a:rPr lang="en-US"/>
              <a:t>In general, a unit time should be small enough so that at most one event occurs during the period of a unit of time </a:t>
            </a:r>
            <a:endParaRPr lang="en-US"/>
          </a:p>
          <a:p>
            <a:r>
              <a:rPr lang="en-US"/>
              <a:t>However, if it is too small, the simulation program will spend most of its time in non-productive mode, i.e. advancing the master clock and checking whether an event has occurred or not. </a:t>
            </a:r>
            <a:endParaRPr lang="en-US"/>
          </a:p>
          <a:p>
            <a:r>
              <a:rPr lang="en-US" b="1"/>
              <a:t>simple heuristic rule such as setting the unit time equal to one-half of the smallest variate generated. </a:t>
            </a:r>
            <a:endParaRPr lang="en-US" b="1"/>
          </a:p>
          <a:p>
            <a:endParaRPr lang="en-US" b="1"/>
          </a:p>
        </p:txBody>
      </p:sp>
    </p:spTree>
    <p:extLst>
      <p:ext uri="{BB962C8B-B14F-4D97-AF65-F5344CB8AC3E}">
        <p14:creationId xmlns:p14="http://schemas.microsoft.com/office/powerpoint/2010/main" val="3954162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a:t>
            </a:r>
          </a:p>
        </p:txBody>
      </p:sp>
      <p:sp>
        <p:nvSpPr>
          <p:cNvPr id="3" name="Content Placeholder 2"/>
          <p:cNvSpPr>
            <a:spLocks noGrp="1"/>
          </p:cNvSpPr>
          <p:nvPr>
            <p:ph idx="1"/>
          </p:nvPr>
        </p:nvSpPr>
        <p:spPr/>
        <p:txBody>
          <a:bodyPr/>
          <a:lstStyle/>
          <a:p>
            <a:r>
              <a:rPr lang="en-US"/>
              <a:t>For instance, one can start with a small unit time. Then, it can be slightly increased. If it is found to have no effect on the computed results, then it can be further increased, and so on. </a:t>
            </a:r>
            <a:endParaRPr lang="en-US"/>
          </a:p>
          <a:p>
            <a:endParaRPr lang="en-US"/>
          </a:p>
        </p:txBody>
      </p:sp>
    </p:spTree>
    <p:extLst>
      <p:ext uri="{BB962C8B-B14F-4D97-AF65-F5344CB8AC3E}">
        <p14:creationId xmlns:p14="http://schemas.microsoft.com/office/powerpoint/2010/main" val="2251952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Implementation </a:t>
            </a:r>
            <a:r>
              <a:rPr lang="fr-FR"/>
              <a:t/>
            </a:r>
            <a:br>
              <a:rPr lang="fr-FR"/>
            </a:br>
            <a:endParaRPr lang="en-US"/>
          </a:p>
        </p:txBody>
      </p:sp>
      <p:sp>
        <p:nvSpPr>
          <p:cNvPr id="3" name="Content Placeholder 2"/>
          <p:cNvSpPr>
            <a:spLocks noGrp="1"/>
          </p:cNvSpPr>
          <p:nvPr>
            <p:ph idx="1"/>
          </p:nvPr>
        </p:nvSpPr>
        <p:spPr/>
        <p:txBody>
          <a:bodyPr/>
          <a:lstStyle/>
          <a:p>
            <a:r>
              <a:rPr lang="en-US"/>
              <a:t>The main operation related to the processing of the future event list is to compare all the future event clocks against the master clock each time the master clock is increased by a unit time. An implementation using a sequential.</a:t>
            </a:r>
            <a:endParaRPr lang="en-US"/>
          </a:p>
        </p:txBody>
      </p:sp>
    </p:spTree>
    <p:extLst>
      <p:ext uri="{BB962C8B-B14F-4D97-AF65-F5344CB8AC3E}">
        <p14:creationId xmlns:p14="http://schemas.microsoft.com/office/powerpoint/2010/main" val="17582171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Event-advance vs. unit-time advance </a:t>
            </a:r>
            <a:r>
              <a:rPr lang="en-US"/>
              <a:t/>
            </a:r>
            <a:br>
              <a:rPr lang="en-US"/>
            </a:br>
            <a:endParaRPr lang="en-US"/>
          </a:p>
        </p:txBody>
      </p:sp>
      <p:sp>
        <p:nvSpPr>
          <p:cNvPr id="3" name="Content Placeholder 2"/>
          <p:cNvSpPr>
            <a:spLocks noGrp="1"/>
          </p:cNvSpPr>
          <p:nvPr>
            <p:ph idx="1"/>
          </p:nvPr>
        </p:nvSpPr>
        <p:spPr/>
        <p:txBody>
          <a:bodyPr/>
          <a:lstStyle/>
          <a:p>
            <a:r>
              <a:rPr lang="en-US"/>
              <a:t>where there are many events which occur at times close to each other </a:t>
            </a:r>
            <a:endParaRPr lang="en-US"/>
          </a:p>
          <a:p>
            <a:r>
              <a:rPr lang="en-US"/>
              <a:t>The best case, in fact, would occur when the events are about a unit time from each other. </a:t>
            </a:r>
            <a:endParaRPr lang="en-US"/>
          </a:p>
          <a:p>
            <a:r>
              <a:rPr lang="en-US"/>
              <a:t>The worst case for the unit-time advance method is when there are few events and they are far apart from each other. </a:t>
            </a:r>
            <a:endParaRPr lang="en-US"/>
          </a:p>
          <a:p>
            <a:r>
              <a:rPr lang="en-US"/>
              <a:t>??</a:t>
            </a:r>
          </a:p>
        </p:txBody>
      </p:sp>
    </p:spTree>
    <p:extLst>
      <p:ext uri="{BB962C8B-B14F-4D97-AF65-F5344CB8AC3E}">
        <p14:creationId xmlns:p14="http://schemas.microsoft.com/office/powerpoint/2010/main" val="204633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Activity-based simulation design </a:t>
            </a:r>
            <a:r>
              <a:rPr lang="en-US"/>
              <a:t/>
            </a:r>
            <a:br>
              <a:rPr lang="en-US"/>
            </a:br>
            <a:endParaRPr lang="en-US"/>
          </a:p>
        </p:txBody>
      </p:sp>
      <p:sp>
        <p:nvSpPr>
          <p:cNvPr id="3" name="Content Placeholder 2"/>
          <p:cNvSpPr>
            <a:spLocks noGrp="1"/>
          </p:cNvSpPr>
          <p:nvPr>
            <p:ph idx="1"/>
          </p:nvPr>
        </p:nvSpPr>
        <p:spPr>
          <a:xfrm>
            <a:off x="498474" y="1981200"/>
            <a:ext cx="7556313" cy="4411133"/>
          </a:xfrm>
        </p:spPr>
        <p:txBody>
          <a:bodyPr>
            <a:normAutofit fontScale="92500" lnSpcReduction="10000"/>
          </a:bodyPr>
          <a:lstStyle/>
          <a:p>
            <a:r>
              <a:rPr lang="en-US"/>
              <a:t>he system modelled is viewed as a collection of activities or processes. </a:t>
            </a:r>
            <a:endParaRPr lang="en-US"/>
          </a:p>
          <a:p>
            <a:r>
              <a:rPr lang="en-US"/>
              <a:t>a single server queueing system can be seen as a collection of the following activities:</a:t>
            </a:r>
          </a:p>
          <a:p>
            <a:pPr lvl="1"/>
            <a:r>
              <a:rPr lang="en-US"/>
              <a:t> a) inter arriving,</a:t>
            </a:r>
          </a:p>
          <a:p>
            <a:pPr lvl="1"/>
            <a:r>
              <a:rPr lang="en-US"/>
              <a:t> b) being served, and </a:t>
            </a:r>
          </a:p>
          <a:p>
            <a:pPr lvl="1"/>
            <a:r>
              <a:rPr lang="en-US"/>
              <a:t> c) waiting for service </a:t>
            </a:r>
          </a:p>
          <a:p>
            <a:r>
              <a:rPr lang="en-US"/>
              <a:t>In an activity based design, one mainly concentrates on the set of conditions that determine when activities start or stop. </a:t>
            </a:r>
            <a:endParaRPr lang="en-US"/>
          </a:p>
          <a:p>
            <a:r>
              <a:rPr lang="en-US"/>
              <a:t>This design is useful when simulating systems with complex interactive processing patterns, sometimes referred to as </a:t>
            </a:r>
            <a:r>
              <a:rPr lang="en-US" b="1"/>
              <a:t>machine-oriented models</a:t>
            </a:r>
            <a:r>
              <a:rPr lang="en-US"/>
              <a:t>. </a:t>
            </a:r>
            <a:endParaRPr lang="en-US"/>
          </a:p>
          <a:p>
            <a:endParaRPr lang="en-US"/>
          </a:p>
          <a:p>
            <a:endParaRPr lang="en-US"/>
          </a:p>
        </p:txBody>
      </p:sp>
    </p:spTree>
    <p:extLst>
      <p:ext uri="{BB962C8B-B14F-4D97-AF65-F5344CB8AC3E}">
        <p14:creationId xmlns:p14="http://schemas.microsoft.com/office/powerpoint/2010/main" val="1382394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Event-advance design </a:t>
            </a:r>
            <a:r>
              <a:rPr lang="fr-FR"/>
              <a:t/>
            </a:r>
            <a:br>
              <a:rPr lang="fr-FR"/>
            </a:br>
            <a:endParaRPr lang="en-US"/>
          </a:p>
        </p:txBody>
      </p:sp>
      <p:sp>
        <p:nvSpPr>
          <p:cNvPr id="3" name="Content Placeholder 2"/>
          <p:cNvSpPr>
            <a:spLocks noGrp="1"/>
          </p:cNvSpPr>
          <p:nvPr>
            <p:ph idx="1"/>
          </p:nvPr>
        </p:nvSpPr>
        <p:spPr/>
        <p:txBody>
          <a:bodyPr>
            <a:normAutofit fontScale="92500" lnSpcReduction="10000"/>
          </a:bodyPr>
          <a:lstStyle/>
          <a:p>
            <a:r>
              <a:rPr lang="en-US"/>
              <a:t>Described in previous weeks </a:t>
            </a:r>
          </a:p>
          <a:p>
            <a:r>
              <a:rPr lang="en-US"/>
              <a:t>Briefly </a:t>
            </a:r>
          </a:p>
          <a:p>
            <a:pPr lvl="1"/>
            <a:r>
              <a:rPr lang="en-US"/>
              <a:t>The basic idea behind this design is that the status of the system changes each time an event occurs. During the time that elapses between two successive events, the system's status remains unchanged. </a:t>
            </a:r>
          </a:p>
          <a:p>
            <a:pPr lvl="1"/>
            <a:r>
              <a:rPr lang="en-US"/>
              <a:t>it suffices to monitor the changes in the system's status.</a:t>
            </a:r>
          </a:p>
          <a:p>
            <a:pPr lvl="1"/>
            <a:r>
              <a:rPr lang="en-US"/>
              <a:t> In order to implement this idea, each event is associated with a clock. </a:t>
            </a:r>
          </a:p>
          <a:p>
            <a:pPr lvl="1"/>
            <a:r>
              <a:rPr lang="en-US"/>
              <a:t>The value of this clock gives the time instance in the future that this event will occur. </a:t>
            </a:r>
          </a:p>
          <a:p>
            <a:pPr lvl="1"/>
            <a:r>
              <a:rPr lang="en-US"/>
              <a:t>upon completion of processing an event, say at time t1, regroups all the possible events that will occur in the future and finds the one with the smallest clock value. </a:t>
            </a:r>
          </a:p>
          <a:p>
            <a:endParaRPr lang="en-US"/>
          </a:p>
        </p:txBody>
      </p:sp>
    </p:spTree>
    <p:extLst>
      <p:ext uri="{BB962C8B-B14F-4D97-AF65-F5344CB8AC3E}">
        <p14:creationId xmlns:p14="http://schemas.microsoft.com/office/powerpoint/2010/main" val="29057586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Single server Queue</a:t>
            </a:r>
          </a:p>
        </p:txBody>
      </p:sp>
      <p:sp>
        <p:nvSpPr>
          <p:cNvPr id="3" name="Content Placeholder 2"/>
          <p:cNvSpPr>
            <a:spLocks noGrp="1"/>
          </p:cNvSpPr>
          <p:nvPr>
            <p:ph idx="1"/>
          </p:nvPr>
        </p:nvSpPr>
        <p:spPr>
          <a:xfrm>
            <a:off x="498474" y="1270000"/>
            <a:ext cx="7556313" cy="4856163"/>
          </a:xfrm>
        </p:spPr>
        <p:txBody>
          <a:bodyPr/>
          <a:lstStyle/>
          <a:p>
            <a:r>
              <a:rPr lang="en-US"/>
              <a:t>in the simulation model of the single server queue, an arrival or a departure will change the status of the system </a:t>
            </a:r>
            <a:endParaRPr lang="en-US"/>
          </a:p>
          <a:p>
            <a:pPr lvl="1"/>
            <a:r>
              <a:rPr lang="en-US"/>
              <a:t>STi  the service </a:t>
            </a:r>
          </a:p>
          <a:p>
            <a:pPr lvl="1"/>
            <a:r>
              <a:rPr lang="en-US"/>
              <a:t>Wti the waiting time of arrival</a:t>
            </a:r>
          </a:p>
          <a:p>
            <a:pPr lvl="1"/>
            <a:r>
              <a:rPr lang="en-US"/>
              <a:t>ATi+1 be the interarrival time  between the ith and (i+1)st arrival </a:t>
            </a:r>
          </a:p>
          <a:p>
            <a:pPr lvl="1"/>
            <a:r>
              <a:rPr lang="en-US"/>
              <a:t>assume that the ith arrival occurs at time ai, starts its service at time si and ends its service at time si + STi, </a:t>
            </a:r>
            <a:endParaRPr lang="en-US"/>
          </a:p>
          <a:p>
            <a:pPr lvl="1"/>
            <a:endParaRPr lang="en-US"/>
          </a:p>
          <a:p>
            <a:r>
              <a:rPr lang="en-US"/>
              <a:t> </a:t>
            </a:r>
          </a:p>
          <a:p>
            <a:endParaRPr lang="en-US"/>
          </a:p>
          <a:p>
            <a:endParaRPr lang="en-US"/>
          </a:p>
        </p:txBody>
      </p:sp>
      <p:pic>
        <p:nvPicPr>
          <p:cNvPr id="4" name="Picture 3"/>
          <p:cNvPicPr>
            <a:picLocks noChangeAspect="1"/>
          </p:cNvPicPr>
          <p:nvPr/>
        </p:nvPicPr>
        <p:blipFill>
          <a:blip r:embed="rId2"/>
          <a:stretch>
            <a:fillRect/>
          </a:stretch>
        </p:blipFill>
        <p:spPr>
          <a:xfrm>
            <a:off x="1574800" y="3911600"/>
            <a:ext cx="5994400" cy="2946400"/>
          </a:xfrm>
          <a:prstGeom prst="rect">
            <a:avLst/>
          </a:prstGeom>
        </p:spPr>
      </p:pic>
    </p:spTree>
    <p:extLst>
      <p:ext uri="{BB962C8B-B14F-4D97-AF65-F5344CB8AC3E}">
        <p14:creationId xmlns:p14="http://schemas.microsoft.com/office/powerpoint/2010/main" val="139754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a:t>
            </a:r>
          </a:p>
        </p:txBody>
      </p:sp>
      <p:sp>
        <p:nvSpPr>
          <p:cNvPr id="3" name="Content Placeholder 2"/>
          <p:cNvSpPr>
            <a:spLocks noGrp="1"/>
          </p:cNvSpPr>
          <p:nvPr>
            <p:ph idx="1"/>
          </p:nvPr>
        </p:nvSpPr>
        <p:spPr>
          <a:xfrm>
            <a:off x="498474" y="1121834"/>
            <a:ext cx="7556313" cy="5004330"/>
          </a:xfrm>
        </p:spPr>
        <p:txBody>
          <a:bodyPr/>
          <a:lstStyle/>
          <a:p>
            <a:r>
              <a:rPr lang="is-IS"/>
              <a:t>assume </a:t>
            </a:r>
            <a:r>
              <a:rPr lang="en-US"/>
              <a:t>that we know the waiting time WTi and the service time STi of the ith customer Let ATi+1 be the inter-arrival time of the (i+1)st custom </a:t>
            </a:r>
            <a:endParaRPr lang="en-US"/>
          </a:p>
          <a:p>
            <a:pPr lvl="1"/>
            <a:r>
              <a:rPr lang="en-US"/>
              <a:t>The (i+1)st arrival occurs during the time that the ith arrival is waiting. </a:t>
            </a:r>
          </a:p>
          <a:p>
            <a:pPr lvl="1"/>
            <a:r>
              <a:rPr lang="en-US"/>
              <a:t>The (i+1)st arrival occurs when the ith arrival is in service </a:t>
            </a:r>
          </a:p>
          <a:p>
            <a:pPr lvl="1"/>
            <a:r>
              <a:rPr lang="en-US"/>
              <a:t>The (i+1)st arrival occurs after the ith arrival has departed from the queue </a:t>
            </a:r>
          </a:p>
          <a:p>
            <a:r>
              <a:rPr lang="en-US"/>
              <a:t>For each of these three cases, the waiting time WTi+1 of the (i+1)st customer can be easily determined as follows: </a:t>
            </a:r>
            <a:endParaRPr lang="en-US"/>
          </a:p>
          <a:p>
            <a:endParaRPr lang="en-US"/>
          </a:p>
          <a:p>
            <a:endParaRPr lang="en-US"/>
          </a:p>
          <a:p>
            <a:endParaRPr lang="is-IS"/>
          </a:p>
        </p:txBody>
      </p:sp>
      <p:pic>
        <p:nvPicPr>
          <p:cNvPr id="4" name="Picture 3"/>
          <p:cNvPicPr>
            <a:picLocks noChangeAspect="1"/>
          </p:cNvPicPr>
          <p:nvPr/>
        </p:nvPicPr>
        <p:blipFill>
          <a:blip r:embed="rId2"/>
          <a:stretch>
            <a:fillRect/>
          </a:stretch>
        </p:blipFill>
        <p:spPr>
          <a:xfrm>
            <a:off x="270933" y="5033963"/>
            <a:ext cx="3814234" cy="1155015"/>
          </a:xfrm>
          <a:prstGeom prst="rect">
            <a:avLst/>
          </a:prstGeom>
        </p:spPr>
      </p:pic>
      <p:sp>
        <p:nvSpPr>
          <p:cNvPr id="5" name="Rectangle 4"/>
          <p:cNvSpPr/>
          <p:nvPr/>
        </p:nvSpPr>
        <p:spPr>
          <a:xfrm>
            <a:off x="3746495" y="4928130"/>
            <a:ext cx="5410756" cy="338554"/>
          </a:xfrm>
          <a:prstGeom prst="rect">
            <a:avLst/>
          </a:prstGeom>
        </p:spPr>
        <p:txBody>
          <a:bodyPr wrap="none">
            <a:spAutoFit/>
          </a:bodyPr>
          <a:lstStyle/>
          <a:p>
            <a:r>
              <a:rPr lang="en-US" sz="2400" baseline="30000"/>
              <a:t>TW</a:t>
            </a:r>
            <a:r>
              <a:rPr lang="en-US" sz="2400" baseline="-25000"/>
              <a:t>i </a:t>
            </a:r>
            <a:r>
              <a:rPr lang="en-US" sz="2400" baseline="30000"/>
              <a:t>is the total waiting time in the system of customer i.</a:t>
            </a:r>
            <a:endParaRPr lang="en-US" sz="2400"/>
          </a:p>
        </p:txBody>
      </p:sp>
      <p:pic>
        <p:nvPicPr>
          <p:cNvPr id="6" name="Picture 5"/>
          <p:cNvPicPr>
            <a:picLocks noChangeAspect="1"/>
          </p:cNvPicPr>
          <p:nvPr/>
        </p:nvPicPr>
        <p:blipFill>
          <a:blip r:embed="rId3"/>
          <a:stretch>
            <a:fillRect/>
          </a:stretch>
        </p:blipFill>
        <p:spPr>
          <a:xfrm>
            <a:off x="4385733" y="5561014"/>
            <a:ext cx="3378200" cy="1130300"/>
          </a:xfrm>
          <a:prstGeom prst="rect">
            <a:avLst/>
          </a:prstGeom>
        </p:spPr>
      </p:pic>
    </p:spTree>
    <p:extLst>
      <p:ext uri="{BB962C8B-B14F-4D97-AF65-F5344CB8AC3E}">
        <p14:creationId xmlns:p14="http://schemas.microsoft.com/office/powerpoint/2010/main" val="2388424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Having calculated WTi+1, we generate a service time STi+1 for the (i+1)st arrival, and an inter-arrival time ATi+2 for the (i+2)nd arrival. </a:t>
            </a:r>
            <a:endParaRPr lang="en-US"/>
          </a:p>
          <a:p>
            <a:r>
              <a:rPr lang="en-US"/>
              <a:t>The waiting time of the (i+2)nd arival can be obtained using the above expressions. </a:t>
            </a:r>
            <a:endParaRPr lang="en-US"/>
          </a:p>
          <a:p>
            <a:endParaRPr lang="en-US"/>
          </a:p>
        </p:txBody>
      </p:sp>
    </p:spTree>
    <p:extLst>
      <p:ext uri="{BB962C8B-B14F-4D97-AF65-F5344CB8AC3E}">
        <p14:creationId xmlns:p14="http://schemas.microsoft.com/office/powerpoint/2010/main" val="40764219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t> </a:t>
            </a:r>
          </a:p>
        </p:txBody>
      </p:sp>
      <p:pic>
        <p:nvPicPr>
          <p:cNvPr id="4" name="Picture 3"/>
          <p:cNvPicPr>
            <a:picLocks noChangeAspect="1"/>
          </p:cNvPicPr>
          <p:nvPr/>
        </p:nvPicPr>
        <p:blipFill>
          <a:blip r:embed="rId2"/>
          <a:stretch>
            <a:fillRect/>
          </a:stretch>
        </p:blipFill>
        <p:spPr>
          <a:xfrm>
            <a:off x="1079500" y="0"/>
            <a:ext cx="6969011" cy="6858000"/>
          </a:xfrm>
          <a:prstGeom prst="rect">
            <a:avLst/>
          </a:prstGeom>
        </p:spPr>
      </p:pic>
    </p:spTree>
    <p:extLst>
      <p:ext uri="{BB962C8B-B14F-4D97-AF65-F5344CB8AC3E}">
        <p14:creationId xmlns:p14="http://schemas.microsoft.com/office/powerpoint/2010/main" val="3835357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Examples ?? </a:t>
            </a:r>
            <a:r>
              <a:rPr lang="en-US"/>
              <a:t/>
            </a:r>
            <a:br>
              <a:rPr lang="en-US"/>
            </a:br>
            <a:endParaRPr lang="en-US"/>
          </a:p>
        </p:txBody>
      </p:sp>
      <p:sp>
        <p:nvSpPr>
          <p:cNvPr id="3" name="Content Placeholder 2"/>
          <p:cNvSpPr>
            <a:spLocks noGrp="1"/>
          </p:cNvSpPr>
          <p:nvPr>
            <p:ph idx="1"/>
          </p:nvPr>
        </p:nvSpPr>
        <p:spPr/>
        <p:txBody>
          <a:bodyPr/>
          <a:lstStyle/>
          <a:p>
            <a:r>
              <a:rPr lang="en-US" b="1"/>
              <a:t>An inventory system </a:t>
            </a:r>
            <a:endParaRPr lang="en-US"/>
          </a:p>
          <a:p>
            <a:r>
              <a:rPr lang="en-US" b="1"/>
              <a:t>A round-robin queue </a:t>
            </a:r>
            <a:endParaRPr lang="en-US"/>
          </a:p>
        </p:txBody>
      </p:sp>
    </p:spTree>
    <p:extLst>
      <p:ext uri="{BB962C8B-B14F-4D97-AF65-F5344CB8AC3E}">
        <p14:creationId xmlns:p14="http://schemas.microsoft.com/office/powerpoint/2010/main" val="3622176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Cont.</a:t>
            </a:r>
          </a:p>
        </p:txBody>
      </p:sp>
      <p:sp>
        <p:nvSpPr>
          <p:cNvPr id="3" name="Content Placeholder 2"/>
          <p:cNvSpPr>
            <a:spLocks noGrp="1"/>
          </p:cNvSpPr>
          <p:nvPr>
            <p:ph idx="1"/>
          </p:nvPr>
        </p:nvSpPr>
        <p:spPr>
          <a:xfrm>
            <a:off x="498474" y="1430866"/>
            <a:ext cx="7556313" cy="4144963"/>
          </a:xfrm>
        </p:spPr>
        <p:txBody>
          <a:bodyPr/>
          <a:lstStyle/>
          <a:p>
            <a:r>
              <a:rPr lang="en-US"/>
              <a:t>The simulation model, therefore, moves through time by simply visiting the time instances at which events occur. </a:t>
            </a:r>
          </a:p>
          <a:p>
            <a:r>
              <a:rPr lang="en-US"/>
              <a:t>In the machine interference problem, </a:t>
            </a:r>
          </a:p>
          <a:p>
            <a:pPr lvl="1"/>
            <a:r>
              <a:rPr lang="en-US"/>
              <a:t>Two Type of event</a:t>
            </a:r>
          </a:p>
          <a:p>
            <a:pPr lvl="2"/>
            <a:r>
              <a:rPr lang="en-US"/>
              <a:t>the event of an arrival at the repairman's queue, </a:t>
            </a:r>
          </a:p>
          <a:p>
            <a:pPr lvl="2"/>
            <a:r>
              <a:rPr lang="en-US"/>
              <a:t> and the event of a departure from the repairman's queue. </a:t>
            </a:r>
          </a:p>
          <a:p>
            <a:pPr lvl="1"/>
            <a:r>
              <a:rPr lang="en-US" b="1" i="1"/>
              <a:t>primary events</a:t>
            </a:r>
            <a:r>
              <a:rPr lang="en-US"/>
              <a:t>.</a:t>
            </a:r>
          </a:p>
          <a:p>
            <a:pPr lvl="1"/>
            <a:r>
              <a:rPr lang="en-US"/>
              <a:t>Quite often the occurrence of a primary event may trigger off the creation of a new event. </a:t>
            </a:r>
            <a:endParaRPr lang="en-US"/>
          </a:p>
          <a:p>
            <a:pPr lvl="1"/>
            <a:endParaRPr lang="en-US"/>
          </a:p>
          <a:p>
            <a:pPr lvl="1"/>
            <a:r>
              <a:rPr lang="en-US"/>
              <a:t> </a:t>
            </a:r>
            <a:endParaRPr lang="en-US"/>
          </a:p>
          <a:p>
            <a:pPr lvl="1"/>
            <a:endParaRPr lang="en-US"/>
          </a:p>
          <a:p>
            <a:pPr lvl="2"/>
            <a:endParaRPr lang="en-US"/>
          </a:p>
          <a:p>
            <a:endParaRPr lang="en-US"/>
          </a:p>
        </p:txBody>
      </p:sp>
    </p:spTree>
    <p:extLst>
      <p:ext uri="{BB962C8B-B14F-4D97-AF65-F5344CB8AC3E}">
        <p14:creationId xmlns:p14="http://schemas.microsoft.com/office/powerpoint/2010/main" val="1085350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034036" y="0"/>
            <a:ext cx="3581400" cy="6731000"/>
          </a:xfrm>
          <a:prstGeom prst="rect">
            <a:avLst/>
          </a:prstGeom>
        </p:spPr>
      </p:pic>
      <p:sp>
        <p:nvSpPr>
          <p:cNvPr id="2" name="Title 1"/>
          <p:cNvSpPr>
            <a:spLocks noGrp="1"/>
          </p:cNvSpPr>
          <p:nvPr>
            <p:ph type="title"/>
          </p:nvPr>
        </p:nvSpPr>
        <p:spPr/>
        <p:txBody>
          <a:bodyPr/>
          <a:lstStyle/>
          <a:p>
            <a:r>
              <a:rPr lang="en-US"/>
              <a:t>Basic Approach</a:t>
            </a:r>
          </a:p>
        </p:txBody>
      </p:sp>
      <p:sp>
        <p:nvSpPr>
          <p:cNvPr id="3" name="Content Placeholder 2"/>
          <p:cNvSpPr>
            <a:spLocks noGrp="1"/>
          </p:cNvSpPr>
          <p:nvPr>
            <p:ph idx="1"/>
          </p:nvPr>
        </p:nvSpPr>
        <p:spPr/>
        <p:txBody>
          <a:bodyPr/>
          <a:lstStyle/>
          <a:p>
            <a:r>
              <a:rPr lang="en-US"/>
              <a:t> </a:t>
            </a:r>
          </a:p>
        </p:txBody>
      </p:sp>
    </p:spTree>
    <p:extLst>
      <p:ext uri="{BB962C8B-B14F-4D97-AF65-F5344CB8AC3E}">
        <p14:creationId xmlns:p14="http://schemas.microsoft.com/office/powerpoint/2010/main" val="1380393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a:t>Future event list </a:t>
            </a:r>
            <a:endParaRPr lang="en-US"/>
          </a:p>
        </p:txBody>
      </p:sp>
      <p:sp>
        <p:nvSpPr>
          <p:cNvPr id="3" name="Content Placeholder 2"/>
          <p:cNvSpPr>
            <a:spLocks noGrp="1"/>
          </p:cNvSpPr>
          <p:nvPr>
            <p:ph idx="1"/>
          </p:nvPr>
        </p:nvSpPr>
        <p:spPr>
          <a:xfrm>
            <a:off x="498474" y="1164168"/>
            <a:ext cx="7556313" cy="4961996"/>
          </a:xfrm>
        </p:spPr>
        <p:txBody>
          <a:bodyPr>
            <a:normAutofit fontScale="92500" lnSpcReduction="20000"/>
          </a:bodyPr>
          <a:lstStyle/>
          <a:p>
            <a:r>
              <a:rPr lang="en-US"/>
              <a:t>Let us assume that a simulation model is currently at time t. </a:t>
            </a:r>
          </a:p>
          <a:p>
            <a:r>
              <a:rPr lang="en-US"/>
              <a:t>The collection of all events scheduled to occur in the future, i.e., events with clock greater than t, is known as the </a:t>
            </a:r>
            <a:r>
              <a:rPr lang="en-US" b="1" i="1"/>
              <a:t>future event list</a:t>
            </a:r>
            <a:r>
              <a:rPr lang="en-US" b="1"/>
              <a:t>.</a:t>
            </a:r>
          </a:p>
          <a:p>
            <a:endParaRPr lang="en-US" b="1"/>
          </a:p>
          <a:p>
            <a:endParaRPr lang="en-US" b="1"/>
          </a:p>
          <a:p>
            <a:endParaRPr lang="en-US" b="1"/>
          </a:p>
          <a:p>
            <a:r>
              <a:rPr lang="en-US"/>
              <a:t>For instance, in the case of the machine interference problem there were only two: an arrival to the repairman's queue and a service-ending (departure) event. </a:t>
            </a:r>
            <a:endParaRPr lang="en-US">
              <a:effectLst/>
            </a:endParaRPr>
          </a:p>
          <a:p>
            <a:r>
              <a:rPr lang="en-US"/>
              <a:t>Naturally, it is important to have an efficient algorithm for finding the next event since this operation may well account for a large percentage of the total computations involved in a simulation program </a:t>
            </a:r>
            <a:endParaRPr lang="en-US" b="1"/>
          </a:p>
          <a:p>
            <a:endParaRPr lang="en-US"/>
          </a:p>
          <a:p>
            <a:endParaRPr lang="en-US"/>
          </a:p>
        </p:txBody>
      </p:sp>
      <p:pic>
        <p:nvPicPr>
          <p:cNvPr id="4" name="Picture 3"/>
          <p:cNvPicPr>
            <a:picLocks noChangeAspect="1"/>
          </p:cNvPicPr>
          <p:nvPr/>
        </p:nvPicPr>
        <p:blipFill>
          <a:blip r:embed="rId2"/>
          <a:stretch>
            <a:fillRect/>
          </a:stretch>
        </p:blipFill>
        <p:spPr>
          <a:xfrm>
            <a:off x="1325033" y="2599266"/>
            <a:ext cx="6034066" cy="1168400"/>
          </a:xfrm>
          <a:prstGeom prst="rect">
            <a:avLst/>
          </a:prstGeom>
        </p:spPr>
      </p:pic>
    </p:spTree>
    <p:extLst>
      <p:ext uri="{BB962C8B-B14F-4D97-AF65-F5344CB8AC3E}">
        <p14:creationId xmlns:p14="http://schemas.microsoft.com/office/powerpoint/2010/main" val="4033114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Propertıes of Event List</a:t>
            </a:r>
          </a:p>
        </p:txBody>
      </p:sp>
      <p:sp>
        <p:nvSpPr>
          <p:cNvPr id="3" name="Content Placeholder 2"/>
          <p:cNvSpPr>
            <a:spLocks noGrp="1"/>
          </p:cNvSpPr>
          <p:nvPr>
            <p:ph idx="1"/>
          </p:nvPr>
        </p:nvSpPr>
        <p:spPr>
          <a:xfrm>
            <a:off x="498474" y="1079500"/>
            <a:ext cx="7556313" cy="5046663"/>
          </a:xfrm>
        </p:spPr>
        <p:txBody>
          <a:bodyPr/>
          <a:lstStyle/>
          <a:p>
            <a:r>
              <a:rPr lang="en-US"/>
              <a:t> </a:t>
            </a:r>
          </a:p>
        </p:txBody>
      </p:sp>
      <p:pic>
        <p:nvPicPr>
          <p:cNvPr id="5" name="Picture 4"/>
          <p:cNvPicPr>
            <a:picLocks noChangeAspect="1"/>
          </p:cNvPicPr>
          <p:nvPr/>
        </p:nvPicPr>
        <p:blipFill>
          <a:blip r:embed="rId2"/>
          <a:stretch>
            <a:fillRect/>
          </a:stretch>
        </p:blipFill>
        <p:spPr>
          <a:xfrm>
            <a:off x="702733" y="2413000"/>
            <a:ext cx="7865962" cy="1333500"/>
          </a:xfrm>
          <a:prstGeom prst="rect">
            <a:avLst/>
          </a:prstGeom>
        </p:spPr>
      </p:pic>
    </p:spTree>
    <p:extLst>
      <p:ext uri="{BB962C8B-B14F-4D97-AF65-F5344CB8AC3E}">
        <p14:creationId xmlns:p14="http://schemas.microsoft.com/office/powerpoint/2010/main" val="212749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Sequential arrays </a:t>
            </a:r>
            <a:r>
              <a:rPr lang="en-US"/>
              <a:t/>
            </a:r>
            <a:br>
              <a:rPr lang="en-US"/>
            </a:br>
            <a:endParaRPr lang="en-US"/>
          </a:p>
        </p:txBody>
      </p:sp>
      <p:sp>
        <p:nvSpPr>
          <p:cNvPr id="3" name="Content Placeholder 2"/>
          <p:cNvSpPr>
            <a:spLocks noGrp="1"/>
          </p:cNvSpPr>
          <p:nvPr>
            <p:ph idx="1"/>
          </p:nvPr>
        </p:nvSpPr>
        <p:spPr>
          <a:xfrm>
            <a:off x="498474" y="1248834"/>
            <a:ext cx="7556313" cy="4877330"/>
          </a:xfrm>
        </p:spPr>
        <p:txBody>
          <a:bodyPr/>
          <a:lstStyle/>
          <a:p>
            <a:r>
              <a:rPr lang="en-US"/>
              <a:t>all future event times are stored sequentially in an array. The simplest way to implement this, is to associate each event type with an integer number i. </a:t>
            </a:r>
          </a:p>
          <a:p>
            <a:endParaRPr lang="en-US"/>
          </a:p>
        </p:txBody>
      </p:sp>
      <p:pic>
        <p:nvPicPr>
          <p:cNvPr id="4" name="Picture 3"/>
          <p:cNvPicPr>
            <a:picLocks noChangeAspect="1"/>
          </p:cNvPicPr>
          <p:nvPr/>
        </p:nvPicPr>
        <p:blipFill>
          <a:blip r:embed="rId2"/>
          <a:stretch>
            <a:fillRect/>
          </a:stretch>
        </p:blipFill>
        <p:spPr>
          <a:xfrm>
            <a:off x="1532467" y="2357967"/>
            <a:ext cx="5359400" cy="1422400"/>
          </a:xfrm>
          <a:prstGeom prst="rect">
            <a:avLst/>
          </a:prstGeom>
        </p:spPr>
      </p:pic>
      <p:pic>
        <p:nvPicPr>
          <p:cNvPr id="5" name="Picture 4"/>
          <p:cNvPicPr>
            <a:picLocks noChangeAspect="1"/>
          </p:cNvPicPr>
          <p:nvPr/>
        </p:nvPicPr>
        <p:blipFill>
          <a:blip r:embed="rId3"/>
          <a:stretch>
            <a:fillRect/>
          </a:stretch>
        </p:blipFill>
        <p:spPr>
          <a:xfrm>
            <a:off x="1066800" y="3911600"/>
            <a:ext cx="3505200" cy="2946400"/>
          </a:xfrm>
          <a:prstGeom prst="rect">
            <a:avLst/>
          </a:prstGeom>
        </p:spPr>
      </p:pic>
      <p:sp>
        <p:nvSpPr>
          <p:cNvPr id="7" name="Rectangle 6"/>
          <p:cNvSpPr/>
          <p:nvPr/>
        </p:nvSpPr>
        <p:spPr>
          <a:xfrm>
            <a:off x="4845050" y="4227668"/>
            <a:ext cx="4093633" cy="1733808"/>
          </a:xfrm>
          <a:prstGeom prst="rect">
            <a:avLst/>
          </a:prstGeom>
        </p:spPr>
        <p:txBody>
          <a:bodyPr wrap="square">
            <a:spAutoFit/>
          </a:bodyPr>
          <a:lstStyle/>
          <a:p>
            <a:r>
              <a:rPr lang="en-US" sz="3200" baseline="30000"/>
              <a:t>The advantage of storing an event list in a sequential array is that </a:t>
            </a:r>
            <a:r>
              <a:rPr lang="en-US" sz="3200" b="1" baseline="30000"/>
              <a:t>insertions </a:t>
            </a:r>
            <a:r>
              <a:rPr lang="en-US" sz="3200" baseline="30000"/>
              <a:t>of new events and </a:t>
            </a:r>
            <a:r>
              <a:rPr lang="en-US" sz="3200" b="1" baseline="30000"/>
              <a:t>deletions</a:t>
            </a:r>
            <a:r>
              <a:rPr lang="en-US" sz="3200" baseline="30000"/>
              <a:t> of caused events can be done very easily </a:t>
            </a:r>
            <a:endParaRPr lang="en-US" sz="3200"/>
          </a:p>
        </p:txBody>
      </p:sp>
    </p:spTree>
    <p:extLst>
      <p:ext uri="{BB962C8B-B14F-4D97-AF65-F5344CB8AC3E}">
        <p14:creationId xmlns:p14="http://schemas.microsoft.com/office/powerpoint/2010/main" val="4277564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Linked lists </a:t>
            </a:r>
            <a:r>
              <a:rPr lang="en-US"/>
              <a:t/>
            </a:r>
            <a:br>
              <a:rPr lang="en-US"/>
            </a:br>
            <a:endParaRPr lang="en-US"/>
          </a:p>
        </p:txBody>
      </p:sp>
      <p:sp>
        <p:nvSpPr>
          <p:cNvPr id="3" name="Content Placeholder 2"/>
          <p:cNvSpPr>
            <a:spLocks noGrp="1"/>
          </p:cNvSpPr>
          <p:nvPr>
            <p:ph idx="1"/>
          </p:nvPr>
        </p:nvSpPr>
        <p:spPr>
          <a:xfrm>
            <a:off x="498474" y="1206500"/>
            <a:ext cx="7556313" cy="4919663"/>
          </a:xfrm>
        </p:spPr>
        <p:txBody>
          <a:bodyPr>
            <a:normAutofit/>
          </a:bodyPr>
          <a:lstStyle/>
          <a:p>
            <a:r>
              <a:rPr lang="en-US"/>
              <a:t> Node</a:t>
            </a:r>
          </a:p>
          <a:p>
            <a:r>
              <a:rPr lang="en-US"/>
              <a:t>Link  next data element of node</a:t>
            </a:r>
          </a:p>
          <a:p>
            <a:endParaRPr lang="en-US"/>
          </a:p>
          <a:p>
            <a:endParaRPr lang="en-US"/>
          </a:p>
          <a:p>
            <a:endParaRPr lang="en-US"/>
          </a:p>
          <a:p>
            <a:endParaRPr lang="en-US"/>
          </a:p>
          <a:p>
            <a:r>
              <a:rPr lang="en-US"/>
              <a:t>each node will consist of two data elements, namely a clock CLi showing the future time of an event, and a value i indicating the type of event. The nodes are arranged in an ascending order so that CLi ≤ CLj ≤ . . . ≤ CLn. </a:t>
            </a:r>
            <a:endParaRPr lang="en-US"/>
          </a:p>
          <a:p>
            <a:endParaRPr lang="en-US"/>
          </a:p>
        </p:txBody>
      </p:sp>
      <p:pic>
        <p:nvPicPr>
          <p:cNvPr id="5" name="Picture 4"/>
          <p:cNvPicPr>
            <a:picLocks noChangeAspect="1"/>
          </p:cNvPicPr>
          <p:nvPr/>
        </p:nvPicPr>
        <p:blipFill>
          <a:blip r:embed="rId2"/>
          <a:stretch>
            <a:fillRect/>
          </a:stretch>
        </p:blipFill>
        <p:spPr>
          <a:xfrm>
            <a:off x="850900" y="2252134"/>
            <a:ext cx="7442200" cy="1930400"/>
          </a:xfrm>
          <a:prstGeom prst="rect">
            <a:avLst/>
          </a:prstGeom>
        </p:spPr>
      </p:pic>
    </p:spTree>
    <p:extLst>
      <p:ext uri="{BB962C8B-B14F-4D97-AF65-F5344CB8AC3E}">
        <p14:creationId xmlns:p14="http://schemas.microsoft.com/office/powerpoint/2010/main" val="245809587"/>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4940</TotalTime>
  <Words>1657</Words>
  <Application>Microsoft Macintosh PowerPoint</Application>
  <PresentationFormat>On-screen Show (4:3)</PresentationFormat>
  <Paragraphs>132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Advantage</vt:lpstr>
      <vt:lpstr>Simulation Design</vt:lpstr>
      <vt:lpstr>Types</vt:lpstr>
      <vt:lpstr>Event-advance design  </vt:lpstr>
      <vt:lpstr>Cont.</vt:lpstr>
      <vt:lpstr>Basic Approach</vt:lpstr>
      <vt:lpstr>Future event list </vt:lpstr>
      <vt:lpstr>Propertıes of Event List</vt:lpstr>
      <vt:lpstr>Sequential arrays  </vt:lpstr>
      <vt:lpstr>Linked lists  </vt:lpstr>
      <vt:lpstr>Implementation of a future event list as a linked list  </vt:lpstr>
      <vt:lpstr>Creating and deleting nodes  </vt:lpstr>
      <vt:lpstr>Deletion of a node  </vt:lpstr>
      <vt:lpstr>Creating linked lists, inserting and removing nodes  </vt:lpstr>
      <vt:lpstr>Case 1 head is NULL  </vt:lpstr>
      <vt:lpstr>Case 2: head-&gt;clock &gt; newNodePtr-&gt;clock  </vt:lpstr>
      <vt:lpstr>Case 3: Insertion between head and last node of the list  </vt:lpstr>
      <vt:lpstr>Removing a node from the linked list  </vt:lpstr>
      <vt:lpstr>Time complexity of linked lists  </vt:lpstr>
      <vt:lpstr>Doubly linked lists  </vt:lpstr>
      <vt:lpstr>Unit-time advance design  </vt:lpstr>
      <vt:lpstr>PowerPoint Presentation</vt:lpstr>
      <vt:lpstr>Alternative Future Clock</vt:lpstr>
      <vt:lpstr>PowerPoint Presentation</vt:lpstr>
      <vt:lpstr>Selecting a unit time </vt:lpstr>
      <vt:lpstr>Complications</vt:lpstr>
      <vt:lpstr>Cont.</vt:lpstr>
      <vt:lpstr>Implementation  </vt:lpstr>
      <vt:lpstr>Event-advance vs. unit-time advance  </vt:lpstr>
      <vt:lpstr>Activity-based simulation design  </vt:lpstr>
      <vt:lpstr>Example Single server Queue</vt:lpstr>
      <vt:lpstr>Cont.</vt:lpstr>
      <vt:lpstr>PowerPoint Presentation</vt:lpstr>
      <vt:lpstr>PowerPoint Presentation</vt:lpstr>
      <vt:lpstr>Examples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TECHNIQUES FOR ANALYZING ENDOGENOUSLY CREATED DATA  </dc:title>
  <dc:creator>mustafa kasapbasi</dc:creator>
  <cp:lastModifiedBy>mustafa kasapbasi</cp:lastModifiedBy>
  <cp:revision>71</cp:revision>
  <dcterms:created xsi:type="dcterms:W3CDTF">2013-11-06T22:18:28Z</dcterms:created>
  <dcterms:modified xsi:type="dcterms:W3CDTF">2013-11-14T20:37:22Z</dcterms:modified>
</cp:coreProperties>
</file>