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6" r:id="rId3"/>
    <p:sldId id="277" r:id="rId4"/>
    <p:sldId id="278" r:id="rId5"/>
    <p:sldId id="257" r:id="rId6"/>
    <p:sldId id="258" r:id="rId7"/>
    <p:sldId id="259" r:id="rId8"/>
    <p:sldId id="260" r:id="rId9"/>
    <p:sldId id="261" r:id="rId10"/>
    <p:sldId id="262" r:id="rId11"/>
    <p:sldId id="263" r:id="rId12"/>
    <p:sldId id="264" r:id="rId13"/>
    <p:sldId id="265" r:id="rId14"/>
    <p:sldId id="271" r:id="rId15"/>
    <p:sldId id="266" r:id="rId16"/>
    <p:sldId id="267" r:id="rId17"/>
    <p:sldId id="268" r:id="rId18"/>
    <p:sldId id="269" r:id="rId19"/>
    <p:sldId id="270" r:id="rId20"/>
    <p:sldId id="272" r:id="rId21"/>
    <p:sldId id="273" r:id="rId22"/>
    <p:sldId id="274" r:id="rId23"/>
    <p:sldId id="275"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279"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6425" autoAdjust="0"/>
    <p:restoredTop sz="94660"/>
  </p:normalViewPr>
  <p:slideViewPr>
    <p:cSldViewPr>
      <p:cViewPr varScale="1">
        <p:scale>
          <a:sx n="77" d="100"/>
          <a:sy n="77" d="100"/>
        </p:scale>
        <p:origin x="-208" y="-112"/>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tr-TR"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5" name="Date Placeholder 4"/>
          <p:cNvSpPr>
            <a:spLocks noGrp="1"/>
          </p:cNvSpPr>
          <p:nvPr>
            <p:ph type="dt" sz="half" idx="10"/>
          </p:nvPr>
        </p:nvSpPr>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96D24214-20B5-414A-A856-64E1A7624F5D}" type="datetimeFigureOut">
              <a:rPr lang="en-US" smtClean="0"/>
              <a:t>03.10.2013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2DD1E-877A-4651-BE26-E9F761ED581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6D24214-20B5-414A-A856-64E1A7624F5D}" type="datetimeFigureOut">
              <a:rPr lang="en-US" smtClean="0"/>
              <a:t>03.10.2013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2DD1E-877A-4651-BE26-E9F761ED581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tr-TR"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tr-TR"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tr-TR"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tr-TR"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tr-TR"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tr-TR"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tr-TR"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tr-TR"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tr-TR"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tr-TR"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tr-TR"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2DD1E-877A-4651-BE26-E9F761ED581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2DD1E-877A-4651-BE26-E9F761ED5816}"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tr-TR"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2DD1E-877A-4651-BE26-E9F761ED5816}"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2DD1E-877A-4651-BE26-E9F761ED5816}"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tr-TR"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tr-TR"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tr-TR"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tr-TR"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tr-TR"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96D24214-20B5-414A-A856-64E1A7624F5D}" type="datetimeFigureOut">
              <a:rPr lang="en-US" smtClean="0"/>
              <a:t>03.10.2013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B112DD1E-877A-4651-BE26-E9F761ED5816}"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tr-TR"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96D24214-20B5-414A-A856-64E1A7624F5D}" type="datetimeFigureOut">
              <a:rPr lang="en-US" smtClean="0"/>
              <a:t>03.10.2013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2DD1E-877A-4651-BE26-E9F761ED5816}"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B112DD1E-877A-4651-BE26-E9F761ED581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96D24214-20B5-414A-A856-64E1A7624F5D}" type="datetimeFigureOut">
              <a:rPr lang="en-US" smtClean="0"/>
              <a:t>03.10.2013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2DD1E-877A-4651-BE26-E9F761ED5816}"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tr-TR"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96D24214-20B5-414A-A856-64E1A7624F5D}" type="datetimeFigureOut">
              <a:rPr lang="en-US" smtClean="0"/>
              <a:t>03.10.2013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B112DD1E-877A-4651-BE26-E9F761ED581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image" Target="../media/image24.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rs.od.nih.gov/OD/OQM/cms/Pages/default.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t>Simulation</a:t>
            </a:r>
            <a:r>
              <a:rPr lang="tr-TR" dirty="0" smtClean="0"/>
              <a:t> </a:t>
            </a:r>
            <a:r>
              <a:rPr lang="tr-TR" dirty="0" err="1" smtClean="0"/>
              <a:t>Techniques</a:t>
            </a:r>
            <a:endParaRPr lang="en-US" dirty="0"/>
          </a:p>
        </p:txBody>
      </p:sp>
      <p:sp>
        <p:nvSpPr>
          <p:cNvPr id="3" name="Alt Başlık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61056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a:t>
            </a:r>
            <a:r>
              <a:rPr lang="en-US" dirty="0" err="1" smtClean="0"/>
              <a:t>Simulte</a:t>
            </a:r>
            <a:r>
              <a:rPr lang="en-US" dirty="0" smtClean="0"/>
              <a:t> ? </a:t>
            </a:r>
            <a:endParaRPr lang="en-US" dirty="0"/>
          </a:p>
        </p:txBody>
      </p:sp>
      <p:sp>
        <p:nvSpPr>
          <p:cNvPr id="3" name="Content Placeholder 2"/>
          <p:cNvSpPr>
            <a:spLocks noGrp="1"/>
          </p:cNvSpPr>
          <p:nvPr>
            <p:ph idx="1"/>
          </p:nvPr>
        </p:nvSpPr>
        <p:spPr/>
        <p:txBody>
          <a:bodyPr/>
          <a:lstStyle/>
          <a:p>
            <a:r>
              <a:rPr lang="en-US" dirty="0" smtClean="0"/>
              <a:t>For Example</a:t>
            </a:r>
          </a:p>
          <a:p>
            <a:pPr lvl="1"/>
            <a:r>
              <a:rPr lang="en-US" dirty="0"/>
              <a:t>one is interested in quantifying the performance of a system under study for various values of its input parameters. </a:t>
            </a:r>
            <a:endParaRPr lang="en-US" dirty="0" smtClean="0"/>
          </a:p>
          <a:p>
            <a:pPr lvl="1"/>
            <a:r>
              <a:rPr lang="en-US" dirty="0" smtClean="0"/>
              <a:t>Such </a:t>
            </a:r>
            <a:r>
              <a:rPr lang="en-US" dirty="0"/>
              <a:t>quantified measures of performance can be very useful in the managerial decision process. </a:t>
            </a:r>
          </a:p>
          <a:p>
            <a:pPr lvl="1"/>
            <a:endParaRPr lang="en-US" dirty="0"/>
          </a:p>
        </p:txBody>
      </p:sp>
    </p:spTree>
    <p:extLst>
      <p:ext uri="{BB962C8B-B14F-4D97-AF65-F5344CB8AC3E}">
        <p14:creationId xmlns:p14="http://schemas.microsoft.com/office/powerpoint/2010/main" val="1550582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Controllable </a:t>
            </a:r>
            <a:r>
              <a:rPr lang="en-US" dirty="0" err="1" smtClean="0"/>
              <a:t>UnControllable</a:t>
            </a:r>
            <a:endParaRPr lang="en-US" dirty="0"/>
          </a:p>
        </p:txBody>
      </p:sp>
      <p:sp>
        <p:nvSpPr>
          <p:cNvPr id="3" name="Content Placeholder 2"/>
          <p:cNvSpPr>
            <a:spLocks noGrp="1"/>
          </p:cNvSpPr>
          <p:nvPr>
            <p:ph idx="1"/>
          </p:nvPr>
        </p:nvSpPr>
        <p:spPr/>
        <p:txBody>
          <a:bodyPr>
            <a:normAutofit/>
          </a:bodyPr>
          <a:lstStyle/>
          <a:p>
            <a:r>
              <a:rPr lang="en-US" dirty="0"/>
              <a:t>All the relevant variables of a system under study are organized into two groups. </a:t>
            </a:r>
            <a:endParaRPr lang="en-US" dirty="0" smtClean="0"/>
          </a:p>
          <a:p>
            <a:pPr lvl="1"/>
            <a:r>
              <a:rPr lang="en-US" dirty="0"/>
              <a:t>as given and are not to be manipulated (uncontrollable variable) </a:t>
            </a:r>
            <a:endParaRPr lang="en-US" dirty="0" smtClean="0"/>
          </a:p>
          <a:p>
            <a:pPr lvl="1"/>
            <a:r>
              <a:rPr lang="en-US" dirty="0" smtClean="0"/>
              <a:t>and </a:t>
            </a:r>
            <a:r>
              <a:rPr lang="en-US" dirty="0"/>
              <a:t>those which are to be manipulated </a:t>
            </a:r>
            <a:endParaRPr lang="en-US" dirty="0" smtClean="0"/>
          </a:p>
          <a:p>
            <a:r>
              <a:rPr lang="en-US" dirty="0"/>
              <a:t>whether they are affected or not during a simulation run </a:t>
            </a:r>
          </a:p>
          <a:p>
            <a:pPr lvl="1"/>
            <a:r>
              <a:rPr lang="en-US" dirty="0"/>
              <a:t>not affected is called </a:t>
            </a:r>
            <a:r>
              <a:rPr lang="en-US" i="1" dirty="0"/>
              <a:t>exogenous. </a:t>
            </a:r>
            <a:endParaRPr lang="en-US" i="1" dirty="0" smtClean="0"/>
          </a:p>
          <a:p>
            <a:pPr lvl="1"/>
            <a:r>
              <a:rPr lang="en-US" dirty="0" smtClean="0"/>
              <a:t> </a:t>
            </a:r>
            <a:r>
              <a:rPr lang="en-US" dirty="0"/>
              <a:t>affected is called </a:t>
            </a:r>
            <a:r>
              <a:rPr lang="en-US" i="1" dirty="0"/>
              <a:t>endogenous. </a:t>
            </a:r>
            <a:endParaRPr lang="en-US" dirty="0"/>
          </a:p>
        </p:txBody>
      </p:sp>
    </p:spTree>
    <p:extLst>
      <p:ext uri="{BB962C8B-B14F-4D97-AF65-F5344CB8AC3E}">
        <p14:creationId xmlns:p14="http://schemas.microsoft.com/office/powerpoint/2010/main" val="1917897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a:xfrm>
            <a:off x="395536" y="1160748"/>
            <a:ext cx="8229600" cy="4525963"/>
          </a:xfrm>
        </p:spPr>
        <p:txBody>
          <a:bodyPr>
            <a:normAutofit/>
          </a:bodyPr>
          <a:lstStyle/>
          <a:p>
            <a:r>
              <a:rPr lang="en-US" dirty="0" smtClean="0"/>
              <a:t>For Single Server Queue</a:t>
            </a:r>
          </a:p>
          <a:p>
            <a:pPr lvl="1"/>
            <a:r>
              <a:rPr lang="en-US" i="1" dirty="0"/>
              <a:t>Exogenous variables </a:t>
            </a:r>
            <a:endParaRPr lang="en-US" dirty="0"/>
          </a:p>
          <a:p>
            <a:pPr lvl="2"/>
            <a:r>
              <a:rPr lang="en-US" dirty="0"/>
              <a:t>The time interval between two successive arrivals. </a:t>
            </a:r>
          </a:p>
          <a:p>
            <a:pPr lvl="2"/>
            <a:r>
              <a:rPr lang="en-US" dirty="0"/>
              <a:t>The service time of a customer. </a:t>
            </a:r>
          </a:p>
          <a:p>
            <a:pPr lvl="2"/>
            <a:r>
              <a:rPr lang="en-US" dirty="0"/>
              <a:t>Number of servers. </a:t>
            </a:r>
            <a:endParaRPr lang="en-US" dirty="0" smtClean="0"/>
          </a:p>
          <a:p>
            <a:pPr lvl="2"/>
            <a:r>
              <a:rPr lang="en-US" dirty="0"/>
              <a:t>Priority discipline. </a:t>
            </a:r>
            <a:endParaRPr lang="en-US" dirty="0" smtClean="0"/>
          </a:p>
          <a:p>
            <a:pPr lvl="1"/>
            <a:r>
              <a:rPr lang="en-US" i="1" dirty="0"/>
              <a:t>Endogenous variables </a:t>
            </a:r>
            <a:endParaRPr lang="en-US" dirty="0"/>
          </a:p>
          <a:p>
            <a:pPr lvl="2"/>
            <a:r>
              <a:rPr lang="en-US" dirty="0"/>
              <a:t>Mean waiting time in the queue. </a:t>
            </a:r>
          </a:p>
          <a:p>
            <a:pPr lvl="2"/>
            <a:r>
              <a:rPr lang="en-US" dirty="0"/>
              <a:t>Mean number of customers in the queue. </a:t>
            </a:r>
          </a:p>
          <a:p>
            <a:pPr lvl="1"/>
            <a:endParaRPr lang="en-US" dirty="0"/>
          </a:p>
        </p:txBody>
      </p:sp>
      <p:sp>
        <p:nvSpPr>
          <p:cNvPr id="5" name="Rectangle 4"/>
          <p:cNvSpPr/>
          <p:nvPr/>
        </p:nvSpPr>
        <p:spPr>
          <a:xfrm>
            <a:off x="0" y="5589240"/>
            <a:ext cx="9144000" cy="1241365"/>
          </a:xfrm>
          <a:prstGeom prst="rect">
            <a:avLst/>
          </a:prstGeom>
        </p:spPr>
        <p:txBody>
          <a:bodyPr wrap="square">
            <a:spAutoFit/>
          </a:bodyPr>
          <a:lstStyle/>
          <a:p>
            <a:r>
              <a:rPr lang="en-US" sz="2800" baseline="30000" dirty="0">
                <a:solidFill>
                  <a:srgbClr val="FF0000"/>
                </a:solidFill>
              </a:rPr>
              <a:t>For instance, if we wish to find the impact of the number of servers on the mean waiting time in the queue, then the number of servers becomes an controllable variable. The remaining variables-the time interval between two arrivals and the service time, will remain fixed. (uncontrollable variables)</a:t>
            </a:r>
            <a:endParaRPr lang="en-US" sz="2800" dirty="0">
              <a:solidFill>
                <a:srgbClr val="FF0000"/>
              </a:solidFill>
            </a:endParaRPr>
          </a:p>
        </p:txBody>
      </p:sp>
    </p:spTree>
    <p:extLst>
      <p:ext uri="{BB962C8B-B14F-4D97-AF65-F5344CB8AC3E}">
        <p14:creationId xmlns:p14="http://schemas.microsoft.com/office/powerpoint/2010/main" val="3034599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VARIABLE</a:t>
            </a:r>
            <a:endParaRPr lang="en-US" dirty="0"/>
          </a:p>
        </p:txBody>
      </p:sp>
      <p:sp>
        <p:nvSpPr>
          <p:cNvPr id="3" name="Content Placeholder 2"/>
          <p:cNvSpPr>
            <a:spLocks noGrp="1"/>
          </p:cNvSpPr>
          <p:nvPr>
            <p:ph idx="1"/>
          </p:nvPr>
        </p:nvSpPr>
        <p:spPr/>
        <p:txBody>
          <a:bodyPr/>
          <a:lstStyle/>
          <a:p>
            <a:r>
              <a:rPr lang="en-US" dirty="0"/>
              <a:t>These variables form the backbone of any simulation model. At any instance, during a simulation run, one should be able to determine how things stand in the system using these variables </a:t>
            </a:r>
          </a:p>
        </p:txBody>
      </p:sp>
    </p:spTree>
    <p:extLst>
      <p:ext uri="{BB962C8B-B14F-4D97-AF65-F5344CB8AC3E}">
        <p14:creationId xmlns:p14="http://schemas.microsoft.com/office/powerpoint/2010/main" val="3477480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l="-58877" r="-58877"/>
          <a:stretch>
            <a:fillRect/>
          </a:stretch>
        </p:blipFill>
        <p:spPr>
          <a:xfrm>
            <a:off x="0" y="188640"/>
            <a:ext cx="9144000" cy="6669360"/>
          </a:xfrm>
        </p:spPr>
      </p:pic>
    </p:spTree>
    <p:extLst>
      <p:ext uri="{BB962C8B-B14F-4D97-AF65-F5344CB8AC3E}">
        <p14:creationId xmlns:p14="http://schemas.microsoft.com/office/powerpoint/2010/main" val="899782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Basic simulation methodology: Examples </a:t>
            </a:r>
            <a:endParaRPr lang="en-US" dirty="0"/>
          </a:p>
        </p:txBody>
      </p:sp>
      <p:sp>
        <p:nvSpPr>
          <p:cNvPr id="3" name="Content Placeholder 2"/>
          <p:cNvSpPr>
            <a:spLocks noGrp="1"/>
          </p:cNvSpPr>
          <p:nvPr>
            <p:ph idx="1"/>
          </p:nvPr>
        </p:nvSpPr>
        <p:spPr>
          <a:xfrm>
            <a:off x="457200" y="1600200"/>
            <a:ext cx="8229600" cy="4889140"/>
          </a:xfrm>
        </p:spPr>
        <p:txBody>
          <a:bodyPr>
            <a:normAutofit/>
          </a:bodyPr>
          <a:lstStyle/>
          <a:p>
            <a:r>
              <a:rPr lang="en-US" b="1" dirty="0"/>
              <a:t>The machine interference </a:t>
            </a:r>
            <a:r>
              <a:rPr lang="en-US" b="1" dirty="0" smtClean="0"/>
              <a:t>problem</a:t>
            </a:r>
          </a:p>
          <a:p>
            <a:pPr lvl="1"/>
            <a:r>
              <a:rPr lang="en-US" dirty="0"/>
              <a:t>Let us consider a single server queue with a finite population known as the </a:t>
            </a:r>
            <a:r>
              <a:rPr lang="en-US" i="1" dirty="0"/>
              <a:t>machine interference </a:t>
            </a:r>
            <a:r>
              <a:rPr lang="en-US" dirty="0" smtClean="0"/>
              <a:t>problem. </a:t>
            </a:r>
            <a:r>
              <a:rPr lang="en-US" dirty="0" smtClean="0">
                <a:solidFill>
                  <a:srgbClr val="FF0000"/>
                </a:solidFill>
              </a:rPr>
              <a:t>Need: </a:t>
            </a:r>
            <a:r>
              <a:rPr lang="en-US" dirty="0" err="1" smtClean="0">
                <a:solidFill>
                  <a:srgbClr val="FF0000"/>
                </a:solidFill>
              </a:rPr>
              <a:t>Modelling</a:t>
            </a:r>
            <a:r>
              <a:rPr lang="en-US" dirty="0" smtClean="0">
                <a:solidFill>
                  <a:srgbClr val="FF0000"/>
                </a:solidFill>
              </a:rPr>
              <a:t> of machines, Computer </a:t>
            </a:r>
            <a:r>
              <a:rPr lang="en-US" dirty="0" err="1" smtClean="0">
                <a:solidFill>
                  <a:srgbClr val="FF0000"/>
                </a:solidFill>
              </a:rPr>
              <a:t>Modelling</a:t>
            </a:r>
            <a:endParaRPr lang="en-US" dirty="0">
              <a:solidFill>
                <a:srgbClr val="FF0000"/>
              </a:solidFill>
            </a:endParaRPr>
          </a:p>
          <a:p>
            <a:r>
              <a:rPr lang="en-US" b="1" dirty="0" smtClean="0"/>
              <a:t>Scenario</a:t>
            </a:r>
          </a:p>
          <a:p>
            <a:pPr lvl="1"/>
            <a:r>
              <a:rPr lang="en-US" b="1" dirty="0" smtClean="0"/>
              <a:t> </a:t>
            </a:r>
            <a:r>
              <a:rPr lang="en-US" dirty="0"/>
              <a:t>Each machine is operational for a period of time and then it breaks down. </a:t>
            </a:r>
            <a:endParaRPr lang="en-US" dirty="0" smtClean="0"/>
          </a:p>
          <a:p>
            <a:pPr lvl="1"/>
            <a:r>
              <a:rPr lang="en-US" b="1" dirty="0" smtClean="0"/>
              <a:t> </a:t>
            </a:r>
            <a:r>
              <a:rPr lang="en-US" dirty="0"/>
              <a:t>assume that there is one repairman </a:t>
            </a:r>
            <a:endParaRPr lang="en-US" dirty="0" smtClean="0"/>
          </a:p>
          <a:p>
            <a:pPr lvl="1"/>
            <a:r>
              <a:rPr lang="en-US" dirty="0"/>
              <a:t>A machine remains broken down until it is fixed by the repairman. </a:t>
            </a:r>
          </a:p>
          <a:p>
            <a:pPr lvl="1"/>
            <a:endParaRPr lang="en-US" dirty="0"/>
          </a:p>
        </p:txBody>
      </p:sp>
    </p:spTree>
    <p:extLst>
      <p:ext uri="{BB962C8B-B14F-4D97-AF65-F5344CB8AC3E}">
        <p14:creationId xmlns:p14="http://schemas.microsoft.com/office/powerpoint/2010/main" val="41736926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(Cont.) </a:t>
            </a:r>
            <a:endParaRPr lang="en-US" dirty="0"/>
          </a:p>
        </p:txBody>
      </p:sp>
      <p:sp>
        <p:nvSpPr>
          <p:cNvPr id="3" name="Content Placeholder 2"/>
          <p:cNvSpPr>
            <a:spLocks noGrp="1"/>
          </p:cNvSpPr>
          <p:nvPr>
            <p:ph idx="1"/>
          </p:nvPr>
        </p:nvSpPr>
        <p:spPr>
          <a:xfrm>
            <a:off x="0" y="1232756"/>
            <a:ext cx="8229600" cy="4525963"/>
          </a:xfrm>
        </p:spPr>
        <p:txBody>
          <a:bodyPr/>
          <a:lstStyle/>
          <a:p>
            <a:pPr lvl="1"/>
            <a:r>
              <a:rPr lang="en-US" dirty="0"/>
              <a:t>Broken down machines are served in a FIFO </a:t>
            </a:r>
            <a:r>
              <a:rPr lang="en-US" dirty="0" smtClean="0"/>
              <a:t>manner, the service is non preemptive. </a:t>
            </a:r>
          </a:p>
          <a:p>
            <a:r>
              <a:rPr lang="en-US" dirty="0" smtClean="0"/>
              <a:t>Question </a:t>
            </a:r>
          </a:p>
          <a:p>
            <a:pPr lvl="1"/>
            <a:r>
              <a:rPr lang="en-US" dirty="0"/>
              <a:t>the total down time of a machine </a:t>
            </a:r>
            <a:r>
              <a:rPr lang="en-US" dirty="0" smtClean="0"/>
              <a:t>?</a:t>
            </a:r>
          </a:p>
          <a:p>
            <a:pPr lvl="2"/>
            <a:r>
              <a:rPr lang="en-US" dirty="0"/>
              <a:t>made up of the time it has to "queue" for the repairman and the time it takes for the repairman to fix it </a:t>
            </a:r>
            <a:endParaRPr lang="en-US" dirty="0" smtClean="0"/>
          </a:p>
          <a:p>
            <a:pPr lvl="1"/>
            <a:r>
              <a:rPr lang="en-US" dirty="0"/>
              <a:t>A machine becomes immediately operational after it has been fixed </a:t>
            </a:r>
          </a:p>
          <a:p>
            <a:pPr lvl="1"/>
            <a:endParaRPr lang="en-US" dirty="0"/>
          </a:p>
          <a:p>
            <a:pPr lvl="2"/>
            <a:endParaRPr lang="en-US" dirty="0"/>
          </a:p>
        </p:txBody>
      </p:sp>
      <p:pic>
        <p:nvPicPr>
          <p:cNvPr id="4" name="Picture 3"/>
          <p:cNvPicPr>
            <a:picLocks noChangeAspect="1"/>
          </p:cNvPicPr>
          <p:nvPr/>
        </p:nvPicPr>
        <p:blipFill>
          <a:blip r:embed="rId2"/>
          <a:stretch>
            <a:fillRect/>
          </a:stretch>
        </p:blipFill>
        <p:spPr>
          <a:xfrm>
            <a:off x="4092637" y="5013176"/>
            <a:ext cx="5051363" cy="1844824"/>
          </a:xfrm>
          <a:prstGeom prst="rect">
            <a:avLst/>
          </a:prstGeom>
        </p:spPr>
      </p:pic>
    </p:spTree>
    <p:extLst>
      <p:ext uri="{BB962C8B-B14F-4D97-AF65-F5344CB8AC3E}">
        <p14:creationId xmlns:p14="http://schemas.microsoft.com/office/powerpoint/2010/main" val="31340512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heckerboard(across)">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Know</a:t>
            </a:r>
            <a:endParaRPr lang="en-US" dirty="0"/>
          </a:p>
        </p:txBody>
      </p:sp>
      <p:sp>
        <p:nvSpPr>
          <p:cNvPr id="3" name="Content Placeholder 2"/>
          <p:cNvSpPr>
            <a:spLocks noGrp="1"/>
          </p:cNvSpPr>
          <p:nvPr>
            <p:ph idx="1"/>
          </p:nvPr>
        </p:nvSpPr>
        <p:spPr>
          <a:xfrm>
            <a:off x="457200" y="1600200"/>
            <a:ext cx="8229600" cy="4997152"/>
          </a:xfrm>
        </p:spPr>
        <p:txBody>
          <a:bodyPr>
            <a:normAutofit/>
          </a:bodyPr>
          <a:lstStyle/>
          <a:p>
            <a:r>
              <a:rPr lang="en-US" dirty="0"/>
              <a:t>In general, </a:t>
            </a:r>
            <a:endParaRPr lang="en-US" dirty="0" smtClean="0"/>
          </a:p>
          <a:p>
            <a:pPr lvl="1"/>
            <a:r>
              <a:rPr lang="en-US" dirty="0" smtClean="0"/>
              <a:t>one </a:t>
            </a:r>
            <a:r>
              <a:rPr lang="en-US" dirty="0"/>
              <a:t>has information regarding the operational time and the repair time of a </a:t>
            </a:r>
            <a:r>
              <a:rPr lang="en-US" dirty="0" smtClean="0"/>
              <a:t>machine</a:t>
            </a:r>
          </a:p>
          <a:p>
            <a:r>
              <a:rPr lang="en-US" dirty="0"/>
              <a:t>However, in order to determine the down time of a machine, one should be able to calculate the </a:t>
            </a:r>
            <a:r>
              <a:rPr lang="en-US" dirty="0" err="1"/>
              <a:t>queueing</a:t>
            </a:r>
            <a:r>
              <a:rPr lang="en-US" dirty="0"/>
              <a:t> time for the repairman </a:t>
            </a:r>
          </a:p>
          <a:p>
            <a:r>
              <a:rPr lang="en-US" dirty="0" smtClean="0"/>
              <a:t> </a:t>
            </a:r>
            <a:r>
              <a:rPr lang="en-US" dirty="0"/>
              <a:t>If this quantity is known, then one can calculate the utilization of a machine. </a:t>
            </a:r>
            <a:endParaRPr lang="en-US" dirty="0" smtClean="0"/>
          </a:p>
          <a:p>
            <a:r>
              <a:rPr lang="en-US" dirty="0" smtClean="0"/>
              <a:t>Other </a:t>
            </a:r>
            <a:r>
              <a:rPr lang="en-US" dirty="0"/>
              <a:t>quantities of interest could be the utilization of the repairman. </a:t>
            </a:r>
          </a:p>
          <a:p>
            <a:endParaRPr lang="en-US" dirty="0"/>
          </a:p>
          <a:p>
            <a:pPr marL="0" indent="0">
              <a:buNone/>
            </a:pPr>
            <a:endParaRPr lang="en-US" dirty="0"/>
          </a:p>
        </p:txBody>
      </p:sp>
    </p:spTree>
    <p:extLst>
      <p:ext uri="{BB962C8B-B14F-4D97-AF65-F5344CB8AC3E}">
        <p14:creationId xmlns:p14="http://schemas.microsoft.com/office/powerpoint/2010/main" val="3947909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visualized as </a:t>
            </a:r>
            <a:r>
              <a:rPr lang="fr-FR" dirty="0" smtClean="0"/>
              <a:t>single </a:t>
            </a:r>
            <a:r>
              <a:rPr lang="fr-FR" dirty="0"/>
              <a:t>server queue </a:t>
            </a:r>
          </a:p>
        </p:txBody>
      </p:sp>
      <p:pic>
        <p:nvPicPr>
          <p:cNvPr id="4" name="Content Placeholder 3"/>
          <p:cNvPicPr>
            <a:picLocks noGrp="1" noChangeAspect="1"/>
          </p:cNvPicPr>
          <p:nvPr>
            <p:ph idx="1"/>
          </p:nvPr>
        </p:nvPicPr>
        <p:blipFill>
          <a:blip r:embed="rId2"/>
          <a:srcRect l="5069" r="5069"/>
          <a:stretch>
            <a:fillRect/>
          </a:stretch>
        </p:blipFill>
        <p:spPr/>
      </p:pic>
    </p:spTree>
    <p:extLst>
      <p:ext uri="{BB962C8B-B14F-4D97-AF65-F5344CB8AC3E}">
        <p14:creationId xmlns:p14="http://schemas.microsoft.com/office/powerpoint/2010/main" val="227273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en-US" dirty="0"/>
          </a:p>
        </p:txBody>
      </p:sp>
      <p:sp>
        <p:nvSpPr>
          <p:cNvPr id="3" name="Content Placeholder 2"/>
          <p:cNvSpPr>
            <a:spLocks noGrp="1"/>
          </p:cNvSpPr>
          <p:nvPr>
            <p:ph idx="1"/>
          </p:nvPr>
        </p:nvSpPr>
        <p:spPr/>
        <p:txBody>
          <a:bodyPr/>
          <a:lstStyle/>
          <a:p>
            <a:r>
              <a:rPr lang="en-US" dirty="0"/>
              <a:t>For simplicity, we will assume that the operational time of each machine is equal to 10 units of time. </a:t>
            </a:r>
            <a:endParaRPr lang="en-US" dirty="0" smtClean="0"/>
          </a:p>
          <a:p>
            <a:r>
              <a:rPr lang="en-US" dirty="0" smtClean="0"/>
              <a:t>Also</a:t>
            </a:r>
            <a:r>
              <a:rPr lang="en-US" dirty="0"/>
              <a:t>, the repair time of each machine is equal to 5 units of time. </a:t>
            </a:r>
            <a:endParaRPr lang="en-US" dirty="0" smtClean="0"/>
          </a:p>
          <a:p>
            <a:r>
              <a:rPr lang="en-US" dirty="0"/>
              <a:t>we assume that all the machines have identical constant operational </a:t>
            </a:r>
            <a:r>
              <a:rPr lang="en-US" dirty="0" smtClean="0"/>
              <a:t>times and Repair times. </a:t>
            </a:r>
            <a:endParaRPr lang="en-US" dirty="0"/>
          </a:p>
          <a:p>
            <a:endParaRPr lang="en-US" dirty="0"/>
          </a:p>
        </p:txBody>
      </p:sp>
    </p:spTree>
    <p:extLst>
      <p:ext uri="{BB962C8B-B14F-4D97-AF65-F5344CB8AC3E}">
        <p14:creationId xmlns:p14="http://schemas.microsoft.com/office/powerpoint/2010/main" val="311968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Simulation and </a:t>
            </a:r>
            <a:r>
              <a:rPr lang="en-US" dirty="0" err="1" smtClean="0"/>
              <a:t>Modelling</a:t>
            </a:r>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17136" y="2056686"/>
            <a:ext cx="9144000" cy="4801314"/>
          </a:xfrm>
          <a:prstGeom prst="rect">
            <a:avLst/>
          </a:prstGeom>
        </p:spPr>
        <p:txBody>
          <a:bodyPr wrap="square">
            <a:spAutoFit/>
          </a:bodyPr>
          <a:lstStyle/>
          <a:p>
            <a:pPr algn="just"/>
            <a:r>
              <a:rPr lang="en-US" sz="2400" dirty="0" smtClean="0"/>
              <a:t>Computer </a:t>
            </a:r>
            <a:r>
              <a:rPr lang="en-US" sz="2400" dirty="0"/>
              <a:t>simulation modeling is a discipline </a:t>
            </a:r>
            <a:r>
              <a:rPr lang="en-US" sz="2400" b="1" dirty="0"/>
              <a:t>gaining popularity</a:t>
            </a:r>
            <a:r>
              <a:rPr lang="en-US" sz="2400" dirty="0"/>
              <a:t> in both government and industry.  Computer simulation modeling can assist in </a:t>
            </a:r>
            <a:r>
              <a:rPr lang="en-US" sz="2400" b="1" dirty="0"/>
              <a:t>the design, creation, and evaluation of complex systems. </a:t>
            </a:r>
            <a:r>
              <a:rPr lang="en-US" sz="2400" dirty="0"/>
              <a:t>Designers, program managers, analysts, and engineers use computer simulation modeling to understand and evaluate ‘</a:t>
            </a:r>
            <a:r>
              <a:rPr lang="en-US" sz="2400" b="1" dirty="0"/>
              <a:t>what if’ case scenarios</a:t>
            </a:r>
            <a:r>
              <a:rPr lang="en-US" sz="2400" dirty="0"/>
              <a:t>. It can model a real or proposed system using computer software and is useful when changes to the actual system are </a:t>
            </a:r>
            <a:r>
              <a:rPr lang="en-US" sz="2400" b="1" dirty="0"/>
              <a:t>difficult to implement, involve high costs, or  are impractical</a:t>
            </a:r>
            <a:r>
              <a:rPr lang="en-US" sz="2400" dirty="0"/>
              <a:t>. Some examples of computer simulation modeling familiar to most of us include:  </a:t>
            </a:r>
            <a:r>
              <a:rPr lang="en-US" sz="2400" b="1" dirty="0"/>
              <a:t>weather forecasting, flight simulators used for training pilots, and car crash modeling.</a:t>
            </a:r>
          </a:p>
          <a:p>
            <a:endParaRPr lang="en-US" dirty="0"/>
          </a:p>
        </p:txBody>
      </p:sp>
    </p:spTree>
    <p:extLst>
      <p:ext uri="{BB962C8B-B14F-4D97-AF65-F5344CB8AC3E}">
        <p14:creationId xmlns:p14="http://schemas.microsoft.com/office/powerpoint/2010/main" val="302675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Events to Change </a:t>
            </a:r>
            <a:br>
              <a:rPr lang="en-US" dirty="0" smtClean="0"/>
            </a:br>
            <a:r>
              <a:rPr lang="en-US" dirty="0" smtClean="0"/>
              <a:t>the </a:t>
            </a:r>
            <a:r>
              <a:rPr lang="en-US" b="1" dirty="0" smtClean="0">
                <a:solidFill>
                  <a:srgbClr val="FF0000"/>
                </a:solidFill>
              </a:rPr>
              <a:t>STATUS </a:t>
            </a:r>
            <a:r>
              <a:rPr lang="en-US" dirty="0" smtClean="0"/>
              <a:t/>
            </a:r>
            <a:br>
              <a:rPr lang="en-US" dirty="0" smtClean="0"/>
            </a:br>
            <a:r>
              <a:rPr lang="en-US" dirty="0" smtClean="0"/>
              <a:t>of the system</a:t>
            </a:r>
            <a:endParaRPr lang="en-US" dirty="0"/>
          </a:p>
        </p:txBody>
      </p:sp>
      <p:sp>
        <p:nvSpPr>
          <p:cNvPr id="3" name="Content Placeholder 2"/>
          <p:cNvSpPr>
            <a:spLocks noGrp="1"/>
          </p:cNvSpPr>
          <p:nvPr>
            <p:ph idx="1"/>
          </p:nvPr>
        </p:nvSpPr>
        <p:spPr/>
        <p:txBody>
          <a:bodyPr>
            <a:normAutofit/>
          </a:bodyPr>
          <a:lstStyle/>
          <a:p>
            <a:r>
              <a:rPr lang="en-US" dirty="0"/>
              <a:t>The first and most important step in building a simulation model of the above system, is to identify the basic </a:t>
            </a:r>
            <a:r>
              <a:rPr lang="en-US" i="1" dirty="0"/>
              <a:t>events </a:t>
            </a:r>
            <a:r>
              <a:rPr lang="en-US" dirty="0"/>
              <a:t>whose occurrence will alter the </a:t>
            </a:r>
            <a:r>
              <a:rPr lang="en-US" i="1" dirty="0"/>
              <a:t>status </a:t>
            </a:r>
            <a:r>
              <a:rPr lang="en-US" dirty="0"/>
              <a:t>of the system. </a:t>
            </a:r>
            <a:endParaRPr lang="en-US" dirty="0" smtClean="0"/>
          </a:p>
          <a:p>
            <a:r>
              <a:rPr lang="en-US" dirty="0"/>
              <a:t>This brings up the problem of having to define the </a:t>
            </a:r>
            <a:r>
              <a:rPr lang="en-US" b="1" dirty="0"/>
              <a:t>status variables </a:t>
            </a:r>
            <a:r>
              <a:rPr lang="en-US" dirty="0"/>
              <a:t>of the above problem. </a:t>
            </a:r>
            <a:endParaRPr lang="en-US" dirty="0" smtClean="0"/>
          </a:p>
          <a:p>
            <a:r>
              <a:rPr lang="en-US" dirty="0"/>
              <a:t>The </a:t>
            </a:r>
            <a:r>
              <a:rPr lang="en-US" b="1" dirty="0"/>
              <a:t>selection </a:t>
            </a:r>
            <a:r>
              <a:rPr lang="en-US" dirty="0"/>
              <a:t>of the </a:t>
            </a:r>
            <a:r>
              <a:rPr lang="en-US" b="1" dirty="0"/>
              <a:t>status</a:t>
            </a:r>
            <a:r>
              <a:rPr lang="en-US" dirty="0"/>
              <a:t> variables depends mainly upon the type of </a:t>
            </a:r>
            <a:r>
              <a:rPr lang="en-US" b="1" dirty="0"/>
              <a:t>performance measures </a:t>
            </a:r>
            <a:r>
              <a:rPr lang="en-US" dirty="0"/>
              <a:t>we want </a:t>
            </a:r>
            <a:r>
              <a:rPr lang="en-US" b="1" dirty="0"/>
              <a:t>to obtain </a:t>
            </a:r>
            <a:r>
              <a:rPr lang="en-US" dirty="0"/>
              <a:t>about </a:t>
            </a:r>
            <a:r>
              <a:rPr lang="en-US" b="1" dirty="0"/>
              <a:t>the system under study</a:t>
            </a:r>
            <a:r>
              <a:rPr lang="en-US" dirty="0"/>
              <a:t>. </a:t>
            </a:r>
          </a:p>
          <a:p>
            <a:endParaRPr lang="en-US" dirty="0"/>
          </a:p>
          <a:p>
            <a:endParaRPr lang="en-US" dirty="0"/>
          </a:p>
        </p:txBody>
      </p:sp>
    </p:spTree>
    <p:extLst>
      <p:ext uri="{BB962C8B-B14F-4D97-AF65-F5344CB8AC3E}">
        <p14:creationId xmlns:p14="http://schemas.microsoft.com/office/powerpoint/2010/main" val="40911100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
            </a:r>
            <a:endParaRPr lang="en-US" dirty="0"/>
          </a:p>
        </p:txBody>
      </p:sp>
      <p:sp>
        <p:nvSpPr>
          <p:cNvPr id="3" name="Content Placeholder 2"/>
          <p:cNvSpPr>
            <a:spLocks noGrp="1"/>
          </p:cNvSpPr>
          <p:nvPr>
            <p:ph idx="1"/>
          </p:nvPr>
        </p:nvSpPr>
        <p:spPr/>
        <p:txBody>
          <a:bodyPr/>
          <a:lstStyle/>
          <a:p>
            <a:r>
              <a:rPr lang="en-US" dirty="0"/>
              <a:t>In this problem, the most important status variable is n</a:t>
            </a:r>
            <a:r>
              <a:rPr lang="en-US" dirty="0" smtClean="0"/>
              <a:t>,</a:t>
            </a:r>
          </a:p>
          <a:p>
            <a:pPr lvl="1"/>
            <a:r>
              <a:rPr lang="en-US" dirty="0" smtClean="0"/>
              <a:t>What is N??</a:t>
            </a:r>
            <a:endParaRPr lang="en-US" dirty="0"/>
          </a:p>
          <a:p>
            <a:pPr lvl="1"/>
            <a:r>
              <a:rPr lang="en-US" dirty="0" smtClean="0"/>
              <a:t> </a:t>
            </a:r>
            <a:r>
              <a:rPr lang="en-US" dirty="0"/>
              <a:t>the number of broken down machines, i.e., those waiting in the queue plus the one being </a:t>
            </a:r>
            <a:r>
              <a:rPr lang="en-US" dirty="0" smtClean="0"/>
              <a:t>repaired</a:t>
            </a:r>
          </a:p>
          <a:p>
            <a:pPr lvl="1"/>
            <a:r>
              <a:rPr lang="en-US" dirty="0"/>
              <a:t>I</a:t>
            </a:r>
            <a:r>
              <a:rPr lang="en-US" dirty="0" smtClean="0"/>
              <a:t>f </a:t>
            </a:r>
            <a:r>
              <a:rPr lang="en-US" dirty="0"/>
              <a:t>n=0,  </a:t>
            </a:r>
            <a:r>
              <a:rPr lang="en-US" dirty="0" smtClean="0"/>
              <a:t>the </a:t>
            </a:r>
            <a:r>
              <a:rPr lang="en-US" dirty="0"/>
              <a:t>queue is empty and the repairman is idle</a:t>
            </a:r>
            <a:r>
              <a:rPr lang="en-US" dirty="0" smtClean="0"/>
              <a:t>.</a:t>
            </a:r>
          </a:p>
          <a:p>
            <a:pPr lvl="1"/>
            <a:r>
              <a:rPr lang="en-US" dirty="0" smtClean="0"/>
              <a:t>If </a:t>
            </a:r>
            <a:r>
              <a:rPr lang="en-US" dirty="0"/>
              <a:t>n=1, then the queue is empty and the repairman is busy. </a:t>
            </a:r>
            <a:endParaRPr lang="en-US" dirty="0" smtClean="0"/>
          </a:p>
          <a:p>
            <a:pPr lvl="1"/>
            <a:r>
              <a:rPr lang="en-US" dirty="0"/>
              <a:t>If n&gt;1, then the repairman is busy and there are n-1 broken down machines in the queue. </a:t>
            </a:r>
          </a:p>
          <a:p>
            <a:pPr lvl="1"/>
            <a:endParaRPr lang="en-US" dirty="0" smtClean="0"/>
          </a:p>
          <a:p>
            <a:pPr lvl="1"/>
            <a:endParaRPr lang="en-US" dirty="0"/>
          </a:p>
          <a:p>
            <a:pPr lvl="1"/>
            <a:endParaRPr lang="en-US" dirty="0"/>
          </a:p>
          <a:p>
            <a:endParaRPr lang="en-US" dirty="0"/>
          </a:p>
        </p:txBody>
      </p:sp>
    </p:spTree>
    <p:extLst>
      <p:ext uri="{BB962C8B-B14F-4D97-AF65-F5344CB8AC3E}">
        <p14:creationId xmlns:p14="http://schemas.microsoft.com/office/powerpoint/2010/main" val="680877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that Change the N</a:t>
            </a:r>
            <a:endParaRPr lang="en-US" dirty="0"/>
          </a:p>
        </p:txBody>
      </p:sp>
      <p:sp>
        <p:nvSpPr>
          <p:cNvPr id="3" name="Content Placeholder 2"/>
          <p:cNvSpPr>
            <a:spLocks noGrp="1"/>
          </p:cNvSpPr>
          <p:nvPr>
            <p:ph idx="1"/>
          </p:nvPr>
        </p:nvSpPr>
        <p:spPr/>
        <p:txBody>
          <a:bodyPr/>
          <a:lstStyle/>
          <a:p>
            <a:r>
              <a:rPr lang="en-US" dirty="0"/>
              <a:t>A machine breaks down, i.e., an arrival occurs at the queue. </a:t>
            </a:r>
            <a:endParaRPr lang="en-US" dirty="0" smtClean="0"/>
          </a:p>
          <a:p>
            <a:r>
              <a:rPr lang="en-US" dirty="0"/>
              <a:t>A machine is fixed, i.e., a departure occurs from the queue. </a:t>
            </a:r>
          </a:p>
        </p:txBody>
      </p:sp>
      <p:pic>
        <p:nvPicPr>
          <p:cNvPr id="4" name="Picture 3"/>
          <p:cNvPicPr>
            <a:picLocks noChangeAspect="1"/>
          </p:cNvPicPr>
          <p:nvPr/>
        </p:nvPicPr>
        <p:blipFill>
          <a:blip r:embed="rId2"/>
          <a:stretch>
            <a:fillRect/>
          </a:stretch>
        </p:blipFill>
        <p:spPr>
          <a:xfrm>
            <a:off x="5688124" y="3537012"/>
            <a:ext cx="3022600" cy="3200400"/>
          </a:xfrm>
          <a:prstGeom prst="rect">
            <a:avLst/>
          </a:prstGeom>
        </p:spPr>
      </p:pic>
      <p:pic>
        <p:nvPicPr>
          <p:cNvPr id="5" name="Picture 4"/>
          <p:cNvPicPr>
            <a:picLocks noChangeAspect="1"/>
          </p:cNvPicPr>
          <p:nvPr/>
        </p:nvPicPr>
        <p:blipFill>
          <a:blip r:embed="rId3"/>
          <a:stretch>
            <a:fillRect/>
          </a:stretch>
        </p:blipFill>
        <p:spPr>
          <a:xfrm>
            <a:off x="1187624" y="3127375"/>
            <a:ext cx="3136900" cy="3746500"/>
          </a:xfrm>
          <a:prstGeom prst="rect">
            <a:avLst/>
          </a:prstGeom>
        </p:spPr>
      </p:pic>
    </p:spTree>
    <p:extLst>
      <p:ext uri="{BB962C8B-B14F-4D97-AF65-F5344CB8AC3E}">
        <p14:creationId xmlns:p14="http://schemas.microsoft.com/office/powerpoint/2010/main" val="1392258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Needed Set of Variables </a:t>
            </a:r>
            <a:r>
              <a:rPr lang="en-US" i="1" u="sng" dirty="0" smtClean="0"/>
              <a:t>Clocks</a:t>
            </a:r>
            <a:endParaRPr lang="en-US" i="1" u="sng" dirty="0"/>
          </a:p>
        </p:txBody>
      </p:sp>
      <p:sp>
        <p:nvSpPr>
          <p:cNvPr id="3" name="Content Placeholder 2"/>
          <p:cNvSpPr>
            <a:spLocks noGrp="1"/>
          </p:cNvSpPr>
          <p:nvPr>
            <p:ph idx="1"/>
          </p:nvPr>
        </p:nvSpPr>
        <p:spPr>
          <a:xfrm>
            <a:off x="498474" y="1981200"/>
            <a:ext cx="8105974" cy="4580148"/>
          </a:xfrm>
        </p:spPr>
        <p:txBody>
          <a:bodyPr>
            <a:normAutofit fontScale="77500" lnSpcReduction="20000"/>
          </a:bodyPr>
          <a:lstStyle/>
          <a:p>
            <a:r>
              <a:rPr lang="en-US" dirty="0" smtClean="0"/>
              <a:t>Clocks will </a:t>
            </a:r>
            <a:r>
              <a:rPr lang="en-US" dirty="0"/>
              <a:t>keep track of the time instants at which an arrival or departure event </a:t>
            </a:r>
            <a:r>
              <a:rPr lang="en-US" b="1" u="sng" dirty="0"/>
              <a:t>will </a:t>
            </a:r>
            <a:r>
              <a:rPr lang="en-US" dirty="0"/>
              <a:t>occur. </a:t>
            </a:r>
            <a:endParaRPr lang="en-US" dirty="0" smtClean="0"/>
          </a:p>
          <a:p>
            <a:pPr lvl="1"/>
            <a:r>
              <a:rPr lang="en-US" dirty="0" smtClean="0"/>
              <a:t>We </a:t>
            </a:r>
            <a:r>
              <a:rPr lang="en-US" dirty="0"/>
              <a:t>need to associate a clock for each machine </a:t>
            </a:r>
            <a:r>
              <a:rPr lang="en-US" dirty="0" smtClean="0"/>
              <a:t>that will show the next break down time/ will arrive the repairman’s queue</a:t>
            </a:r>
          </a:p>
          <a:p>
            <a:pPr lvl="1"/>
            <a:r>
              <a:rPr lang="en-US" dirty="0" smtClean="0"/>
              <a:t>Only the clock of the operational machine are in interest</a:t>
            </a:r>
          </a:p>
          <a:p>
            <a:r>
              <a:rPr lang="en-US" dirty="0" smtClean="0"/>
              <a:t> </a:t>
            </a:r>
            <a:r>
              <a:rPr lang="en-US" dirty="0"/>
              <a:t>another clock which shows the time instant at which a machine currently being repaired will become operational </a:t>
            </a:r>
          </a:p>
          <a:p>
            <a:pPr lvl="1"/>
            <a:r>
              <a:rPr lang="en-US" dirty="0"/>
              <a:t>i</a:t>
            </a:r>
            <a:r>
              <a:rPr lang="en-US" dirty="0" smtClean="0"/>
              <a:t>t </a:t>
            </a:r>
            <a:r>
              <a:rPr lang="en-US" dirty="0"/>
              <a:t>will cause a departure event to occur. </a:t>
            </a:r>
          </a:p>
          <a:p>
            <a:pPr lvl="1"/>
            <a:r>
              <a:rPr lang="en-US" dirty="0" smtClean="0"/>
              <a:t>I</a:t>
            </a:r>
            <a:r>
              <a:rPr lang="en-US" dirty="0"/>
              <a:t>n total, if we have </a:t>
            </a:r>
            <a:r>
              <a:rPr lang="en-US" b="1" dirty="0"/>
              <a:t>m</a:t>
            </a:r>
            <a:r>
              <a:rPr lang="en-US" dirty="0"/>
              <a:t> machines, we need </a:t>
            </a:r>
            <a:r>
              <a:rPr lang="en-US" b="1" dirty="0"/>
              <a:t>m+1</a:t>
            </a:r>
            <a:r>
              <a:rPr lang="en-US" dirty="0"/>
              <a:t> clocks. Each of these clocks is associated with the occurrence of an event. </a:t>
            </a:r>
          </a:p>
          <a:p>
            <a:pPr lvl="1"/>
            <a:r>
              <a:rPr lang="en-US" dirty="0"/>
              <a:t>m clocks are associated with m arrival events and one clock is associated with the departure event. </a:t>
            </a:r>
          </a:p>
          <a:p>
            <a:r>
              <a:rPr lang="en-US" dirty="0" smtClean="0"/>
              <a:t>MASTER CLOCK simply </a:t>
            </a:r>
            <a:r>
              <a:rPr lang="en-US" dirty="0"/>
              <a:t>keeps track of the simulated time. </a:t>
            </a:r>
            <a:endParaRPr lang="en-US" dirty="0" smtClean="0"/>
          </a:p>
          <a:p>
            <a:pPr lvl="1"/>
            <a:r>
              <a:rPr lang="en-US" dirty="0"/>
              <a:t>The heart of the simulation model centers around the manipulation of these events. </a:t>
            </a:r>
            <a:endParaRPr lang="en-US" dirty="0" smtClean="0"/>
          </a:p>
          <a:p>
            <a:pPr lvl="1"/>
            <a:r>
              <a:rPr lang="en-US" dirty="0" smtClean="0"/>
              <a:t>the </a:t>
            </a:r>
            <a:r>
              <a:rPr lang="en-US" dirty="0"/>
              <a:t>model decides which of all the </a:t>
            </a:r>
            <a:r>
              <a:rPr lang="en-US" b="1" dirty="0"/>
              <a:t>possible events will occur next</a:t>
            </a:r>
            <a:r>
              <a:rPr lang="en-US" dirty="0"/>
              <a:t>. </a:t>
            </a:r>
            <a:endParaRPr lang="en-US" dirty="0" smtClean="0"/>
          </a:p>
          <a:p>
            <a:pPr lvl="1"/>
            <a:r>
              <a:rPr lang="en-US" dirty="0" smtClean="0"/>
              <a:t>Then </a:t>
            </a:r>
            <a:r>
              <a:rPr lang="en-US" dirty="0"/>
              <a:t>the master clock is </a:t>
            </a:r>
            <a:r>
              <a:rPr lang="en-US" b="1" dirty="0"/>
              <a:t>advanced to this time instant, </a:t>
            </a:r>
            <a:r>
              <a:rPr lang="en-US" dirty="0"/>
              <a:t>and the model </a:t>
            </a:r>
            <a:r>
              <a:rPr lang="en-US" b="1" dirty="0"/>
              <a:t>takes action </a:t>
            </a:r>
            <a:r>
              <a:rPr lang="en-US" dirty="0"/>
              <a:t>as indicated in the flow-charts given in figures 1.5 and 1.6. This event manipulation approach is depicted in figure 1.7 </a:t>
            </a:r>
          </a:p>
          <a:p>
            <a:pPr marL="228600" lvl="1" indent="0">
              <a:buNone/>
            </a:pPr>
            <a:endParaRPr lang="en-US" dirty="0"/>
          </a:p>
          <a:p>
            <a:endParaRPr lang="en-US" dirty="0"/>
          </a:p>
          <a:p>
            <a:pPr lvl="1"/>
            <a:endParaRPr lang="en-US" dirty="0"/>
          </a:p>
        </p:txBody>
      </p:sp>
    </p:spTree>
    <p:extLst>
      <p:ext uri="{BB962C8B-B14F-4D97-AF65-F5344CB8AC3E}">
        <p14:creationId xmlns:p14="http://schemas.microsoft.com/office/powerpoint/2010/main" val="2070906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1727684" y="1448780"/>
            <a:ext cx="5940660" cy="5151342"/>
          </a:xfrm>
          <a:prstGeom prst="rect">
            <a:avLst/>
          </a:prstGeom>
        </p:spPr>
      </p:pic>
    </p:spTree>
    <p:extLst>
      <p:ext uri="{BB962C8B-B14F-4D97-AF65-F5344CB8AC3E}">
        <p14:creationId xmlns:p14="http://schemas.microsoft.com/office/powerpoint/2010/main" val="1923549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Hand Simulations </a:t>
            </a:r>
            <a:endParaRPr lang="en-US" dirty="0"/>
          </a:p>
        </p:txBody>
      </p:sp>
      <p:sp>
        <p:nvSpPr>
          <p:cNvPr id="3" name="Content Placeholder 2"/>
          <p:cNvSpPr>
            <a:spLocks noGrp="1"/>
          </p:cNvSpPr>
          <p:nvPr>
            <p:ph idx="1"/>
          </p:nvPr>
        </p:nvSpPr>
        <p:spPr/>
        <p:txBody>
          <a:bodyPr>
            <a:normAutofit lnSpcReduction="10000"/>
          </a:bodyPr>
          <a:lstStyle/>
          <a:p>
            <a:r>
              <a:rPr lang="en-US" dirty="0"/>
              <a:t>assume that we have 3 machines. </a:t>
            </a:r>
            <a:endParaRPr lang="en-US" dirty="0" smtClean="0"/>
          </a:p>
          <a:p>
            <a:pPr lvl="1"/>
            <a:r>
              <a:rPr lang="en-US" dirty="0" smtClean="0"/>
              <a:t>Let </a:t>
            </a:r>
            <a:r>
              <a:rPr lang="en-US" b="1" dirty="0"/>
              <a:t>CL1, CL2</a:t>
            </a:r>
            <a:r>
              <a:rPr lang="en-US" dirty="0"/>
              <a:t>, and </a:t>
            </a:r>
            <a:r>
              <a:rPr lang="en-US" b="1" dirty="0"/>
              <a:t>CL3</a:t>
            </a:r>
            <a:r>
              <a:rPr lang="en-US" dirty="0"/>
              <a:t> be the clocks associated with machine 1, 2, and 3 respectively (arrival event clocks). </a:t>
            </a:r>
          </a:p>
          <a:p>
            <a:pPr lvl="1"/>
            <a:r>
              <a:rPr lang="en-US" dirty="0" smtClean="0"/>
              <a:t>Let </a:t>
            </a:r>
            <a:r>
              <a:rPr lang="en-US" b="1" dirty="0"/>
              <a:t>CL4 </a:t>
            </a:r>
            <a:r>
              <a:rPr lang="en-US" dirty="0"/>
              <a:t>be the clock associated with the departure event. </a:t>
            </a:r>
            <a:endParaRPr lang="en-US" dirty="0" smtClean="0"/>
          </a:p>
          <a:p>
            <a:pPr lvl="1"/>
            <a:r>
              <a:rPr lang="en-US" dirty="0" smtClean="0"/>
              <a:t>Let </a:t>
            </a:r>
            <a:r>
              <a:rPr lang="en-US" b="1" dirty="0"/>
              <a:t>MC </a:t>
            </a:r>
            <a:r>
              <a:rPr lang="en-US" dirty="0"/>
              <a:t>be the master clock </a:t>
            </a:r>
            <a:endParaRPr lang="en-US" dirty="0" smtClean="0"/>
          </a:p>
          <a:p>
            <a:pPr lvl="1"/>
            <a:r>
              <a:rPr lang="en-US" dirty="0" smtClean="0"/>
              <a:t>Let </a:t>
            </a:r>
            <a:r>
              <a:rPr lang="en-US" b="1" dirty="0"/>
              <a:t>R</a:t>
            </a:r>
            <a:r>
              <a:rPr lang="en-US" dirty="0"/>
              <a:t> indicate whether the repairman is busy or idle </a:t>
            </a:r>
            <a:endParaRPr lang="en-US" dirty="0" smtClean="0"/>
          </a:p>
          <a:p>
            <a:pPr lvl="1"/>
            <a:r>
              <a:rPr lang="en-US" dirty="0"/>
              <a:t>We assume that at time zero all three machines are operational and that </a:t>
            </a:r>
            <a:r>
              <a:rPr lang="en-US" b="1" u="sng" dirty="0"/>
              <a:t>CL1=1, CL2=4, CL3=9. </a:t>
            </a:r>
          </a:p>
          <a:p>
            <a:pPr lvl="1"/>
            <a:r>
              <a:rPr lang="en-US" dirty="0"/>
              <a:t>These are known as </a:t>
            </a:r>
            <a:r>
              <a:rPr lang="en-US" b="1" i="1" dirty="0"/>
              <a:t>initial conditions</a:t>
            </a:r>
            <a:r>
              <a:rPr lang="en-US" i="1" dirty="0" smtClean="0"/>
              <a:t>.</a:t>
            </a:r>
          </a:p>
          <a:p>
            <a:pPr lvl="1"/>
            <a:r>
              <a:rPr lang="en-US" dirty="0"/>
              <a:t>We note that in order to schedule a new arrival time we simply have to set the associated clock to </a:t>
            </a:r>
            <a:r>
              <a:rPr lang="en-US" b="1" dirty="0"/>
              <a:t>MC+10 </a:t>
            </a:r>
            <a:endParaRPr lang="en-US" b="1" dirty="0" smtClean="0"/>
          </a:p>
          <a:p>
            <a:pPr lvl="1"/>
            <a:r>
              <a:rPr lang="en-US" dirty="0" smtClean="0"/>
              <a:t>Similarly</a:t>
            </a:r>
            <a:r>
              <a:rPr lang="en-US" dirty="0"/>
              <a:t>, each time a new repair service begins we set </a:t>
            </a:r>
            <a:r>
              <a:rPr lang="en-US" b="1" dirty="0"/>
              <a:t>CL4=MC+5 </a:t>
            </a:r>
          </a:p>
          <a:p>
            <a:pPr lvl="1"/>
            <a:endParaRPr lang="en-US" b="1" dirty="0"/>
          </a:p>
          <a:p>
            <a:pPr lvl="1"/>
            <a:endParaRPr lang="en-US" dirty="0" smtClean="0"/>
          </a:p>
        </p:txBody>
      </p:sp>
    </p:spTree>
    <p:extLst>
      <p:ext uri="{BB962C8B-B14F-4D97-AF65-F5344CB8AC3E}">
        <p14:creationId xmlns:p14="http://schemas.microsoft.com/office/powerpoint/2010/main" val="218383564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oundRect">
            <a:avLst/>
          </a:prstGeom>
        </p:spPr>
        <p:txBody>
          <a:bodyPr/>
          <a:lstStyle/>
          <a:p>
            <a:endParaRPr lang="en-US" dirty="0"/>
          </a:p>
        </p:txBody>
      </p:sp>
      <p:pic>
        <p:nvPicPr>
          <p:cNvPr id="4" name="Picture 3"/>
          <p:cNvPicPr>
            <a:picLocks noChangeAspect="1"/>
          </p:cNvPicPr>
          <p:nvPr/>
        </p:nvPicPr>
        <p:blipFill>
          <a:blip r:embed="rId2"/>
          <a:stretch>
            <a:fillRect/>
          </a:stretch>
        </p:blipFill>
        <p:spPr>
          <a:xfrm>
            <a:off x="827584" y="1664804"/>
            <a:ext cx="7618858" cy="4090764"/>
          </a:xfrm>
          <a:prstGeom prst="roundRect">
            <a:avLst/>
          </a:prstGeom>
        </p:spPr>
      </p:pic>
      <p:sp>
        <p:nvSpPr>
          <p:cNvPr id="5" name="Rectangle 4"/>
          <p:cNvSpPr/>
          <p:nvPr/>
        </p:nvSpPr>
        <p:spPr>
          <a:xfrm>
            <a:off x="971600" y="2708920"/>
            <a:ext cx="7020780" cy="2232248"/>
          </a:xfrm>
          <a:prstGeom prst="rect">
            <a:avLst/>
          </a:prstGeom>
          <a:solidFill>
            <a:schemeClr val="tx2">
              <a:lumMod val="10000"/>
              <a:lumOff val="90000"/>
            </a:schemeClr>
          </a:solidFill>
          <a:ln/>
        </p:spPr>
        <p:style>
          <a:lnRef idx="3">
            <a:schemeClr val="lt1"/>
          </a:lnRef>
          <a:fillRef idx="1">
            <a:schemeClr val="accent5"/>
          </a:fillRef>
          <a:effectRef idx="1">
            <a:schemeClr val="accent5"/>
          </a:effectRef>
          <a:fontRef idx="minor">
            <a:schemeClr val="lt1"/>
          </a:fontRef>
        </p:style>
        <p:txBody>
          <a:bodyPr/>
          <a:lstStyle/>
          <a:p>
            <a:endParaRPr lang="en-US"/>
          </a:p>
        </p:txBody>
      </p:sp>
      <p:sp>
        <p:nvSpPr>
          <p:cNvPr id="7" name="Rectangle 6"/>
          <p:cNvSpPr/>
          <p:nvPr/>
        </p:nvSpPr>
        <p:spPr>
          <a:xfrm>
            <a:off x="971600" y="3140968"/>
            <a:ext cx="7020780" cy="1836204"/>
          </a:xfrm>
          <a:prstGeom prst="rect">
            <a:avLst/>
          </a:prstGeom>
          <a:solidFill>
            <a:schemeClr val="tx2">
              <a:lumMod val="10000"/>
              <a:lumOff val="90000"/>
            </a:schemeClr>
          </a:solidFill>
          <a:ln/>
        </p:spPr>
        <p:style>
          <a:lnRef idx="3">
            <a:schemeClr val="lt1"/>
          </a:lnRef>
          <a:fillRef idx="1">
            <a:schemeClr val="accent5"/>
          </a:fillRef>
          <a:effectRef idx="1">
            <a:schemeClr val="accent5"/>
          </a:effectRef>
          <a:fontRef idx="minor">
            <a:schemeClr val="lt1"/>
          </a:fontRef>
        </p:style>
        <p:txBody>
          <a:bodyPr/>
          <a:lstStyle/>
          <a:p>
            <a:endParaRPr lang="en-US"/>
          </a:p>
        </p:txBody>
      </p:sp>
      <p:sp>
        <p:nvSpPr>
          <p:cNvPr id="8" name="Rectangle 7"/>
          <p:cNvSpPr/>
          <p:nvPr/>
        </p:nvSpPr>
        <p:spPr>
          <a:xfrm>
            <a:off x="971600" y="3501008"/>
            <a:ext cx="7020780" cy="1404156"/>
          </a:xfrm>
          <a:prstGeom prst="rect">
            <a:avLst/>
          </a:prstGeom>
          <a:solidFill>
            <a:schemeClr val="tx2">
              <a:lumMod val="10000"/>
              <a:lumOff val="90000"/>
            </a:schemeClr>
          </a:solidFill>
          <a:ln/>
        </p:spPr>
        <p:style>
          <a:lnRef idx="3">
            <a:schemeClr val="lt1"/>
          </a:lnRef>
          <a:fillRef idx="1">
            <a:schemeClr val="accent5"/>
          </a:fillRef>
          <a:effectRef idx="1">
            <a:schemeClr val="accent5"/>
          </a:effectRef>
          <a:fontRef idx="minor">
            <a:schemeClr val="lt1"/>
          </a:fontRef>
        </p:style>
        <p:txBody>
          <a:bodyPr/>
          <a:lstStyle/>
          <a:p>
            <a:endParaRPr lang="en-US"/>
          </a:p>
        </p:txBody>
      </p:sp>
      <p:sp>
        <p:nvSpPr>
          <p:cNvPr id="9" name="Rectangle 8"/>
          <p:cNvSpPr/>
          <p:nvPr/>
        </p:nvSpPr>
        <p:spPr>
          <a:xfrm>
            <a:off x="971600" y="3825044"/>
            <a:ext cx="7020780" cy="1080120"/>
          </a:xfrm>
          <a:prstGeom prst="rect">
            <a:avLst/>
          </a:prstGeom>
          <a:solidFill>
            <a:schemeClr val="tx2">
              <a:lumMod val="10000"/>
              <a:lumOff val="90000"/>
            </a:schemeClr>
          </a:solidFill>
          <a:ln/>
        </p:spPr>
        <p:style>
          <a:lnRef idx="3">
            <a:schemeClr val="lt1"/>
          </a:lnRef>
          <a:fillRef idx="1">
            <a:schemeClr val="accent5"/>
          </a:fillRef>
          <a:effectRef idx="1">
            <a:schemeClr val="accent5"/>
          </a:effectRef>
          <a:fontRef idx="minor">
            <a:schemeClr val="lt1"/>
          </a:fontRef>
        </p:style>
        <p:txBody>
          <a:bodyPr/>
          <a:lstStyle/>
          <a:p>
            <a:endParaRPr lang="en-US"/>
          </a:p>
        </p:txBody>
      </p:sp>
      <p:sp>
        <p:nvSpPr>
          <p:cNvPr id="10" name="Rectangle 9"/>
          <p:cNvSpPr/>
          <p:nvPr/>
        </p:nvSpPr>
        <p:spPr>
          <a:xfrm>
            <a:off x="971600" y="4149080"/>
            <a:ext cx="7020780" cy="684076"/>
          </a:xfrm>
          <a:prstGeom prst="rect">
            <a:avLst/>
          </a:prstGeom>
          <a:solidFill>
            <a:schemeClr val="tx2">
              <a:lumMod val="10000"/>
              <a:lumOff val="90000"/>
            </a:schemeClr>
          </a:solidFill>
          <a:ln/>
        </p:spPr>
        <p:style>
          <a:lnRef idx="3">
            <a:schemeClr val="lt1"/>
          </a:lnRef>
          <a:fillRef idx="1">
            <a:schemeClr val="accent5"/>
          </a:fillRef>
          <a:effectRef idx="1">
            <a:schemeClr val="accent5"/>
          </a:effectRef>
          <a:fontRef idx="minor">
            <a:schemeClr val="lt1"/>
          </a:fontRef>
        </p:style>
        <p:txBody>
          <a:bodyPr/>
          <a:lstStyle/>
          <a:p>
            <a:endParaRPr lang="en-US"/>
          </a:p>
        </p:txBody>
      </p:sp>
      <p:sp>
        <p:nvSpPr>
          <p:cNvPr id="11" name="Rectangle 10"/>
          <p:cNvSpPr/>
          <p:nvPr/>
        </p:nvSpPr>
        <p:spPr>
          <a:xfrm>
            <a:off x="971600" y="4509120"/>
            <a:ext cx="7020780" cy="684076"/>
          </a:xfrm>
          <a:prstGeom prst="rect">
            <a:avLst/>
          </a:prstGeom>
          <a:solidFill>
            <a:schemeClr val="tx2">
              <a:lumMod val="10000"/>
              <a:lumOff val="90000"/>
            </a:schemeClr>
          </a:solidFill>
          <a:ln/>
        </p:spPr>
        <p:style>
          <a:lnRef idx="3">
            <a:schemeClr val="lt1"/>
          </a:lnRef>
          <a:fillRef idx="1">
            <a:schemeClr val="accent5"/>
          </a:fillRef>
          <a:effectRef idx="1">
            <a:schemeClr val="accent5"/>
          </a:effectRef>
          <a:fontRef idx="minor">
            <a:schemeClr val="lt1"/>
          </a:fontRef>
        </p:style>
        <p:txBody>
          <a:bodyPr/>
          <a:lstStyle/>
          <a:p>
            <a:endParaRPr lang="en-US"/>
          </a:p>
        </p:txBody>
      </p:sp>
    </p:spTree>
    <p:extLst>
      <p:ext uri="{BB962C8B-B14F-4D97-AF65-F5344CB8AC3E}">
        <p14:creationId xmlns:p14="http://schemas.microsoft.com/office/powerpoint/2010/main" val="26691109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611560" y="0"/>
            <a:ext cx="6769916" cy="6858000"/>
          </a:xfrm>
          <a:prstGeom prst="rect">
            <a:avLst/>
          </a:prstGeom>
        </p:spPr>
      </p:pic>
    </p:spTree>
    <p:extLst>
      <p:ext uri="{BB962C8B-B14F-4D97-AF65-F5344CB8AC3E}">
        <p14:creationId xmlns:p14="http://schemas.microsoft.com/office/powerpoint/2010/main" val="2150229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token-based access scheme </a:t>
            </a:r>
            <a:endParaRPr lang="en-US" dirty="0"/>
          </a:p>
        </p:txBody>
      </p:sp>
      <p:sp>
        <p:nvSpPr>
          <p:cNvPr id="3" name="Content Placeholder 2"/>
          <p:cNvSpPr>
            <a:spLocks noGrp="1"/>
          </p:cNvSpPr>
          <p:nvPr>
            <p:ph idx="1"/>
          </p:nvPr>
        </p:nvSpPr>
        <p:spPr>
          <a:xfrm>
            <a:off x="498474" y="1412776"/>
            <a:ext cx="7556313" cy="4713387"/>
          </a:xfrm>
        </p:spPr>
        <p:txBody>
          <a:bodyPr>
            <a:normAutofit lnSpcReduction="10000"/>
          </a:bodyPr>
          <a:lstStyle/>
          <a:p>
            <a:r>
              <a:rPr lang="en-US" dirty="0"/>
              <a:t>We consider a computer network consisting of a number of nodes interconnected via a shared wired or wireless transport medium, </a:t>
            </a:r>
            <a:endParaRPr lang="en-US" dirty="0" smtClean="0"/>
          </a:p>
          <a:p>
            <a:endParaRPr lang="en-US" dirty="0"/>
          </a:p>
          <a:p>
            <a:endParaRPr lang="en-US" dirty="0" smtClean="0"/>
          </a:p>
          <a:p>
            <a:endParaRPr lang="en-US" dirty="0"/>
          </a:p>
          <a:p>
            <a:endParaRPr lang="en-US" dirty="0" smtClean="0"/>
          </a:p>
          <a:p>
            <a:r>
              <a:rPr lang="en-US" dirty="0"/>
              <a:t>Access to the shared medium is controlled by a </a:t>
            </a:r>
            <a:r>
              <a:rPr lang="en-US" dirty="0" smtClean="0"/>
              <a:t>token. </a:t>
            </a:r>
            <a:r>
              <a:rPr lang="en-US" dirty="0"/>
              <a:t>a node cannot transmit on the network unless it has the token. </a:t>
            </a:r>
          </a:p>
          <a:p>
            <a:r>
              <a:rPr lang="en-US" dirty="0" smtClean="0"/>
              <a:t> </a:t>
            </a:r>
            <a:r>
              <a:rPr lang="en-US" dirty="0"/>
              <a:t>There is a single token that visits the nodes in a certain logical sequence </a:t>
            </a:r>
          </a:p>
          <a:p>
            <a:endParaRPr lang="en-US" dirty="0"/>
          </a:p>
        </p:txBody>
      </p:sp>
      <p:pic>
        <p:nvPicPr>
          <p:cNvPr id="4" name="Picture 3"/>
          <p:cNvPicPr>
            <a:picLocks noChangeAspect="1"/>
          </p:cNvPicPr>
          <p:nvPr/>
        </p:nvPicPr>
        <p:blipFill>
          <a:blip r:embed="rId2"/>
          <a:stretch>
            <a:fillRect/>
          </a:stretch>
        </p:blipFill>
        <p:spPr>
          <a:xfrm>
            <a:off x="1691680" y="2492896"/>
            <a:ext cx="4229100" cy="1765300"/>
          </a:xfrm>
          <a:prstGeom prst="rect">
            <a:avLst/>
          </a:prstGeom>
        </p:spPr>
      </p:pic>
    </p:spTree>
    <p:extLst>
      <p:ext uri="{BB962C8B-B14F-4D97-AF65-F5344CB8AC3E}">
        <p14:creationId xmlns:p14="http://schemas.microsoft.com/office/powerpoint/2010/main" val="3526451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 </a:t>
            </a:r>
            <a:r>
              <a:rPr lang="en-US" sz="3200" b="1" dirty="0"/>
              <a:t>token-based access scheme </a:t>
            </a:r>
            <a:r>
              <a:rPr lang="en-US" sz="3200" b="1" dirty="0" smtClean="0"/>
              <a:t>(cont.)</a:t>
            </a:r>
            <a:endParaRPr lang="en-US" sz="3200" dirty="0"/>
          </a:p>
        </p:txBody>
      </p:sp>
      <p:sp>
        <p:nvSpPr>
          <p:cNvPr id="3" name="Content Placeholder 2"/>
          <p:cNvSpPr>
            <a:spLocks noGrp="1"/>
          </p:cNvSpPr>
          <p:nvPr>
            <p:ph idx="1"/>
          </p:nvPr>
        </p:nvSpPr>
        <p:spPr>
          <a:xfrm>
            <a:off x="498474" y="1124744"/>
            <a:ext cx="8321998" cy="5472608"/>
          </a:xfrm>
        </p:spPr>
        <p:txBody>
          <a:bodyPr>
            <a:normAutofit fontScale="85000" lnSpcReduction="20000"/>
          </a:bodyPr>
          <a:lstStyle/>
          <a:p>
            <a:r>
              <a:rPr lang="en-US" dirty="0" smtClean="0"/>
              <a:t>Nodes are logically connected so that they form a logical ring </a:t>
            </a:r>
          </a:p>
          <a:p>
            <a:r>
              <a:rPr lang="en-US" dirty="0" smtClean="0"/>
              <a:t>The order  is not necessarily be the same w-the order they have attached to the network </a:t>
            </a:r>
            <a:endParaRPr lang="en-US" dirty="0"/>
          </a:p>
          <a:p>
            <a:r>
              <a:rPr lang="en-US" dirty="0"/>
              <a:t>We will assume that the token never gets lost. </a:t>
            </a:r>
          </a:p>
          <a:p>
            <a:r>
              <a:rPr lang="en-US" dirty="0"/>
              <a:t>A node cannot transmit unless it has the token </a:t>
            </a:r>
            <a:endParaRPr lang="en-US" dirty="0" smtClean="0"/>
          </a:p>
          <a:p>
            <a:r>
              <a:rPr lang="en-US" dirty="0"/>
              <a:t>When a node receives the token, from its previous logical upstream node, it may keep it for a period of time up to </a:t>
            </a:r>
            <a:r>
              <a:rPr lang="en-US" b="1" dirty="0"/>
              <a:t>T </a:t>
            </a:r>
          </a:p>
          <a:p>
            <a:pPr lvl="1"/>
            <a:r>
              <a:rPr lang="en-US" dirty="0"/>
              <a:t>During this time, the node transmits packets</a:t>
            </a:r>
            <a:r>
              <a:rPr lang="en-US" dirty="0" smtClean="0"/>
              <a:t>.</a:t>
            </a:r>
          </a:p>
          <a:p>
            <a:pPr lvl="1"/>
            <a:r>
              <a:rPr lang="en-US" dirty="0" err="1" smtClean="0"/>
              <a:t>Packet</a:t>
            </a:r>
            <a:r>
              <a:rPr lang="en-US" dirty="0" err="1" smtClean="0">
                <a:sym typeface="Wingdings"/>
              </a:rPr>
              <a:t>Data</a:t>
            </a:r>
            <a:r>
              <a:rPr lang="en-US" dirty="0" smtClean="0">
                <a:sym typeface="Wingdings"/>
              </a:rPr>
              <a:t> + </a:t>
            </a:r>
            <a:r>
              <a:rPr lang="en-US" dirty="0" err="1" smtClean="0">
                <a:sym typeface="Wingdings"/>
              </a:rPr>
              <a:t>HeadersSource</a:t>
            </a:r>
            <a:r>
              <a:rPr lang="en-US" dirty="0" smtClean="0">
                <a:sym typeface="Wingdings"/>
              </a:rPr>
              <a:t>/Destination Address +Control Fields</a:t>
            </a:r>
          </a:p>
          <a:p>
            <a:r>
              <a:rPr lang="en-US" dirty="0" smtClean="0"/>
              <a:t> </a:t>
            </a:r>
            <a:r>
              <a:rPr lang="en-US" dirty="0"/>
              <a:t>The node surrenders the token when: </a:t>
            </a:r>
            <a:endParaRPr lang="en-US" dirty="0" smtClean="0"/>
          </a:p>
          <a:p>
            <a:pPr lvl="1"/>
            <a:r>
              <a:rPr lang="en-US" dirty="0"/>
              <a:t>time T has run out </a:t>
            </a:r>
          </a:p>
          <a:p>
            <a:pPr lvl="1"/>
            <a:r>
              <a:rPr lang="en-US" dirty="0"/>
              <a:t>it has transmitted out all the packets in its queue before T expires </a:t>
            </a:r>
            <a:endParaRPr lang="en-US" dirty="0" smtClean="0"/>
          </a:p>
          <a:p>
            <a:pPr lvl="1"/>
            <a:r>
              <a:rPr lang="en-US" dirty="0"/>
              <a:t>i</a:t>
            </a:r>
            <a:r>
              <a:rPr lang="en-US" dirty="0" smtClean="0"/>
              <a:t>t </a:t>
            </a:r>
            <a:r>
              <a:rPr lang="en-US" dirty="0"/>
              <a:t>receives the token at a time when it has no packets in its queue to transmit. </a:t>
            </a:r>
            <a:endParaRPr lang="en-US" dirty="0" smtClean="0"/>
          </a:p>
          <a:p>
            <a:pPr lvl="1"/>
            <a:r>
              <a:rPr lang="en-US" dirty="0"/>
              <a:t>i</a:t>
            </a:r>
            <a:r>
              <a:rPr lang="en-US" dirty="0" smtClean="0"/>
              <a:t>f </a:t>
            </a:r>
            <a:r>
              <a:rPr lang="en-US" dirty="0"/>
              <a:t>time T runs out and the node is in the process of transmitting a packet, it will complete the transmission and then it will surrender the token. </a:t>
            </a:r>
            <a:endParaRPr lang="en-US" dirty="0" smtClean="0"/>
          </a:p>
          <a:p>
            <a:r>
              <a:rPr lang="en-US" dirty="0"/>
              <a:t>Surrendering the token means, that the node will transmit it to its next downstream logical neighbor. </a:t>
            </a:r>
          </a:p>
          <a:p>
            <a:pPr lvl="1"/>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96718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r>
              <a:rPr lang="en-US" dirty="0" smtClean="0"/>
              <a:t>:</a:t>
            </a:r>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17502" y="1952836"/>
            <a:ext cx="9144000" cy="3416320"/>
          </a:xfrm>
          <a:prstGeom prst="rect">
            <a:avLst/>
          </a:prstGeom>
        </p:spPr>
        <p:txBody>
          <a:bodyPr wrap="square">
            <a:spAutoFit/>
          </a:bodyPr>
          <a:lstStyle/>
          <a:p>
            <a:pPr algn="just"/>
            <a:endParaRPr lang="en-US" sz="2400" dirty="0"/>
          </a:p>
          <a:p>
            <a:pPr marL="342900" indent="-342900" algn="just">
              <a:buFont typeface="Arial"/>
              <a:buChar char="•"/>
            </a:pPr>
            <a:r>
              <a:rPr lang="en-US" sz="2400" dirty="0"/>
              <a:t>Gain </a:t>
            </a:r>
            <a:r>
              <a:rPr lang="en-US" sz="2400" b="1" dirty="0"/>
              <a:t>greater understanding of a </a:t>
            </a:r>
            <a:r>
              <a:rPr lang="en-US" sz="2400" b="1" dirty="0" smtClean="0"/>
              <a:t>process.</a:t>
            </a:r>
            <a:r>
              <a:rPr lang="en-US" sz="2400" dirty="0" smtClean="0"/>
              <a:t> </a:t>
            </a:r>
          </a:p>
          <a:p>
            <a:pPr marL="342900" indent="-342900" algn="just">
              <a:buFont typeface="Arial"/>
              <a:buChar char="•"/>
            </a:pPr>
            <a:r>
              <a:rPr lang="en-US" sz="2400" b="1" dirty="0" smtClean="0"/>
              <a:t>Identify</a:t>
            </a:r>
            <a:r>
              <a:rPr lang="en-US" sz="2400" dirty="0" smtClean="0"/>
              <a:t> </a:t>
            </a:r>
            <a:r>
              <a:rPr lang="en-US" sz="2400" b="1" dirty="0"/>
              <a:t>problem areas or bottlenecks in </a:t>
            </a:r>
            <a:r>
              <a:rPr lang="en-US" sz="2400" b="1" dirty="0" smtClean="0"/>
              <a:t>processes.</a:t>
            </a:r>
          </a:p>
          <a:p>
            <a:pPr marL="342900" indent="-342900" algn="just">
              <a:buFont typeface="Arial"/>
              <a:buChar char="•"/>
            </a:pPr>
            <a:r>
              <a:rPr lang="en-US" sz="2400" dirty="0" smtClean="0"/>
              <a:t>Evaluate </a:t>
            </a:r>
            <a:r>
              <a:rPr lang="en-US" sz="2400" dirty="0"/>
              <a:t>effect of systems or process changes such as demand, resources, supply, and </a:t>
            </a:r>
            <a:r>
              <a:rPr lang="en-US" sz="2400" dirty="0" smtClean="0"/>
              <a:t>constraints,</a:t>
            </a:r>
          </a:p>
          <a:p>
            <a:pPr marL="342900" indent="-342900" algn="just">
              <a:buFont typeface="Arial"/>
              <a:buChar char="•"/>
            </a:pPr>
            <a:r>
              <a:rPr lang="en-US" sz="2400" b="1" dirty="0" smtClean="0"/>
              <a:t>Identify </a:t>
            </a:r>
            <a:r>
              <a:rPr lang="en-US" sz="2400" b="1" dirty="0"/>
              <a:t>actions needed upstream or downstream relative to a given operation, organization, or activity to either improve or mitigate processes or </a:t>
            </a:r>
            <a:r>
              <a:rPr lang="en-US" sz="2400" b="1" dirty="0" smtClean="0"/>
              <a:t>events</a:t>
            </a:r>
          </a:p>
          <a:p>
            <a:pPr marL="342900" indent="-342900" algn="just">
              <a:buFont typeface="Arial"/>
              <a:buChar char="•"/>
            </a:pPr>
            <a:r>
              <a:rPr lang="en-US" sz="2400" dirty="0" smtClean="0"/>
              <a:t>Evaluate </a:t>
            </a:r>
            <a:r>
              <a:rPr lang="en-US" sz="2400" dirty="0"/>
              <a:t>impact of changes in policy prior to </a:t>
            </a:r>
            <a:r>
              <a:rPr lang="en-US" sz="2400" dirty="0" smtClean="0"/>
              <a:t>implementation</a:t>
            </a:r>
            <a:endParaRPr lang="en-US" sz="2400" dirty="0"/>
          </a:p>
        </p:txBody>
      </p:sp>
    </p:spTree>
    <p:extLst>
      <p:ext uri="{BB962C8B-B14F-4D97-AF65-F5344CB8AC3E}">
        <p14:creationId xmlns:p14="http://schemas.microsoft.com/office/powerpoint/2010/main" val="3677559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Token based *Cont</a:t>
            </a:r>
            <a:r>
              <a:rPr lang="en-US" dirty="0"/>
              <a:t>.</a:t>
            </a:r>
          </a:p>
        </p:txBody>
      </p:sp>
      <p:sp>
        <p:nvSpPr>
          <p:cNvPr id="3" name="Content Placeholder 2"/>
          <p:cNvSpPr>
            <a:spLocks noGrp="1"/>
          </p:cNvSpPr>
          <p:nvPr>
            <p:ph idx="1"/>
          </p:nvPr>
        </p:nvSpPr>
        <p:spPr/>
        <p:txBody>
          <a:bodyPr/>
          <a:lstStyle/>
          <a:p>
            <a:r>
              <a:rPr lang="en-US" dirty="0"/>
              <a:t>Conceptually, this network can be seen as comprising of a number of queues, one per node. Only the queue that has the token can transmit </a:t>
            </a:r>
            <a:r>
              <a:rPr lang="en-US" dirty="0" smtClean="0"/>
              <a:t>packets. </a:t>
            </a:r>
          </a:p>
          <a:p>
            <a:r>
              <a:rPr lang="en-US" dirty="0"/>
              <a:t>The token can be seen as a server </a:t>
            </a:r>
          </a:p>
          <a:p>
            <a:endParaRPr lang="en-US" dirty="0"/>
          </a:p>
        </p:txBody>
      </p:sp>
      <p:pic>
        <p:nvPicPr>
          <p:cNvPr id="4" name="Picture 3"/>
          <p:cNvPicPr>
            <a:picLocks noChangeAspect="1"/>
          </p:cNvPicPr>
          <p:nvPr/>
        </p:nvPicPr>
        <p:blipFill>
          <a:blip r:embed="rId2"/>
          <a:stretch>
            <a:fillRect/>
          </a:stretch>
        </p:blipFill>
        <p:spPr>
          <a:xfrm>
            <a:off x="2735796" y="3681028"/>
            <a:ext cx="3708400" cy="2971800"/>
          </a:xfrm>
          <a:prstGeom prst="rect">
            <a:avLst/>
          </a:prstGeom>
        </p:spPr>
      </p:pic>
    </p:spTree>
    <p:extLst>
      <p:ext uri="{BB962C8B-B14F-4D97-AF65-F5344CB8AC3E}">
        <p14:creationId xmlns:p14="http://schemas.microsoft.com/office/powerpoint/2010/main" val="236393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a:t>
            </a:r>
            <a:endParaRPr lang="en-US" dirty="0"/>
          </a:p>
        </p:txBody>
      </p:sp>
      <p:sp>
        <p:nvSpPr>
          <p:cNvPr id="3" name="Content Placeholder 2"/>
          <p:cNvSpPr>
            <a:spLocks noGrp="1"/>
          </p:cNvSpPr>
          <p:nvPr>
            <p:ph idx="1"/>
          </p:nvPr>
        </p:nvSpPr>
        <p:spPr>
          <a:xfrm>
            <a:off x="498474" y="1160748"/>
            <a:ext cx="8105974" cy="5220580"/>
          </a:xfrm>
        </p:spPr>
        <p:txBody>
          <a:bodyPr>
            <a:normAutofit lnSpcReduction="10000"/>
          </a:bodyPr>
          <a:lstStyle/>
          <a:p>
            <a:pPr lvl="1"/>
            <a:r>
              <a:rPr lang="en-US" dirty="0" smtClean="0"/>
              <a:t>Switch-over Time :</a:t>
            </a:r>
            <a:r>
              <a:rPr lang="en-US" dirty="0"/>
              <a:t>The time it takes for the token to switch from one queue to the next </a:t>
            </a:r>
          </a:p>
          <a:p>
            <a:pPr lvl="1"/>
            <a:r>
              <a:rPr lang="en-US" dirty="0" smtClean="0"/>
              <a:t>Polling Systems</a:t>
            </a:r>
          </a:p>
          <a:p>
            <a:r>
              <a:rPr lang="en-US" dirty="0"/>
              <a:t>For each queue, there is an arrival event and service completion event. </a:t>
            </a:r>
          </a:p>
          <a:p>
            <a:r>
              <a:rPr lang="en-US" dirty="0"/>
              <a:t>For the token, there is a time of arrival at the next queue event and the time when the token has to be surrendered to the next node, known as the time-out. </a:t>
            </a:r>
          </a:p>
          <a:p>
            <a:r>
              <a:rPr lang="en-US" dirty="0"/>
              <a:t>For each queue, we keep track of the time of arrival of the next packet, the number of customers in the queue, and the time a packet is scheduled to depart, if it is being transmitted. </a:t>
            </a:r>
            <a:endParaRPr lang="en-US" dirty="0" smtClean="0"/>
          </a:p>
          <a:p>
            <a:r>
              <a:rPr lang="en-US" dirty="0"/>
              <a:t>For the token, we keep track of the time of arrival at the next queue, the number of the queue that may hold the token, and the time-out. </a:t>
            </a:r>
          </a:p>
          <a:p>
            <a:endParaRPr lang="en-US" dirty="0"/>
          </a:p>
          <a:p>
            <a:endParaRPr lang="en-US" dirty="0"/>
          </a:p>
        </p:txBody>
      </p:sp>
    </p:spTree>
    <p:extLst>
      <p:ext uri="{BB962C8B-B14F-4D97-AF65-F5344CB8AC3E}">
        <p14:creationId xmlns:p14="http://schemas.microsoft.com/office/powerpoint/2010/main" val="3584995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Simulation</a:t>
            </a:r>
            <a:endParaRPr lang="en-US" dirty="0"/>
          </a:p>
        </p:txBody>
      </p:sp>
      <p:sp>
        <p:nvSpPr>
          <p:cNvPr id="3" name="Content Placeholder 2"/>
          <p:cNvSpPr>
            <a:spLocks noGrp="1"/>
          </p:cNvSpPr>
          <p:nvPr>
            <p:ph idx="1"/>
          </p:nvPr>
        </p:nvSpPr>
        <p:spPr>
          <a:xfrm>
            <a:off x="498474" y="1160748"/>
            <a:ext cx="7556313" cy="5364596"/>
          </a:xfrm>
        </p:spPr>
        <p:txBody>
          <a:bodyPr>
            <a:normAutofit fontScale="85000" lnSpcReduction="10000"/>
          </a:bodyPr>
          <a:lstStyle/>
          <a:p>
            <a:r>
              <a:rPr lang="en-US" dirty="0"/>
              <a:t>3</a:t>
            </a:r>
            <a:r>
              <a:rPr lang="en-US" dirty="0" smtClean="0"/>
              <a:t> </a:t>
            </a:r>
            <a:r>
              <a:rPr lang="en-US" dirty="0" smtClean="0"/>
              <a:t>nodes, 3 queues</a:t>
            </a:r>
            <a:endParaRPr lang="en-US" dirty="0" smtClean="0"/>
          </a:p>
          <a:p>
            <a:r>
              <a:rPr lang="en-US" dirty="0" smtClean="0"/>
              <a:t>Inter arrival times to queue 1, 2, 3, is constant  10, 15, </a:t>
            </a:r>
            <a:r>
              <a:rPr lang="en-US" dirty="0" smtClean="0"/>
              <a:t>20 UT </a:t>
            </a:r>
            <a:r>
              <a:rPr lang="en-US" dirty="0" smtClean="0"/>
              <a:t>respectively </a:t>
            </a:r>
          </a:p>
          <a:p>
            <a:r>
              <a:rPr lang="en-US" dirty="0" smtClean="0"/>
              <a:t>T =15 </a:t>
            </a:r>
            <a:r>
              <a:rPr lang="en-US" dirty="0" smtClean="0"/>
              <a:t>UT</a:t>
            </a:r>
            <a:endParaRPr lang="en-US" dirty="0" smtClean="0"/>
          </a:p>
          <a:p>
            <a:r>
              <a:rPr lang="en-US" dirty="0" smtClean="0"/>
              <a:t>The time it take s to transmit a packet is </a:t>
            </a:r>
            <a:r>
              <a:rPr lang="en-US" dirty="0" smtClean="0"/>
              <a:t>6 UT</a:t>
            </a:r>
            <a:endParaRPr lang="en-US" dirty="0" smtClean="0"/>
          </a:p>
          <a:p>
            <a:r>
              <a:rPr lang="en-US" dirty="0" smtClean="0"/>
              <a:t>The </a:t>
            </a:r>
            <a:r>
              <a:rPr lang="en-US" dirty="0" smtClean="0"/>
              <a:t>Switch-Over </a:t>
            </a:r>
            <a:r>
              <a:rPr lang="en-US" dirty="0" smtClean="0"/>
              <a:t>time is </a:t>
            </a:r>
            <a:r>
              <a:rPr lang="en-US" dirty="0" smtClean="0"/>
              <a:t>1</a:t>
            </a:r>
          </a:p>
          <a:p>
            <a:r>
              <a:rPr lang="en-US" dirty="0" smtClean="0"/>
              <a:t>Initial Condition: </a:t>
            </a:r>
            <a:r>
              <a:rPr lang="en-US" dirty="0"/>
              <a:t>we assume that the system is empty at time zero, and the first arrival to queues 1, 2, and 3 will occur </a:t>
            </a:r>
            <a:r>
              <a:rPr lang="en-US" dirty="0" smtClean="0"/>
              <a:t>at time </a:t>
            </a:r>
            <a:r>
              <a:rPr lang="en-US" dirty="0"/>
              <a:t>2, 4 and 6 respectively</a:t>
            </a:r>
            <a:r>
              <a:rPr lang="en-US" dirty="0" smtClean="0"/>
              <a:t>.</a:t>
            </a:r>
          </a:p>
          <a:p>
            <a:r>
              <a:rPr lang="en-US" dirty="0"/>
              <a:t>at time zero, the token is in queue 1. </a:t>
            </a:r>
            <a:r>
              <a:rPr lang="en-US" dirty="0" smtClean="0"/>
              <a:t> </a:t>
            </a:r>
          </a:p>
          <a:p>
            <a:r>
              <a:rPr lang="en-US" dirty="0"/>
              <a:t>In case when an arrival and a departure occur simultaneously at the same queue, we will assume that the arrival occurs first. </a:t>
            </a:r>
            <a:endParaRPr lang="en-US" dirty="0" smtClean="0"/>
          </a:p>
          <a:p>
            <a:r>
              <a:rPr lang="en-US" dirty="0"/>
              <a:t>In addition, if the token and a packet arrive at a queue at the same time, we will assume that the packet arrives first. </a:t>
            </a:r>
            <a:endParaRPr lang="en-US" dirty="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874069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List</a:t>
            </a:r>
            <a:endParaRPr lang="en-US" dirty="0"/>
          </a:p>
        </p:txBody>
      </p:sp>
      <p:sp>
        <p:nvSpPr>
          <p:cNvPr id="3" name="Content Placeholder 2"/>
          <p:cNvSpPr>
            <a:spLocks noGrp="1"/>
          </p:cNvSpPr>
          <p:nvPr>
            <p:ph idx="1"/>
          </p:nvPr>
        </p:nvSpPr>
        <p:spPr/>
        <p:txBody>
          <a:bodyPr/>
          <a:lstStyle/>
          <a:p>
            <a:r>
              <a:rPr lang="en-US" dirty="0"/>
              <a:t>MC: Master </a:t>
            </a:r>
            <a:r>
              <a:rPr lang="en-US" dirty="0" smtClean="0"/>
              <a:t>clock</a:t>
            </a:r>
          </a:p>
          <a:p>
            <a:r>
              <a:rPr lang="en-US" dirty="0" err="1" smtClean="0"/>
              <a:t>ATi</a:t>
            </a:r>
            <a:r>
              <a:rPr lang="en-US" dirty="0"/>
              <a:t>: Arrival time clock at queue </a:t>
            </a:r>
            <a:r>
              <a:rPr lang="en-US" i="1" dirty="0" err="1"/>
              <a:t>i</a:t>
            </a:r>
            <a:r>
              <a:rPr lang="en-US" i="1" dirty="0"/>
              <a:t>, </a:t>
            </a:r>
            <a:r>
              <a:rPr lang="en-US" i="1" dirty="0" err="1"/>
              <a:t>i</a:t>
            </a:r>
            <a:r>
              <a:rPr lang="en-US" i="1" dirty="0"/>
              <a:t>=</a:t>
            </a:r>
            <a:r>
              <a:rPr lang="en-US" i="1" dirty="0" smtClean="0"/>
              <a:t>1,2,3</a:t>
            </a:r>
          </a:p>
          <a:p>
            <a:r>
              <a:rPr lang="en-US" dirty="0" err="1" smtClean="0"/>
              <a:t>DTi</a:t>
            </a:r>
            <a:r>
              <a:rPr lang="en-US" dirty="0"/>
              <a:t>: Departure time clock from queue </a:t>
            </a:r>
            <a:r>
              <a:rPr lang="en-US" i="1" dirty="0" err="1"/>
              <a:t>i</a:t>
            </a:r>
            <a:r>
              <a:rPr lang="en-US" i="1" dirty="0"/>
              <a:t>, </a:t>
            </a:r>
            <a:r>
              <a:rPr lang="en-US" dirty="0" err="1"/>
              <a:t>i</a:t>
            </a:r>
            <a:r>
              <a:rPr lang="en-US" dirty="0"/>
              <a:t>=</a:t>
            </a:r>
            <a:r>
              <a:rPr lang="en-US" dirty="0" smtClean="0"/>
              <a:t>1,2,3</a:t>
            </a:r>
          </a:p>
          <a:p>
            <a:r>
              <a:rPr lang="en-US" dirty="0" smtClean="0"/>
              <a:t>TOUT</a:t>
            </a:r>
            <a:r>
              <a:rPr lang="en-US" dirty="0"/>
              <a:t>: Time out clock for </a:t>
            </a:r>
            <a:r>
              <a:rPr lang="en-US" dirty="0" smtClean="0"/>
              <a:t>token</a:t>
            </a:r>
          </a:p>
          <a:p>
            <a:r>
              <a:rPr lang="en-US" dirty="0" smtClean="0"/>
              <a:t>ANH</a:t>
            </a:r>
            <a:r>
              <a:rPr lang="en-US" dirty="0"/>
              <a:t>: Arrival time clock of token to next queue </a:t>
            </a:r>
            <a:endParaRPr lang="en-US" dirty="0"/>
          </a:p>
          <a:p>
            <a:endParaRPr lang="en-US" dirty="0"/>
          </a:p>
        </p:txBody>
      </p:sp>
    </p:spTree>
    <p:extLst>
      <p:ext uri="{BB962C8B-B14F-4D97-AF65-F5344CB8AC3E}">
        <p14:creationId xmlns:p14="http://schemas.microsoft.com/office/powerpoint/2010/main" val="1520805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 logic</a:t>
            </a:r>
            <a:endParaRPr lang="en-US" dirty="0"/>
          </a:p>
        </p:txBody>
      </p:sp>
      <p:pic>
        <p:nvPicPr>
          <p:cNvPr id="5" name="Picture 4"/>
          <p:cNvPicPr>
            <a:picLocks noChangeAspect="1"/>
          </p:cNvPicPr>
          <p:nvPr/>
        </p:nvPicPr>
        <p:blipFill>
          <a:blip r:embed="rId2"/>
          <a:stretch>
            <a:fillRect/>
          </a:stretch>
        </p:blipFill>
        <p:spPr>
          <a:xfrm>
            <a:off x="1763688" y="1448780"/>
            <a:ext cx="4521200" cy="4665464"/>
          </a:xfrm>
          <a:prstGeom prst="rect">
            <a:avLst/>
          </a:prstGeom>
        </p:spPr>
      </p:pic>
    </p:spTree>
    <p:extLst>
      <p:ext uri="{BB962C8B-B14F-4D97-AF65-F5344CB8AC3E}">
        <p14:creationId xmlns:p14="http://schemas.microsoft.com/office/powerpoint/2010/main" val="2807864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Completion at queue </a:t>
            </a:r>
            <a:r>
              <a:rPr lang="en-US" dirty="0" err="1" smtClean="0"/>
              <a:t>i</a:t>
            </a:r>
            <a:endParaRPr lang="en-US" dirty="0"/>
          </a:p>
        </p:txBody>
      </p:sp>
      <p:pic>
        <p:nvPicPr>
          <p:cNvPr id="4" name="Picture 3"/>
          <p:cNvPicPr>
            <a:picLocks noChangeAspect="1"/>
          </p:cNvPicPr>
          <p:nvPr/>
        </p:nvPicPr>
        <p:blipFill>
          <a:blip r:embed="rId2"/>
          <a:stretch>
            <a:fillRect/>
          </a:stretch>
        </p:blipFill>
        <p:spPr>
          <a:xfrm>
            <a:off x="1907704" y="1235804"/>
            <a:ext cx="5282828" cy="5622196"/>
          </a:xfrm>
          <a:prstGeom prst="rect">
            <a:avLst/>
          </a:prstGeom>
        </p:spPr>
      </p:pic>
    </p:spTree>
    <p:extLst>
      <p:ext uri="{BB962C8B-B14F-4D97-AF65-F5344CB8AC3E}">
        <p14:creationId xmlns:p14="http://schemas.microsoft.com/office/powerpoint/2010/main" val="3095265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out of Token</a:t>
            </a:r>
            <a:endParaRPr lang="en-US" dirty="0"/>
          </a:p>
        </p:txBody>
      </p:sp>
      <p:pic>
        <p:nvPicPr>
          <p:cNvPr id="4" name="Picture 3"/>
          <p:cNvPicPr>
            <a:picLocks noChangeAspect="1"/>
          </p:cNvPicPr>
          <p:nvPr/>
        </p:nvPicPr>
        <p:blipFill>
          <a:blip r:embed="rId2"/>
          <a:stretch>
            <a:fillRect/>
          </a:stretch>
        </p:blipFill>
        <p:spPr>
          <a:xfrm>
            <a:off x="2933700" y="1701800"/>
            <a:ext cx="3263900" cy="3454400"/>
          </a:xfrm>
          <a:prstGeom prst="rect">
            <a:avLst/>
          </a:prstGeom>
        </p:spPr>
      </p:pic>
    </p:spTree>
    <p:extLst>
      <p:ext uri="{BB962C8B-B14F-4D97-AF65-F5344CB8AC3E}">
        <p14:creationId xmlns:p14="http://schemas.microsoft.com/office/powerpoint/2010/main" val="992968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725812" y="692696"/>
            <a:ext cx="6839308" cy="5782940"/>
          </a:xfrm>
          <a:prstGeom prst="rect">
            <a:avLst/>
          </a:prstGeom>
        </p:spPr>
      </p:pic>
    </p:spTree>
    <p:extLst>
      <p:ext uri="{BB962C8B-B14F-4D97-AF65-F5344CB8AC3E}">
        <p14:creationId xmlns:p14="http://schemas.microsoft.com/office/powerpoint/2010/main" val="3141102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367644" y="440668"/>
            <a:ext cx="6324600" cy="6197600"/>
          </a:xfrm>
          <a:prstGeom prst="rect">
            <a:avLst/>
          </a:prstGeom>
        </p:spPr>
      </p:pic>
    </p:spTree>
    <p:extLst>
      <p:ext uri="{BB962C8B-B14F-4D97-AF65-F5344CB8AC3E}">
        <p14:creationId xmlns:p14="http://schemas.microsoft.com/office/powerpoint/2010/main" val="2011400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395536" y="440668"/>
            <a:ext cx="7810500" cy="4762500"/>
          </a:xfrm>
          <a:prstGeom prst="rect">
            <a:avLst/>
          </a:prstGeom>
        </p:spPr>
      </p:pic>
    </p:spTree>
    <p:extLst>
      <p:ext uri="{BB962C8B-B14F-4D97-AF65-F5344CB8AC3E}">
        <p14:creationId xmlns:p14="http://schemas.microsoft.com/office/powerpoint/2010/main" val="254410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Simulation Models</a:t>
            </a:r>
            <a:r>
              <a:rPr lang="en-US" dirty="0" smtClean="0"/>
              <a:t>:</a:t>
            </a:r>
            <a:endParaRPr lang="en-US" dirty="0"/>
          </a:p>
        </p:txBody>
      </p:sp>
      <p:sp>
        <p:nvSpPr>
          <p:cNvPr id="3" name="Content Placeholder 2"/>
          <p:cNvSpPr>
            <a:spLocks noGrp="1"/>
          </p:cNvSpPr>
          <p:nvPr>
            <p:ph idx="1"/>
          </p:nvPr>
        </p:nvSpPr>
        <p:spPr/>
        <p:txBody>
          <a:bodyPr/>
          <a:lstStyle/>
          <a:p>
            <a:endParaRPr lang="en-US"/>
          </a:p>
        </p:txBody>
      </p:sp>
      <p:sp>
        <p:nvSpPr>
          <p:cNvPr id="4" name="Rectangle 3"/>
          <p:cNvSpPr/>
          <p:nvPr/>
        </p:nvSpPr>
        <p:spPr>
          <a:xfrm>
            <a:off x="431540" y="1736812"/>
            <a:ext cx="8712460" cy="5201424"/>
          </a:xfrm>
          <a:prstGeom prst="rect">
            <a:avLst/>
          </a:prstGeom>
        </p:spPr>
        <p:txBody>
          <a:bodyPr wrap="square">
            <a:spAutoFit/>
          </a:bodyPr>
          <a:lstStyle/>
          <a:p>
            <a:endParaRPr lang="en-US" sz="2000" dirty="0"/>
          </a:p>
          <a:p>
            <a:r>
              <a:rPr lang="en-US" sz="2400" b="1" dirty="0">
                <a:solidFill>
                  <a:srgbClr val="FF0000"/>
                </a:solidFill>
              </a:rPr>
              <a:t>Discrete </a:t>
            </a:r>
            <a:r>
              <a:rPr lang="en-US" sz="2400" b="1" dirty="0" smtClean="0">
                <a:solidFill>
                  <a:srgbClr val="FF0000"/>
                </a:solidFill>
              </a:rPr>
              <a:t>Models</a:t>
            </a:r>
          </a:p>
          <a:p>
            <a:pPr marL="342900" indent="-342900">
              <a:buFont typeface="Arial"/>
              <a:buChar char="•"/>
            </a:pPr>
            <a:r>
              <a:rPr lang="en-US" sz="2000" dirty="0" smtClean="0"/>
              <a:t>Changes </a:t>
            </a:r>
            <a:r>
              <a:rPr lang="en-US" sz="2000" dirty="0"/>
              <a:t>to the system occur at specific </a:t>
            </a:r>
            <a:r>
              <a:rPr lang="en-US" sz="2000" dirty="0" smtClean="0"/>
              <a:t>times </a:t>
            </a:r>
          </a:p>
          <a:p>
            <a:pPr marL="342900" indent="-342900">
              <a:buFont typeface="Arial"/>
              <a:buChar char="•"/>
            </a:pPr>
            <a:r>
              <a:rPr lang="en-US" sz="2000" dirty="0" smtClean="0"/>
              <a:t>Division </a:t>
            </a:r>
            <a:r>
              <a:rPr lang="en-US" sz="2000" dirty="0"/>
              <a:t>of Property Management trouble </a:t>
            </a:r>
            <a:r>
              <a:rPr lang="en-US" sz="2000" dirty="0" smtClean="0"/>
              <a:t>calls</a:t>
            </a:r>
          </a:p>
          <a:p>
            <a:pPr marL="342900" indent="-342900">
              <a:buFont typeface="Arial"/>
              <a:buChar char="•"/>
            </a:pPr>
            <a:r>
              <a:rPr lang="en-US" sz="2000" dirty="0" smtClean="0"/>
              <a:t>Acquisition </a:t>
            </a:r>
            <a:r>
              <a:rPr lang="en-US" sz="2000" dirty="0"/>
              <a:t>or construction business </a:t>
            </a:r>
            <a:r>
              <a:rPr lang="en-US" sz="2000" dirty="0" smtClean="0"/>
              <a:t>processes </a:t>
            </a:r>
          </a:p>
          <a:p>
            <a:pPr marL="342900" indent="-342900">
              <a:buFont typeface="Arial"/>
              <a:buChar char="•"/>
            </a:pPr>
            <a:r>
              <a:rPr lang="en-US" sz="2000" dirty="0" smtClean="0"/>
              <a:t>A </a:t>
            </a:r>
            <a:r>
              <a:rPr lang="en-US" sz="2000" dirty="0"/>
              <a:t>manufacturing system with parts entering and leaving at specific times</a:t>
            </a:r>
          </a:p>
          <a:p>
            <a:r>
              <a:rPr lang="en-US" sz="2400" b="1" dirty="0"/>
              <a:t>Continuous Models </a:t>
            </a:r>
            <a:endParaRPr lang="en-US" sz="2400" b="1" dirty="0" smtClean="0"/>
          </a:p>
          <a:p>
            <a:pPr marL="342900" indent="-342900">
              <a:buFont typeface="Arial"/>
              <a:buChar char="•"/>
            </a:pPr>
            <a:r>
              <a:rPr lang="en-US" sz="2000" dirty="0" smtClean="0"/>
              <a:t> </a:t>
            </a:r>
            <a:r>
              <a:rPr lang="en-US" sz="2000" dirty="0"/>
              <a:t>The state of the system changes continuously over time</a:t>
            </a:r>
          </a:p>
          <a:p>
            <a:pPr marL="342900" indent="-342900">
              <a:buFont typeface="Arial"/>
              <a:buChar char="•"/>
            </a:pPr>
            <a:r>
              <a:rPr lang="en-US" sz="2000" dirty="0"/>
              <a:t>A reservoir as water flows in and out</a:t>
            </a:r>
          </a:p>
          <a:p>
            <a:pPr marL="342900" indent="-342900">
              <a:buFont typeface="Arial"/>
              <a:buChar char="•"/>
            </a:pPr>
            <a:r>
              <a:rPr lang="en-US" sz="2000" dirty="0"/>
              <a:t>Chilled water or steam distribution</a:t>
            </a:r>
          </a:p>
          <a:p>
            <a:r>
              <a:rPr lang="en-US" sz="2400" b="1" dirty="0"/>
              <a:t>Mixed Models </a:t>
            </a:r>
            <a:endParaRPr lang="en-US" sz="2400" b="1" dirty="0" smtClean="0"/>
          </a:p>
          <a:p>
            <a:pPr marL="342900" indent="-342900">
              <a:buFont typeface="Arial"/>
              <a:buChar char="•"/>
            </a:pPr>
            <a:r>
              <a:rPr lang="en-US" sz="2000" dirty="0" smtClean="0"/>
              <a:t>Contains </a:t>
            </a:r>
            <a:r>
              <a:rPr lang="en-US" sz="2000" dirty="0"/>
              <a:t>both discrete and continuous elements</a:t>
            </a:r>
          </a:p>
          <a:p>
            <a:pPr marL="342900" indent="-342900">
              <a:buFont typeface="Arial"/>
              <a:buChar char="•"/>
            </a:pPr>
            <a:r>
              <a:rPr lang="en-US" sz="2000" dirty="0"/>
              <a:t>A refinery with continuously changing pressure inside vessels and discreetly occurring shutdowns</a:t>
            </a:r>
          </a:p>
          <a:p>
            <a:pPr marL="342900" indent="-342900">
              <a:buFont typeface="Arial"/>
              <a:buChar char="•"/>
            </a:pPr>
            <a:r>
              <a:rPr lang="en-US" sz="2000" dirty="0"/>
              <a:t>Chilled water distribution including plant shutdowns</a:t>
            </a:r>
          </a:p>
        </p:txBody>
      </p:sp>
    </p:spTree>
    <p:extLst>
      <p:ext uri="{BB962C8B-B14F-4D97-AF65-F5344CB8AC3E}">
        <p14:creationId xmlns:p14="http://schemas.microsoft.com/office/powerpoint/2010/main" val="926850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539552" y="584684"/>
            <a:ext cx="7747000" cy="965200"/>
          </a:xfrm>
          <a:prstGeom prst="rect">
            <a:avLst/>
          </a:prstGeom>
        </p:spPr>
      </p:pic>
      <p:pic>
        <p:nvPicPr>
          <p:cNvPr id="11" name="Picture 10"/>
          <p:cNvPicPr>
            <a:picLocks noChangeAspect="1"/>
          </p:cNvPicPr>
          <p:nvPr/>
        </p:nvPicPr>
        <p:blipFill>
          <a:blip r:embed="rId3"/>
          <a:stretch>
            <a:fillRect/>
          </a:stretch>
        </p:blipFill>
        <p:spPr>
          <a:xfrm>
            <a:off x="544016" y="1520788"/>
            <a:ext cx="7772400" cy="4114800"/>
          </a:xfrm>
          <a:prstGeom prst="rect">
            <a:avLst/>
          </a:prstGeom>
        </p:spPr>
      </p:pic>
    </p:spTree>
    <p:extLst>
      <p:ext uri="{BB962C8B-B14F-4D97-AF65-F5344CB8AC3E}">
        <p14:creationId xmlns:p14="http://schemas.microsoft.com/office/powerpoint/2010/main" val="13087153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Stage Manufacturing system</a:t>
            </a:r>
            <a:endParaRPr lang="en-US" dirty="0"/>
          </a:p>
        </p:txBody>
      </p:sp>
      <p:sp>
        <p:nvSpPr>
          <p:cNvPr id="3" name="Content Placeholder 2"/>
          <p:cNvSpPr>
            <a:spLocks noGrp="1"/>
          </p:cNvSpPr>
          <p:nvPr>
            <p:ph idx="1"/>
          </p:nvPr>
        </p:nvSpPr>
        <p:spPr/>
        <p:txBody>
          <a:bodyPr/>
          <a:lstStyle/>
          <a:p>
            <a:r>
              <a:rPr lang="en-US" dirty="0" smtClean="0"/>
              <a:t> Let us consider a two stage manufacturing system</a:t>
            </a:r>
          </a:p>
          <a:p>
            <a:pPr lvl="1"/>
            <a:r>
              <a:rPr lang="en-US" dirty="0" smtClean="0"/>
              <a:t>Queue 1  </a:t>
            </a:r>
          </a:p>
          <a:p>
            <a:pPr lvl="2"/>
            <a:r>
              <a:rPr lang="es-ES_tradnl" dirty="0" err="1"/>
              <a:t>infinite</a:t>
            </a:r>
            <a:r>
              <a:rPr lang="es-ES_tradnl" dirty="0"/>
              <a:t> </a:t>
            </a:r>
            <a:r>
              <a:rPr lang="es-ES_tradnl" dirty="0" err="1"/>
              <a:t>capacity</a:t>
            </a:r>
            <a:r>
              <a:rPr lang="es-ES_tradnl" dirty="0"/>
              <a:t> </a:t>
            </a:r>
            <a:r>
              <a:rPr lang="es-ES_tradnl" dirty="0" err="1"/>
              <a:t>queue</a:t>
            </a:r>
            <a:r>
              <a:rPr lang="es-ES_tradnl" dirty="0"/>
              <a:t> </a:t>
            </a:r>
            <a:endParaRPr lang="es-ES_tradnl" dirty="0" smtClean="0"/>
          </a:p>
          <a:p>
            <a:pPr lvl="1"/>
            <a:r>
              <a:rPr lang="es-ES_tradnl" dirty="0" err="1" smtClean="0"/>
              <a:t>Queue</a:t>
            </a:r>
            <a:r>
              <a:rPr lang="es-ES_tradnl" dirty="0" smtClean="0"/>
              <a:t> 2</a:t>
            </a:r>
          </a:p>
          <a:p>
            <a:pPr lvl="2"/>
            <a:r>
              <a:rPr lang="es-ES_tradnl" dirty="0" err="1" smtClean="0"/>
              <a:t>Finite</a:t>
            </a:r>
            <a:r>
              <a:rPr lang="es-ES_tradnl" dirty="0" smtClean="0"/>
              <a:t> </a:t>
            </a:r>
            <a:r>
              <a:rPr lang="es-ES_tradnl" dirty="0" err="1" smtClean="0"/>
              <a:t>capacity</a:t>
            </a:r>
            <a:endParaRPr lang="en-US" dirty="0"/>
          </a:p>
        </p:txBody>
      </p:sp>
      <p:pic>
        <p:nvPicPr>
          <p:cNvPr id="4" name="Picture 3"/>
          <p:cNvPicPr>
            <a:picLocks noChangeAspect="1"/>
          </p:cNvPicPr>
          <p:nvPr/>
        </p:nvPicPr>
        <p:blipFill>
          <a:blip r:embed="rId2"/>
          <a:stretch>
            <a:fillRect/>
          </a:stretch>
        </p:blipFill>
        <p:spPr>
          <a:xfrm>
            <a:off x="1043608" y="4113076"/>
            <a:ext cx="5727700" cy="1981200"/>
          </a:xfrm>
          <a:prstGeom prst="rect">
            <a:avLst/>
          </a:prstGeom>
        </p:spPr>
      </p:pic>
    </p:spTree>
    <p:extLst>
      <p:ext uri="{BB962C8B-B14F-4D97-AF65-F5344CB8AC3E}">
        <p14:creationId xmlns:p14="http://schemas.microsoft.com/office/powerpoint/2010/main" val="753338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98474" y="1981200"/>
            <a:ext cx="7556313" cy="4876800"/>
          </a:xfrm>
        </p:spPr>
        <p:txBody>
          <a:bodyPr>
            <a:normAutofit fontScale="92500" lnSpcReduction="10000"/>
          </a:bodyPr>
          <a:lstStyle/>
          <a:p>
            <a:r>
              <a:rPr lang="en-US" dirty="0"/>
              <a:t>When queue 2 becomes full, server 1 stops. More specifically, upon service completion at server 1, the server gets blocked if the queue 2 is full </a:t>
            </a:r>
            <a:endParaRPr lang="en-US" dirty="0" smtClean="0"/>
          </a:p>
          <a:p>
            <a:r>
              <a:rPr lang="en-US" dirty="0"/>
              <a:t>Server 1 will remain blocked until a customer departs from queue 2. In this case, a space will become available in queue 2 and the served customer in front of server 1 will be able to move into queue 2, thus freeing the server to serve other customer in queue 1. </a:t>
            </a:r>
            <a:endParaRPr lang="en-US" dirty="0"/>
          </a:p>
          <a:p>
            <a:r>
              <a:rPr lang="en-US" dirty="0"/>
              <a:t>Each server may also break down. </a:t>
            </a:r>
            <a:r>
              <a:rPr lang="en-US" dirty="0"/>
              <a:t>	</a:t>
            </a:r>
            <a:endParaRPr lang="en-US" dirty="0" smtClean="0"/>
          </a:p>
          <a:p>
            <a:pPr lvl="1"/>
            <a:r>
              <a:rPr lang="en-US" dirty="0"/>
              <a:t>we will assume that a server may break down whether it is busy or idle </a:t>
            </a:r>
            <a:endParaRPr lang="en-US" dirty="0" smtClean="0"/>
          </a:p>
          <a:p>
            <a:pPr lvl="1"/>
            <a:r>
              <a:rPr lang="en-US" dirty="0"/>
              <a:t>not provide service until it is repaired. </a:t>
            </a:r>
            <a:endParaRPr lang="en-US" dirty="0" smtClean="0"/>
          </a:p>
          <a:p>
            <a:pPr lvl="1"/>
            <a:r>
              <a:rPr lang="en-US" dirty="0"/>
              <a:t>If a customer was in service when the breakdown occurred, the customer will resume its service after the server is repaired without any loss to the service it received up to the time of the breakdown </a:t>
            </a:r>
            <a:endParaRPr lang="en-US" dirty="0"/>
          </a:p>
          <a:p>
            <a:pPr lvl="1"/>
            <a:endParaRPr lang="en-US" dirty="0"/>
          </a:p>
          <a:p>
            <a:pPr lvl="1"/>
            <a:endParaRPr lang="en-US" dirty="0"/>
          </a:p>
          <a:p>
            <a:pPr lvl="1"/>
            <a:endParaRPr lang="en-US" dirty="0"/>
          </a:p>
        </p:txBody>
      </p:sp>
      <p:pic>
        <p:nvPicPr>
          <p:cNvPr id="4" name="Picture 3"/>
          <p:cNvPicPr>
            <a:picLocks noChangeAspect="1"/>
          </p:cNvPicPr>
          <p:nvPr/>
        </p:nvPicPr>
        <p:blipFill>
          <a:blip r:embed="rId2"/>
          <a:stretch>
            <a:fillRect/>
          </a:stretch>
        </p:blipFill>
        <p:spPr>
          <a:xfrm>
            <a:off x="1295636" y="0"/>
            <a:ext cx="5473700" cy="2044700"/>
          </a:xfrm>
          <a:prstGeom prst="rect">
            <a:avLst/>
          </a:prstGeom>
        </p:spPr>
      </p:pic>
    </p:spTree>
    <p:extLst>
      <p:ext uri="{BB962C8B-B14F-4D97-AF65-F5344CB8AC3E}">
        <p14:creationId xmlns:p14="http://schemas.microsoft.com/office/powerpoint/2010/main" val="6331546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r>
              <a:rPr lang="en-US" dirty="0"/>
              <a:t>vents (and associated clocks) may occur: </a:t>
            </a:r>
            <a:endParaRPr lang="en-US" dirty="0"/>
          </a:p>
        </p:txBody>
      </p:sp>
      <p:sp>
        <p:nvSpPr>
          <p:cNvPr id="3" name="Content Placeholder 2"/>
          <p:cNvSpPr>
            <a:spLocks noGrp="1"/>
          </p:cNvSpPr>
          <p:nvPr>
            <p:ph idx="1"/>
          </p:nvPr>
        </p:nvSpPr>
        <p:spPr/>
        <p:txBody>
          <a:bodyPr/>
          <a:lstStyle/>
          <a:p>
            <a:r>
              <a:rPr lang="en-US" dirty="0"/>
              <a:t>Arrival of a customer to queue 1 (clock AT) </a:t>
            </a:r>
          </a:p>
          <a:p>
            <a:r>
              <a:rPr lang="en-US" dirty="0"/>
              <a:t>Service completion at server 1 (clock DT1) </a:t>
            </a:r>
          </a:p>
          <a:p>
            <a:r>
              <a:rPr lang="en-US" dirty="0"/>
              <a:t>Service completion at server 2 (clock DT2) </a:t>
            </a:r>
          </a:p>
          <a:p>
            <a:r>
              <a:rPr lang="en-US" dirty="0"/>
              <a:t>Server 1 breaks down (clock BR1) </a:t>
            </a:r>
            <a:endParaRPr lang="en-US" dirty="0" smtClean="0"/>
          </a:p>
          <a:p>
            <a:r>
              <a:rPr lang="en-US" dirty="0"/>
              <a:t>Server 1 becomes operational (clock OP1) </a:t>
            </a:r>
          </a:p>
          <a:p>
            <a:r>
              <a:rPr lang="en-US" dirty="0"/>
              <a:t>Server 2 breaks down (clock BR2) </a:t>
            </a:r>
          </a:p>
          <a:p>
            <a:r>
              <a:rPr lang="en-US" dirty="0"/>
              <a:t>Server 2 becomes operational (clock OP2) </a:t>
            </a:r>
          </a:p>
          <a:p>
            <a:endParaRPr lang="en-US" dirty="0"/>
          </a:p>
        </p:txBody>
      </p:sp>
    </p:spTree>
    <p:extLst>
      <p:ext uri="{BB962C8B-B14F-4D97-AF65-F5344CB8AC3E}">
        <p14:creationId xmlns:p14="http://schemas.microsoft.com/office/powerpoint/2010/main" val="5974511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Arrival to queue 1. </a:t>
            </a:r>
            <a:endParaRPr lang="en-US" dirty="0"/>
          </a:p>
        </p:txBody>
      </p:sp>
      <p:sp>
        <p:nvSpPr>
          <p:cNvPr id="3" name="Content Placeholder 2"/>
          <p:cNvSpPr>
            <a:spLocks noGrp="1"/>
          </p:cNvSpPr>
          <p:nvPr>
            <p:ph idx="1"/>
          </p:nvPr>
        </p:nvSpPr>
        <p:spPr/>
        <p:txBody>
          <a:bodyPr/>
          <a:lstStyle/>
          <a:p>
            <a:r>
              <a:rPr lang="en-US" i="1" dirty="0"/>
              <a:t>Arrival to queue 1 (new value for AT clock): </a:t>
            </a:r>
            <a:r>
              <a:rPr lang="en-US" dirty="0"/>
              <a:t>This event is always </a:t>
            </a:r>
            <a:r>
              <a:rPr lang="en-US" dirty="0" smtClean="0"/>
              <a:t>scheduled </a:t>
            </a:r>
            <a:r>
              <a:rPr lang="en-US" dirty="0"/>
              <a:t>each time an arrival occurs. </a:t>
            </a:r>
          </a:p>
          <a:p>
            <a:r>
              <a:rPr lang="en-US" i="1" dirty="0"/>
              <a:t>Service completion at server 1 (new value for DT1 clock): </a:t>
            </a:r>
            <a:r>
              <a:rPr lang="en-US" dirty="0"/>
              <a:t>This event will </a:t>
            </a:r>
            <a:r>
              <a:rPr lang="en-US" dirty="0" smtClean="0"/>
              <a:t>be </a:t>
            </a:r>
            <a:r>
              <a:rPr lang="en-US" dirty="0"/>
              <a:t>triggered if the new arrival finds the server idle. </a:t>
            </a:r>
          </a:p>
        </p:txBody>
      </p:sp>
    </p:spTree>
    <p:extLst>
      <p:ext uri="{BB962C8B-B14F-4D97-AF65-F5344CB8AC3E}">
        <p14:creationId xmlns:p14="http://schemas.microsoft.com/office/powerpoint/2010/main" val="859612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i="1" dirty="0"/>
              <a:t>Service </a:t>
            </a:r>
            <a:r>
              <a:rPr lang="da-DK" i="1" dirty="0" err="1"/>
              <a:t>completion</a:t>
            </a:r>
            <a:r>
              <a:rPr lang="da-DK" i="1" dirty="0"/>
              <a:t> at server 1: </a:t>
            </a:r>
            <a:endParaRPr lang="en-US" dirty="0"/>
          </a:p>
        </p:txBody>
      </p:sp>
      <p:sp>
        <p:nvSpPr>
          <p:cNvPr id="3" name="Content Placeholder 2"/>
          <p:cNvSpPr>
            <a:spLocks noGrp="1"/>
          </p:cNvSpPr>
          <p:nvPr>
            <p:ph idx="1"/>
          </p:nvPr>
        </p:nvSpPr>
        <p:spPr/>
        <p:txBody>
          <a:bodyPr/>
          <a:lstStyle/>
          <a:p>
            <a:r>
              <a:rPr lang="en-US" i="1" dirty="0"/>
              <a:t>Service completion at server 1(new value for DT1 clock): </a:t>
            </a:r>
            <a:r>
              <a:rPr lang="en-US" dirty="0"/>
              <a:t>This event will occur if there is one or more customers in queue 1. </a:t>
            </a:r>
          </a:p>
          <a:p>
            <a:r>
              <a:rPr lang="en-US" i="1" dirty="0"/>
              <a:t>Service completion at server 2 (new value for DT2 clock): </a:t>
            </a:r>
            <a:r>
              <a:rPr lang="en-US" dirty="0"/>
              <a:t>This event will occur if the customer who just completed its service at server 1 finds server 2 idle. </a:t>
            </a:r>
            <a:endParaRPr lang="en-US" dirty="0" smtClean="0"/>
          </a:p>
          <a:p>
            <a:r>
              <a:rPr lang="en-US" dirty="0"/>
              <a:t>The occurrence of a service completion event at server 1 may cause server 1 </a:t>
            </a:r>
            <a:r>
              <a:rPr lang="en-US" dirty="0" smtClean="0"/>
              <a:t>to get </a:t>
            </a:r>
            <a:r>
              <a:rPr lang="en-US" dirty="0"/>
              <a:t>blocked, if queue 2 is full. </a:t>
            </a:r>
            <a:endParaRPr lang="en-US" dirty="0"/>
          </a:p>
        </p:txBody>
      </p:sp>
    </p:spTree>
    <p:extLst>
      <p:ext uri="{BB962C8B-B14F-4D97-AF65-F5344CB8AC3E}">
        <p14:creationId xmlns:p14="http://schemas.microsoft.com/office/powerpoint/2010/main" val="3728755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i="1" dirty="0"/>
              <a:t>Service </a:t>
            </a:r>
            <a:r>
              <a:rPr lang="da-DK" i="1" dirty="0" err="1"/>
              <a:t>completion</a:t>
            </a:r>
            <a:r>
              <a:rPr lang="da-DK" i="1" dirty="0"/>
              <a:t> at server 2: </a:t>
            </a:r>
            <a:endParaRPr lang="en-US" dirty="0"/>
          </a:p>
        </p:txBody>
      </p:sp>
      <p:sp>
        <p:nvSpPr>
          <p:cNvPr id="3" name="Content Placeholder 2"/>
          <p:cNvSpPr>
            <a:spLocks noGrp="1"/>
          </p:cNvSpPr>
          <p:nvPr>
            <p:ph idx="1"/>
          </p:nvPr>
        </p:nvSpPr>
        <p:spPr/>
        <p:txBody>
          <a:bodyPr/>
          <a:lstStyle/>
          <a:p>
            <a:r>
              <a:rPr lang="en-US" i="1" dirty="0"/>
              <a:t>Service completion at server 2 (new value for D21 clock): </a:t>
            </a:r>
            <a:r>
              <a:rPr lang="en-US" dirty="0"/>
              <a:t>This event will occur if there is one or more customers in queue 2. </a:t>
            </a:r>
          </a:p>
          <a:p>
            <a:r>
              <a:rPr lang="en-US" i="1" dirty="0"/>
              <a:t>Service completion at server 1 (new value for DT1 clock): </a:t>
            </a:r>
            <a:r>
              <a:rPr lang="en-US" dirty="0"/>
              <a:t>This event will occur if server 1 was blocked. </a:t>
            </a:r>
          </a:p>
          <a:p>
            <a:endParaRPr lang="en-US" dirty="0"/>
          </a:p>
        </p:txBody>
      </p:sp>
    </p:spTree>
    <p:extLst>
      <p:ext uri="{BB962C8B-B14F-4D97-AF65-F5344CB8AC3E}">
        <p14:creationId xmlns:p14="http://schemas.microsoft.com/office/powerpoint/2010/main" val="34929215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i="1" dirty="0"/>
              <a:t>Server 1 </a:t>
            </a:r>
            <a:r>
              <a:rPr lang="pl-PL" i="1" dirty="0" err="1"/>
              <a:t>breaks</a:t>
            </a:r>
            <a:r>
              <a:rPr lang="pl-PL" i="1" dirty="0"/>
              <a:t> down: </a:t>
            </a:r>
            <a:endParaRPr lang="en-US" dirty="0"/>
          </a:p>
        </p:txBody>
      </p:sp>
      <p:sp>
        <p:nvSpPr>
          <p:cNvPr id="3" name="Content Placeholder 2"/>
          <p:cNvSpPr>
            <a:spLocks noGrp="1"/>
          </p:cNvSpPr>
          <p:nvPr>
            <p:ph idx="1"/>
          </p:nvPr>
        </p:nvSpPr>
        <p:spPr/>
        <p:txBody>
          <a:bodyPr/>
          <a:lstStyle/>
          <a:p>
            <a:r>
              <a:rPr lang="en-US" i="1" dirty="0"/>
              <a:t>Server 1 becomes operational (new value for OP1 clock): </a:t>
            </a:r>
            <a:r>
              <a:rPr lang="en-US" dirty="0"/>
              <a:t>This event </a:t>
            </a:r>
            <a:r>
              <a:rPr lang="en-US" dirty="0" smtClean="0"/>
              <a:t>gives the </a:t>
            </a:r>
            <a:r>
              <a:rPr lang="en-US" dirty="0"/>
              <a:t>time in the future when the server will be repaired and will become operational. If the server was busy when it broke down, update the clock of the service completion event at server 1 to reflect the delay due to the repair. </a:t>
            </a:r>
            <a:endParaRPr lang="en-US" dirty="0"/>
          </a:p>
        </p:txBody>
      </p:sp>
    </p:spTree>
    <p:extLst>
      <p:ext uri="{BB962C8B-B14F-4D97-AF65-F5344CB8AC3E}">
        <p14:creationId xmlns:p14="http://schemas.microsoft.com/office/powerpoint/2010/main" val="84993480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i="1" dirty="0"/>
              <a:t>erver 1 becomes operational:</a:t>
            </a:r>
            <a:br>
              <a:rPr lang="en-US" i="1" dirty="0"/>
            </a:br>
            <a:endParaRPr lang="en-US" dirty="0"/>
          </a:p>
        </p:txBody>
      </p:sp>
      <p:sp>
        <p:nvSpPr>
          <p:cNvPr id="3" name="Content Placeholder 2"/>
          <p:cNvSpPr>
            <a:spLocks noGrp="1"/>
          </p:cNvSpPr>
          <p:nvPr>
            <p:ph idx="1"/>
          </p:nvPr>
        </p:nvSpPr>
        <p:spPr>
          <a:xfrm>
            <a:off x="498474" y="1484784"/>
            <a:ext cx="7556313" cy="4641379"/>
          </a:xfrm>
        </p:spPr>
        <p:txBody>
          <a:bodyPr>
            <a:normAutofit/>
          </a:bodyPr>
          <a:lstStyle/>
          <a:p>
            <a:r>
              <a:rPr lang="en-US" i="1" dirty="0"/>
              <a:t>Server 1 breaks down (new value for BR1 clock): </a:t>
            </a:r>
            <a:r>
              <a:rPr lang="en-US" dirty="0"/>
              <a:t>This event gives </a:t>
            </a:r>
            <a:r>
              <a:rPr lang="en-US" dirty="0" smtClean="0"/>
              <a:t>the time </a:t>
            </a:r>
            <a:r>
              <a:rPr lang="en-US" dirty="0"/>
              <a:t>in the future when the server will break down. During this time the </a:t>
            </a:r>
            <a:r>
              <a:rPr lang="en-US" dirty="0" smtClean="0"/>
              <a:t>server </a:t>
            </a:r>
            <a:r>
              <a:rPr lang="en-US" dirty="0"/>
              <a:t>is operational</a:t>
            </a:r>
            <a:r>
              <a:rPr lang="en-US" dirty="0" smtClean="0"/>
              <a:t>.</a:t>
            </a:r>
            <a:endParaRPr lang="en-US" dirty="0"/>
          </a:p>
          <a:p>
            <a:r>
              <a:rPr lang="en-US" dirty="0" smtClean="0"/>
              <a:t> </a:t>
            </a:r>
            <a:r>
              <a:rPr lang="en-US" i="1" dirty="0"/>
              <a:t>Service completion time (new value for DT1): </a:t>
            </a:r>
            <a:r>
              <a:rPr lang="en-US" dirty="0"/>
              <a:t>If the server was idle when </a:t>
            </a:r>
            <a:r>
              <a:rPr lang="en-US" dirty="0" smtClean="0"/>
              <a:t>it </a:t>
            </a:r>
            <a:r>
              <a:rPr lang="en-US" dirty="0"/>
              <a:t>broke down, and queue 1 is not empty at the moment it becomes </a:t>
            </a:r>
            <a:r>
              <a:rPr lang="en-US" dirty="0" smtClean="0"/>
              <a:t>operational</a:t>
            </a:r>
            <a:r>
              <a:rPr lang="en-US" dirty="0"/>
              <a:t>, then a new service will begin. </a:t>
            </a:r>
            <a:endParaRPr lang="en-US" dirty="0"/>
          </a:p>
          <a:p>
            <a:endParaRPr lang="en-US" dirty="0"/>
          </a:p>
        </p:txBody>
      </p:sp>
    </p:spTree>
    <p:extLst>
      <p:ext uri="{BB962C8B-B14F-4D97-AF65-F5344CB8AC3E}">
        <p14:creationId xmlns:p14="http://schemas.microsoft.com/office/powerpoint/2010/main" val="2007737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i="1" dirty="0"/>
              <a:t>Server 2 </a:t>
            </a:r>
            <a:r>
              <a:rPr lang="pl-PL" i="1" dirty="0" err="1"/>
              <a:t>breaks</a:t>
            </a:r>
            <a:r>
              <a:rPr lang="pl-PL" i="1" dirty="0"/>
              <a:t> down</a:t>
            </a:r>
            <a:r>
              <a:rPr lang="pl-PL" i="1" dirty="0" smtClean="0"/>
              <a:t>:</a:t>
            </a:r>
            <a:endParaRPr lang="en-US" dirty="0"/>
          </a:p>
        </p:txBody>
      </p:sp>
      <p:sp>
        <p:nvSpPr>
          <p:cNvPr id="3" name="Content Placeholder 2"/>
          <p:cNvSpPr>
            <a:spLocks noGrp="1"/>
          </p:cNvSpPr>
          <p:nvPr>
            <p:ph idx="1"/>
          </p:nvPr>
        </p:nvSpPr>
        <p:spPr/>
        <p:txBody>
          <a:bodyPr/>
          <a:lstStyle/>
          <a:p>
            <a:r>
              <a:rPr lang="en-US" i="1" dirty="0"/>
              <a:t>Server 2 becomes operational (new value for OP2 clock): </a:t>
            </a:r>
            <a:r>
              <a:rPr lang="en-US" dirty="0"/>
              <a:t>This event </a:t>
            </a:r>
            <a:r>
              <a:rPr lang="en-US" dirty="0" smtClean="0"/>
              <a:t>gives the </a:t>
            </a:r>
            <a:r>
              <a:rPr lang="en-US" dirty="0"/>
              <a:t>time in the future when server 2 will be repaired, and therefore it </a:t>
            </a:r>
            <a:r>
              <a:rPr lang="en-US" dirty="0" smtClean="0"/>
              <a:t>will become </a:t>
            </a:r>
            <a:r>
              <a:rPr lang="en-US" dirty="0"/>
              <a:t>operational. During that time the server is broken down.</a:t>
            </a:r>
            <a:br>
              <a:rPr lang="en-US" dirty="0"/>
            </a:br>
            <a:endParaRPr lang="en-US" dirty="0" smtClean="0"/>
          </a:p>
          <a:p>
            <a:r>
              <a:rPr lang="en-US" dirty="0" smtClean="0"/>
              <a:t>If </a:t>
            </a:r>
            <a:r>
              <a:rPr lang="en-US" dirty="0"/>
              <a:t>server 2 was busy when it broke down, update the clock of the service completion event at server 2 to reflect the delay due to the repair.</a:t>
            </a:r>
            <a:br>
              <a:rPr lang="en-US" dirty="0"/>
            </a:br>
            <a:endParaRPr lang="en-US" dirty="0"/>
          </a:p>
        </p:txBody>
      </p:sp>
    </p:spTree>
    <p:extLst>
      <p:ext uri="{BB962C8B-B14F-4D97-AF65-F5344CB8AC3E}">
        <p14:creationId xmlns:p14="http://schemas.microsoft.com/office/powerpoint/2010/main" val="327862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Giriş</a:t>
            </a:r>
            <a:endParaRPr lang="en-US" dirty="0"/>
          </a:p>
        </p:txBody>
      </p:sp>
      <p:sp>
        <p:nvSpPr>
          <p:cNvPr id="3" name="İçerik Yer Tutucusu 2"/>
          <p:cNvSpPr>
            <a:spLocks noGrp="1"/>
          </p:cNvSpPr>
          <p:nvPr>
            <p:ph idx="1"/>
          </p:nvPr>
        </p:nvSpPr>
        <p:spPr>
          <a:xfrm>
            <a:off x="457200" y="1304764"/>
            <a:ext cx="8229600" cy="4821399"/>
          </a:xfrm>
        </p:spPr>
        <p:txBody>
          <a:bodyPr/>
          <a:lstStyle/>
          <a:p>
            <a:r>
              <a:rPr lang="tr-TR" dirty="0" smtClean="0"/>
              <a:t>OR (</a:t>
            </a:r>
            <a:r>
              <a:rPr lang="tr-TR" dirty="0" err="1" smtClean="0"/>
              <a:t>Operational</a:t>
            </a:r>
            <a:r>
              <a:rPr lang="tr-TR" dirty="0" smtClean="0"/>
              <a:t> </a:t>
            </a:r>
            <a:r>
              <a:rPr lang="tr-TR" dirty="0" err="1" smtClean="0"/>
              <a:t>Research</a:t>
            </a:r>
            <a:r>
              <a:rPr lang="tr-TR" dirty="0" smtClean="0"/>
              <a:t> yaklaşımı)</a:t>
            </a:r>
          </a:p>
          <a:p>
            <a:pPr lvl="1"/>
            <a:r>
              <a:rPr lang="tr-TR" dirty="0" smtClean="0"/>
              <a:t>1. </a:t>
            </a:r>
            <a:r>
              <a:rPr lang="en-US" dirty="0" smtClean="0"/>
              <a:t>Problem formulation</a:t>
            </a:r>
          </a:p>
          <a:p>
            <a:pPr lvl="1"/>
            <a:r>
              <a:rPr lang="en-US" dirty="0" smtClean="0"/>
              <a:t>2.  Construction of the model</a:t>
            </a:r>
          </a:p>
          <a:p>
            <a:pPr lvl="1"/>
            <a:r>
              <a:rPr lang="en-US" dirty="0" smtClean="0"/>
              <a:t>3.  Model validation</a:t>
            </a:r>
          </a:p>
          <a:p>
            <a:pPr lvl="1"/>
            <a:r>
              <a:rPr lang="en-US" dirty="0" smtClean="0"/>
              <a:t>4.  Using the model, evaluate various available alternatives (solution)</a:t>
            </a:r>
          </a:p>
          <a:p>
            <a:pPr lvl="1"/>
            <a:r>
              <a:rPr lang="en-US" dirty="0" smtClean="0"/>
              <a:t>5.  Implementation and maintenance of the solution</a:t>
            </a:r>
            <a:endParaRPr lang="en-US" dirty="0"/>
          </a:p>
        </p:txBody>
      </p:sp>
    </p:spTree>
    <p:extLst>
      <p:ext uri="{BB962C8B-B14F-4D97-AF65-F5344CB8AC3E}">
        <p14:creationId xmlns:p14="http://schemas.microsoft.com/office/powerpoint/2010/main" val="3019624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Server 2 becomes operational: </a:t>
            </a:r>
            <a:endParaRPr lang="en-US" dirty="0"/>
          </a:p>
        </p:txBody>
      </p:sp>
      <p:sp>
        <p:nvSpPr>
          <p:cNvPr id="3" name="Content Placeholder 2"/>
          <p:cNvSpPr>
            <a:spLocks noGrp="1"/>
          </p:cNvSpPr>
          <p:nvPr>
            <p:ph idx="1"/>
          </p:nvPr>
        </p:nvSpPr>
        <p:spPr/>
        <p:txBody>
          <a:bodyPr/>
          <a:lstStyle/>
          <a:p>
            <a:r>
              <a:rPr lang="en-US" i="1" dirty="0"/>
              <a:t>Server 2 breaks down (new value for BR2 clock): </a:t>
            </a:r>
            <a:r>
              <a:rPr lang="en-US" dirty="0"/>
              <a:t>This event gives the time in the future when server 2 will break down. During this time the server is operational. </a:t>
            </a:r>
            <a:endParaRPr lang="en-US" dirty="0"/>
          </a:p>
          <a:p>
            <a:r>
              <a:rPr lang="en-US" i="1" dirty="0" smtClean="0"/>
              <a:t>Service </a:t>
            </a:r>
            <a:r>
              <a:rPr lang="en-US" i="1" dirty="0"/>
              <a:t>completion time (new value for DT2): </a:t>
            </a:r>
            <a:r>
              <a:rPr lang="en-US" dirty="0"/>
              <a:t>If the server was idle when it broke down, and queue 2 is not empty at the moment it becomes operational, then a new service will begin. </a:t>
            </a:r>
            <a:endParaRPr lang="en-US" dirty="0"/>
          </a:p>
        </p:txBody>
      </p:sp>
    </p:spTree>
    <p:extLst>
      <p:ext uri="{BB962C8B-B14F-4D97-AF65-F5344CB8AC3E}">
        <p14:creationId xmlns:p14="http://schemas.microsoft.com/office/powerpoint/2010/main" val="1542594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simulation</a:t>
            </a:r>
            <a:endParaRPr lang="en-US" dirty="0"/>
          </a:p>
        </p:txBody>
      </p:sp>
      <p:sp>
        <p:nvSpPr>
          <p:cNvPr id="3" name="Content Placeholder 2"/>
          <p:cNvSpPr>
            <a:spLocks noGrp="1"/>
          </p:cNvSpPr>
          <p:nvPr>
            <p:ph idx="1"/>
          </p:nvPr>
        </p:nvSpPr>
        <p:spPr>
          <a:xfrm>
            <a:off x="498474" y="1232756"/>
            <a:ext cx="7556313" cy="5364596"/>
          </a:xfrm>
        </p:spPr>
        <p:txBody>
          <a:bodyPr>
            <a:normAutofit lnSpcReduction="10000"/>
          </a:bodyPr>
          <a:lstStyle/>
          <a:p>
            <a:r>
              <a:rPr lang="en-US" dirty="0"/>
              <a:t>buffer capacity of the second queue is 4 (this includes the customer in service) </a:t>
            </a:r>
            <a:endParaRPr lang="en-US" dirty="0" smtClean="0"/>
          </a:p>
          <a:p>
            <a:r>
              <a:rPr lang="en-US" dirty="0"/>
              <a:t>All service times, inter- arrival times, operational and repair times are constant with the following values: </a:t>
            </a:r>
            <a:endParaRPr lang="en-US" dirty="0"/>
          </a:p>
          <a:p>
            <a:r>
              <a:rPr lang="en-US" dirty="0"/>
              <a:t>I</a:t>
            </a:r>
            <a:r>
              <a:rPr lang="en-US" dirty="0" smtClean="0"/>
              <a:t>nter</a:t>
            </a:r>
            <a:r>
              <a:rPr lang="en-US" dirty="0"/>
              <a:t>- arrival time = </a:t>
            </a:r>
            <a:r>
              <a:rPr lang="en-US" dirty="0" smtClean="0"/>
              <a:t>40</a:t>
            </a:r>
          </a:p>
          <a:p>
            <a:r>
              <a:rPr lang="en-US" dirty="0"/>
              <a:t>service time at node 1 = 20 </a:t>
            </a:r>
            <a:r>
              <a:rPr lang="en-US" dirty="0" smtClean="0"/>
              <a:t> </a:t>
            </a:r>
          </a:p>
          <a:p>
            <a:r>
              <a:rPr lang="en-US" dirty="0"/>
              <a:t>service time at node 2 = 30, </a:t>
            </a:r>
            <a:endParaRPr lang="en-US" dirty="0" smtClean="0"/>
          </a:p>
          <a:p>
            <a:r>
              <a:rPr lang="en-US" dirty="0"/>
              <a:t>operational </a:t>
            </a:r>
            <a:r>
              <a:rPr lang="en-US" dirty="0" smtClean="0"/>
              <a:t>time </a:t>
            </a:r>
            <a:r>
              <a:rPr lang="en-US" dirty="0"/>
              <a:t>for server 1 = 200 </a:t>
            </a:r>
            <a:endParaRPr lang="en-US" dirty="0" smtClean="0"/>
          </a:p>
          <a:p>
            <a:r>
              <a:rPr lang="en-US" dirty="0"/>
              <a:t>operational time for server 2 = 300, </a:t>
            </a:r>
            <a:endParaRPr lang="en-US" dirty="0" smtClean="0"/>
          </a:p>
          <a:p>
            <a:r>
              <a:rPr lang="en-US" dirty="0"/>
              <a:t>repair time for server 1 = 50, </a:t>
            </a:r>
            <a:endParaRPr lang="en-US" dirty="0" smtClean="0"/>
          </a:p>
          <a:p>
            <a:r>
              <a:rPr lang="en-US" dirty="0"/>
              <a:t>repair time for server 2 = 150 </a:t>
            </a: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1747351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03548" y="224644"/>
            <a:ext cx="7429500" cy="5740400"/>
          </a:xfrm>
          <a:prstGeom prst="rect">
            <a:avLst/>
          </a:prstGeom>
        </p:spPr>
      </p:pic>
    </p:spTree>
    <p:extLst>
      <p:ext uri="{BB962C8B-B14F-4D97-AF65-F5344CB8AC3E}">
        <p14:creationId xmlns:p14="http://schemas.microsoft.com/office/powerpoint/2010/main" val="284450480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63600" y="1041400"/>
            <a:ext cx="7404100" cy="4775200"/>
          </a:xfrm>
          <a:prstGeom prst="rect">
            <a:avLst/>
          </a:prstGeom>
        </p:spPr>
      </p:pic>
      <p:pic>
        <p:nvPicPr>
          <p:cNvPr id="5" name="Picture 4"/>
          <p:cNvPicPr>
            <a:picLocks noChangeAspect="1"/>
          </p:cNvPicPr>
          <p:nvPr/>
        </p:nvPicPr>
        <p:blipFill>
          <a:blip r:embed="rId3"/>
          <a:stretch>
            <a:fillRect/>
          </a:stretch>
        </p:blipFill>
        <p:spPr>
          <a:xfrm>
            <a:off x="863612" y="368660"/>
            <a:ext cx="7416800" cy="685800"/>
          </a:xfrm>
          <a:prstGeom prst="rect">
            <a:avLst/>
          </a:prstGeom>
        </p:spPr>
      </p:pic>
    </p:spTree>
    <p:extLst>
      <p:ext uri="{BB962C8B-B14F-4D97-AF65-F5344CB8AC3E}">
        <p14:creationId xmlns:p14="http://schemas.microsoft.com/office/powerpoint/2010/main" val="220253456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Since we are dealing with integer numbers, it is possible that more than one clock may have the same value. That is, more than one event may occur at the same time. In this particular simulation, simultaneous events can be taken care in any arbitrary order. In general, however, the order with which such events are dealt with may matter, and it has to be accounted for in the simulation. In a simulation, typically, clocks are represented by real numbers. Therefore, it is not possible to have events occurring at the same time. </a:t>
            </a:r>
            <a:endParaRPr lang="en-US" dirty="0"/>
          </a:p>
        </p:txBody>
      </p:sp>
    </p:spTree>
    <p:extLst>
      <p:ext uri="{BB962C8B-B14F-4D97-AF65-F5344CB8AC3E}">
        <p14:creationId xmlns:p14="http://schemas.microsoft.com/office/powerpoint/2010/main" val="21286356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1	</a:t>
            </a:r>
            <a:endParaRPr lang="en-US" dirty="0"/>
          </a:p>
        </p:txBody>
      </p:sp>
      <p:sp>
        <p:nvSpPr>
          <p:cNvPr id="3" name="Content Placeholder 2"/>
          <p:cNvSpPr>
            <a:spLocks noGrp="1"/>
          </p:cNvSpPr>
          <p:nvPr>
            <p:ph idx="1"/>
          </p:nvPr>
        </p:nvSpPr>
        <p:spPr/>
        <p:txBody>
          <a:bodyPr/>
          <a:lstStyle/>
          <a:p>
            <a:r>
              <a:rPr lang="en-US" dirty="0"/>
              <a:t>Do the hand simulation of the machine interference problem, discussed in section 1.3.1, for the following cases</a:t>
            </a:r>
            <a:r>
              <a:rPr lang="en-US" dirty="0" smtClean="0"/>
              <a:t>:</a:t>
            </a:r>
            <a:endParaRPr lang="en-US" dirty="0"/>
          </a:p>
          <a:p>
            <a:r>
              <a:rPr lang="en-US" dirty="0" smtClean="0"/>
              <a:t> </a:t>
            </a:r>
            <a:r>
              <a:rPr lang="en-US" dirty="0"/>
              <a:t>Vary the repair and operational </a:t>
            </a:r>
            <a:r>
              <a:rPr lang="en-US" dirty="0" smtClean="0"/>
              <a:t>times.</a:t>
            </a:r>
          </a:p>
          <a:p>
            <a:r>
              <a:rPr lang="en-US" dirty="0" smtClean="0"/>
              <a:t> </a:t>
            </a:r>
            <a:r>
              <a:rPr lang="en-US" dirty="0"/>
              <a:t>Vary the number of repairmen. </a:t>
            </a:r>
          </a:p>
          <a:p>
            <a:r>
              <a:rPr lang="en-US" dirty="0" smtClean="0"/>
              <a:t>Assume </a:t>
            </a:r>
            <a:r>
              <a:rPr lang="en-US" dirty="0"/>
              <a:t>that the machines are not repaired in a FIFO manner, but according to which machine has the shortest repair time. </a:t>
            </a:r>
          </a:p>
          <a:p>
            <a:endParaRPr lang="en-US" dirty="0"/>
          </a:p>
        </p:txBody>
      </p:sp>
    </p:spTree>
    <p:extLst>
      <p:ext uri="{BB962C8B-B14F-4D97-AF65-F5344CB8AC3E}">
        <p14:creationId xmlns:p14="http://schemas.microsoft.com/office/powerpoint/2010/main" val="6075214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Do the hand simulation of the token-based access scheme, described in section 1.3.2, for the following cases: </a:t>
            </a:r>
          </a:p>
          <a:p>
            <a:pPr lvl="1"/>
            <a:r>
              <a:rPr lang="en-US" dirty="0"/>
              <a:t>Vary the inter-arrival times. </a:t>
            </a:r>
          </a:p>
          <a:p>
            <a:pPr lvl="1"/>
            <a:r>
              <a:rPr lang="en-US" dirty="0"/>
              <a:t>Vary the number of queues. </a:t>
            </a:r>
          </a:p>
          <a:p>
            <a:pPr lvl="1"/>
            <a:r>
              <a:rPr lang="en-US" dirty="0"/>
              <a:t>Assume that packets have priority 1 or 2 (1 being the highest). The packets in a queue are served according to their priority. Packets with the same priority are served in a FIFO manner. </a:t>
            </a:r>
          </a:p>
          <a:p>
            <a:endParaRPr lang="en-US" dirty="0"/>
          </a:p>
        </p:txBody>
      </p:sp>
    </p:spTree>
    <p:extLst>
      <p:ext uri="{BB962C8B-B14F-4D97-AF65-F5344CB8AC3E}">
        <p14:creationId xmlns:p14="http://schemas.microsoft.com/office/powerpoint/2010/main" val="19301668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3</a:t>
            </a:r>
            <a:endParaRPr lang="en-US" dirty="0"/>
          </a:p>
        </p:txBody>
      </p:sp>
      <p:sp>
        <p:nvSpPr>
          <p:cNvPr id="3" name="Content Placeholder 2"/>
          <p:cNvSpPr>
            <a:spLocks noGrp="1"/>
          </p:cNvSpPr>
          <p:nvPr>
            <p:ph idx="1"/>
          </p:nvPr>
        </p:nvSpPr>
        <p:spPr/>
        <p:txBody>
          <a:bodyPr/>
          <a:lstStyle/>
          <a:p>
            <a:r>
              <a:rPr lang="en-US" dirty="0"/>
              <a:t>Do the hand simulation of the two-stage manufacturing system, described in section 1.3.3, for the following cases: </a:t>
            </a:r>
          </a:p>
          <a:p>
            <a:pPr lvl="1"/>
            <a:r>
              <a:rPr lang="en-US" dirty="0"/>
              <a:t>Assume no breakdowns. </a:t>
            </a:r>
          </a:p>
          <a:p>
            <a:pPr lvl="1"/>
            <a:r>
              <a:rPr lang="en-US" dirty="0"/>
              <a:t>Assume a three-stage manufacturing system. (The third stage is similar to the </a:t>
            </a:r>
          </a:p>
          <a:p>
            <a:pPr lvl="1"/>
            <a:r>
              <a:rPr lang="en-US" dirty="0"/>
              <a:t>second stage.) </a:t>
            </a:r>
          </a:p>
          <a:p>
            <a:endParaRPr lang="en-US" dirty="0"/>
          </a:p>
        </p:txBody>
      </p:sp>
    </p:spTree>
    <p:extLst>
      <p:ext uri="{BB962C8B-B14F-4D97-AF65-F5344CB8AC3E}">
        <p14:creationId xmlns:p14="http://schemas.microsoft.com/office/powerpoint/2010/main" val="1123049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hr-HR" dirty="0">
                <a:hlinkClick r:id="rId2"/>
              </a:rPr>
              <a:t>http://www.ors.od.nih.gov/OD/OQM/cms/</a:t>
            </a:r>
            <a:r>
              <a:rPr lang="hr-HR" dirty="0" smtClean="0">
                <a:hlinkClick r:id="rId2"/>
              </a:rPr>
              <a:t>Pages/default.aspx</a:t>
            </a:r>
            <a:r>
              <a:rPr lang="hr-HR" dirty="0" smtClean="0"/>
              <a:t> </a:t>
            </a:r>
          </a:p>
          <a:p>
            <a:r>
              <a:rPr lang="hr-HR" dirty="0" smtClean="0"/>
              <a:t>Computer Simulations T</a:t>
            </a:r>
            <a:r>
              <a:rPr lang="en-US" dirty="0" smtClean="0"/>
              <a:t>e</a:t>
            </a:r>
            <a:r>
              <a:rPr lang="hr-HR" dirty="0" smtClean="0"/>
              <a:t>chniques H</a:t>
            </a:r>
            <a:r>
              <a:rPr lang="en-US" dirty="0" smtClean="0"/>
              <a:t>a</a:t>
            </a:r>
            <a:r>
              <a:rPr lang="hr-HR" dirty="0" smtClean="0"/>
              <a:t>rry Perros </a:t>
            </a:r>
            <a:endParaRPr lang="en-US" dirty="0"/>
          </a:p>
        </p:txBody>
      </p:sp>
    </p:spTree>
    <p:extLst>
      <p:ext uri="{BB962C8B-B14F-4D97-AF65-F5344CB8AC3E}">
        <p14:creationId xmlns:p14="http://schemas.microsoft.com/office/powerpoint/2010/main" val="7964155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Model?</a:t>
            </a:r>
            <a:endParaRPr lang="en-US" dirty="0"/>
          </a:p>
        </p:txBody>
      </p:sp>
      <p:sp>
        <p:nvSpPr>
          <p:cNvPr id="3" name="İçerik Yer Tutucusu 2"/>
          <p:cNvSpPr>
            <a:spLocks noGrp="1"/>
          </p:cNvSpPr>
          <p:nvPr>
            <p:ph idx="1"/>
          </p:nvPr>
        </p:nvSpPr>
        <p:spPr/>
        <p:txBody>
          <a:bodyPr>
            <a:normAutofit/>
          </a:bodyPr>
          <a:lstStyle/>
          <a:p>
            <a:r>
              <a:rPr lang="en-US" dirty="0" smtClean="0"/>
              <a:t>A  model  is  a  representation  of  the</a:t>
            </a:r>
            <a:r>
              <a:rPr lang="tr-TR" dirty="0" smtClean="0"/>
              <a:t> </a:t>
            </a:r>
            <a:r>
              <a:rPr lang="en-US" dirty="0" smtClean="0"/>
              <a:t>structure  of  a  real-life  system.  In  general,  models  can  be  classified  as  follows: iconic, </a:t>
            </a:r>
            <a:r>
              <a:rPr lang="tr-TR" dirty="0" smtClean="0"/>
              <a:t> </a:t>
            </a:r>
            <a:r>
              <a:rPr lang="en-US" dirty="0" smtClean="0"/>
              <a:t>analogue, and symbolic.</a:t>
            </a:r>
            <a:endParaRPr lang="tr-TR" dirty="0" smtClean="0"/>
          </a:p>
          <a:p>
            <a:r>
              <a:rPr lang="en-US" dirty="0" smtClean="0"/>
              <a:t>İconic</a:t>
            </a:r>
            <a:r>
              <a:rPr lang="tr-TR" dirty="0" smtClean="0"/>
              <a:t>:  Sistemin küçük bir hali </a:t>
            </a:r>
          </a:p>
          <a:p>
            <a:r>
              <a:rPr lang="tr-TR" dirty="0" smtClean="0"/>
              <a:t>Analojik: bir çok sistemin karşılığı olarak kütle, damper, yay,  vb.</a:t>
            </a:r>
          </a:p>
          <a:p>
            <a:r>
              <a:rPr lang="tr-TR" dirty="0" smtClean="0"/>
              <a:t>Sembolik: Matematik denklemi veya bilgisayar programı </a:t>
            </a:r>
          </a:p>
        </p:txBody>
      </p:sp>
    </p:spTree>
    <p:extLst>
      <p:ext uri="{BB962C8B-B14F-4D97-AF65-F5344CB8AC3E}">
        <p14:creationId xmlns:p14="http://schemas.microsoft.com/office/powerpoint/2010/main" val="339890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Sembolik Modeller</a:t>
            </a:r>
            <a:endParaRPr lang="en-US" dirty="0"/>
          </a:p>
        </p:txBody>
      </p:sp>
      <p:sp>
        <p:nvSpPr>
          <p:cNvPr id="3" name="İçerik Yer Tutucusu 2"/>
          <p:cNvSpPr>
            <a:spLocks noGrp="1"/>
          </p:cNvSpPr>
          <p:nvPr>
            <p:ph idx="1"/>
          </p:nvPr>
        </p:nvSpPr>
        <p:spPr/>
        <p:txBody>
          <a:bodyPr>
            <a:normAutofit/>
          </a:bodyPr>
          <a:lstStyle/>
          <a:p>
            <a:r>
              <a:rPr lang="tr-TR" dirty="0" err="1" smtClean="0"/>
              <a:t>Deterministik</a:t>
            </a:r>
            <a:r>
              <a:rPr lang="tr-TR" dirty="0" smtClean="0"/>
              <a:t>: Olasılık içermeyen </a:t>
            </a:r>
          </a:p>
          <a:p>
            <a:pPr lvl="1"/>
            <a:r>
              <a:rPr lang="tr-TR" dirty="0" smtClean="0"/>
              <a:t>Lineer </a:t>
            </a:r>
            <a:r>
              <a:rPr lang="tr-TR" dirty="0" err="1" smtClean="0"/>
              <a:t>Prog</a:t>
            </a:r>
            <a:r>
              <a:rPr lang="tr-TR" dirty="0" smtClean="0"/>
              <a:t>. </a:t>
            </a:r>
            <a:r>
              <a:rPr lang="tr-TR" dirty="0" err="1" smtClean="0"/>
              <a:t>Non</a:t>
            </a:r>
            <a:r>
              <a:rPr lang="tr-TR" dirty="0" smtClean="0"/>
              <a:t> </a:t>
            </a:r>
            <a:r>
              <a:rPr lang="tr-TR" dirty="0" err="1" smtClean="0"/>
              <a:t>Linear</a:t>
            </a:r>
            <a:r>
              <a:rPr lang="tr-TR" dirty="0" smtClean="0"/>
              <a:t> </a:t>
            </a:r>
            <a:r>
              <a:rPr lang="tr-TR" dirty="0" err="1" smtClean="0"/>
              <a:t>Prog</a:t>
            </a:r>
            <a:r>
              <a:rPr lang="tr-TR" dirty="0" smtClean="0"/>
              <a:t>.  </a:t>
            </a:r>
            <a:r>
              <a:rPr lang="tr-TR" dirty="0" err="1" smtClean="0"/>
              <a:t>Dinamic</a:t>
            </a:r>
            <a:r>
              <a:rPr lang="tr-TR" dirty="0" smtClean="0"/>
              <a:t> </a:t>
            </a:r>
            <a:r>
              <a:rPr lang="tr-TR" dirty="0" err="1" smtClean="0"/>
              <a:t>Prog</a:t>
            </a:r>
            <a:r>
              <a:rPr lang="tr-TR" dirty="0" smtClean="0"/>
              <a:t>.</a:t>
            </a:r>
          </a:p>
          <a:p>
            <a:r>
              <a:rPr lang="tr-TR" dirty="0" err="1" smtClean="0"/>
              <a:t>Stochastic</a:t>
            </a:r>
            <a:r>
              <a:rPr lang="tr-TR" dirty="0" smtClean="0"/>
              <a:t>*:</a:t>
            </a:r>
          </a:p>
          <a:p>
            <a:pPr lvl="1"/>
            <a:r>
              <a:rPr lang="tr-TR" dirty="0" err="1" smtClean="0"/>
              <a:t>Queueing</a:t>
            </a:r>
            <a:r>
              <a:rPr lang="tr-TR" dirty="0" smtClean="0"/>
              <a:t> </a:t>
            </a:r>
            <a:r>
              <a:rPr lang="tr-TR" dirty="0" err="1" smtClean="0"/>
              <a:t>Theory</a:t>
            </a:r>
            <a:r>
              <a:rPr lang="tr-TR" dirty="0" smtClean="0"/>
              <a:t>, </a:t>
            </a:r>
            <a:r>
              <a:rPr lang="tr-TR" dirty="0" err="1" smtClean="0"/>
              <a:t>Stochastic</a:t>
            </a:r>
            <a:r>
              <a:rPr lang="tr-TR" dirty="0" smtClean="0"/>
              <a:t> </a:t>
            </a:r>
            <a:r>
              <a:rPr lang="tr-TR" dirty="0" err="1" smtClean="0"/>
              <a:t>Processler</a:t>
            </a:r>
            <a:r>
              <a:rPr lang="tr-TR" dirty="0" smtClean="0"/>
              <a:t>, </a:t>
            </a:r>
            <a:r>
              <a:rPr lang="tr-TR" dirty="0" err="1" smtClean="0"/>
              <a:t>reliability</a:t>
            </a:r>
            <a:r>
              <a:rPr lang="tr-TR" dirty="0" smtClean="0"/>
              <a:t>, </a:t>
            </a:r>
            <a:r>
              <a:rPr lang="tr-TR" dirty="0" err="1" smtClean="0"/>
              <a:t>and</a:t>
            </a:r>
            <a:r>
              <a:rPr lang="tr-TR" dirty="0" smtClean="0"/>
              <a:t> </a:t>
            </a:r>
            <a:r>
              <a:rPr lang="tr-TR" dirty="0" err="1" smtClean="0"/>
              <a:t>simulation</a:t>
            </a:r>
            <a:r>
              <a:rPr lang="tr-TR" dirty="0" smtClean="0"/>
              <a:t> </a:t>
            </a:r>
            <a:r>
              <a:rPr lang="tr-TR" dirty="0" err="1" smtClean="0"/>
              <a:t>techniques</a:t>
            </a:r>
            <a:r>
              <a:rPr lang="tr-TR" dirty="0" smtClean="0"/>
              <a:t>.</a:t>
            </a:r>
          </a:p>
          <a:p>
            <a:r>
              <a:rPr lang="tr-TR" sz="1800" dirty="0" smtClean="0"/>
              <a:t>*</a:t>
            </a:r>
            <a:r>
              <a:rPr lang="en-US" sz="1800" dirty="0" smtClean="0"/>
              <a:t>In probability theory, a stochastic system is one whose state is non-deterministic. The subsequent state of a stochastic system is determined both by the system's predictable actions and by a random element. </a:t>
            </a:r>
            <a:r>
              <a:rPr lang="tr-TR" sz="1800" dirty="0" smtClean="0"/>
              <a:t>(</a:t>
            </a:r>
            <a:r>
              <a:rPr lang="tr-TR" sz="1800" smtClean="0"/>
              <a:t>Stochastic-Wikipedia</a:t>
            </a:r>
            <a:r>
              <a:rPr lang="tr-TR" sz="1800" dirty="0" smtClean="0"/>
              <a:t>)</a:t>
            </a:r>
            <a:endParaRPr lang="en-US" sz="1800" dirty="0"/>
          </a:p>
        </p:txBody>
      </p:sp>
    </p:spTree>
    <p:extLst>
      <p:ext uri="{BB962C8B-B14F-4D97-AF65-F5344CB8AC3E}">
        <p14:creationId xmlns:p14="http://schemas.microsoft.com/office/powerpoint/2010/main" val="328663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Simulation</a:t>
            </a:r>
            <a:r>
              <a:rPr lang="tr-TR" dirty="0" smtClean="0"/>
              <a:t> </a:t>
            </a:r>
            <a:r>
              <a:rPr lang="tr-TR" dirty="0" err="1"/>
              <a:t>T</a:t>
            </a:r>
            <a:r>
              <a:rPr lang="tr-TR" dirty="0" err="1" smtClean="0"/>
              <a:t>echniques</a:t>
            </a:r>
            <a:endParaRPr lang="en-US" dirty="0"/>
          </a:p>
        </p:txBody>
      </p:sp>
      <p:sp>
        <p:nvSpPr>
          <p:cNvPr id="3" name="İçerik Yer Tutucusu 2"/>
          <p:cNvSpPr>
            <a:spLocks noGrp="1"/>
          </p:cNvSpPr>
          <p:nvPr>
            <p:ph idx="1"/>
          </p:nvPr>
        </p:nvSpPr>
        <p:spPr/>
        <p:txBody>
          <a:bodyPr/>
          <a:lstStyle/>
          <a:p>
            <a:r>
              <a:rPr lang="tr-TR" dirty="0" err="1" smtClean="0"/>
              <a:t>Randomness</a:t>
            </a:r>
            <a:r>
              <a:rPr lang="tr-TR" dirty="0" smtClean="0"/>
              <a:t> </a:t>
            </a:r>
          </a:p>
          <a:p>
            <a:r>
              <a:rPr lang="tr-TR" dirty="0" smtClean="0"/>
              <a:t>Ne zaman kullanmalıyım:</a:t>
            </a:r>
          </a:p>
          <a:p>
            <a:pPr lvl="1"/>
            <a:r>
              <a:rPr lang="tr-TR" dirty="0" smtClean="0"/>
              <a:t>«Diğer tüm metotlar işe yaramazsa, </a:t>
            </a:r>
            <a:r>
              <a:rPr lang="tr-TR" dirty="0" err="1" smtClean="0"/>
              <a:t>Simulasyon</a:t>
            </a:r>
            <a:r>
              <a:rPr lang="tr-TR" dirty="0" smtClean="0"/>
              <a:t> kullan»</a:t>
            </a:r>
            <a:endParaRPr lang="en-US" dirty="0"/>
          </a:p>
        </p:txBody>
      </p:sp>
    </p:spTree>
    <p:extLst>
      <p:ext uri="{BB962C8B-B14F-4D97-AF65-F5344CB8AC3E}">
        <p14:creationId xmlns:p14="http://schemas.microsoft.com/office/powerpoint/2010/main" val="119728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dirty="0"/>
          </a:p>
        </p:txBody>
      </p:sp>
      <p:pic>
        <p:nvPicPr>
          <p:cNvPr id="6" name="Picture 5"/>
          <p:cNvPicPr>
            <a:picLocks noChangeAspect="1"/>
          </p:cNvPicPr>
          <p:nvPr/>
        </p:nvPicPr>
        <p:blipFill>
          <a:blip r:embed="rId2"/>
          <a:stretch>
            <a:fillRect/>
          </a:stretch>
        </p:blipFill>
        <p:spPr>
          <a:xfrm>
            <a:off x="251520" y="440668"/>
            <a:ext cx="6948772" cy="6171171"/>
          </a:xfrm>
          <a:prstGeom prst="rect">
            <a:avLst/>
          </a:prstGeom>
        </p:spPr>
      </p:pic>
      <p:sp>
        <p:nvSpPr>
          <p:cNvPr id="7" name="Rectangle 6"/>
          <p:cNvSpPr/>
          <p:nvPr/>
        </p:nvSpPr>
        <p:spPr>
          <a:xfrm>
            <a:off x="3347864" y="368660"/>
            <a:ext cx="5796136" cy="1733808"/>
          </a:xfrm>
          <a:prstGeom prst="rect">
            <a:avLst/>
          </a:prstGeom>
        </p:spPr>
        <p:txBody>
          <a:bodyPr wrap="square">
            <a:spAutoFit/>
          </a:bodyPr>
          <a:lstStyle/>
          <a:p>
            <a:r>
              <a:rPr lang="en-US" sz="3200" baseline="30000" dirty="0"/>
              <a:t>When building a simulation model of a real-life system under investigation, one does not simulate the whole system. Rather, one simulates those sub-systems which are related to the problems at hand.</a:t>
            </a:r>
            <a:endParaRPr lang="en-US" sz="3200" dirty="0"/>
          </a:p>
        </p:txBody>
      </p:sp>
    </p:spTree>
    <p:extLst>
      <p:ext uri="{BB962C8B-B14F-4D97-AF65-F5344CB8AC3E}">
        <p14:creationId xmlns:p14="http://schemas.microsoft.com/office/powerpoint/2010/main" val="4106738469"/>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8416</TotalTime>
  <Words>3287</Words>
  <Application>Microsoft Macintosh PowerPoint</Application>
  <PresentationFormat>On-screen Show (4:3)</PresentationFormat>
  <Paragraphs>262</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Advantage</vt:lpstr>
      <vt:lpstr>Simulation Techniques</vt:lpstr>
      <vt:lpstr>Computer Simulation and Modelling</vt:lpstr>
      <vt:lpstr>Benefits:</vt:lpstr>
      <vt:lpstr>Types of Simulation Models:</vt:lpstr>
      <vt:lpstr>Giriş</vt:lpstr>
      <vt:lpstr>Model?</vt:lpstr>
      <vt:lpstr>Sembolik Modeller</vt:lpstr>
      <vt:lpstr>Simulation Techniques</vt:lpstr>
      <vt:lpstr>PowerPoint Presentation</vt:lpstr>
      <vt:lpstr>Why Do We Simulte ? </vt:lpstr>
      <vt:lpstr>Controllable UnControllable</vt:lpstr>
      <vt:lpstr>Example </vt:lpstr>
      <vt:lpstr>STATUS VARIABLE</vt:lpstr>
      <vt:lpstr>PowerPoint Presentation</vt:lpstr>
      <vt:lpstr>Basic simulation methodology: Examples </vt:lpstr>
      <vt:lpstr>Scenario (Cont.) </vt:lpstr>
      <vt:lpstr>What Do we Know</vt:lpstr>
      <vt:lpstr>visualized as single server queue </vt:lpstr>
      <vt:lpstr>Calculations</vt:lpstr>
      <vt:lpstr>Events to Change  the STATUS  of the system</vt:lpstr>
      <vt:lpstr>N</vt:lpstr>
      <vt:lpstr>Events that Change the N</vt:lpstr>
      <vt:lpstr>Needed Set of Variables Clocks</vt:lpstr>
      <vt:lpstr>PowerPoint Presentation</vt:lpstr>
      <vt:lpstr> Hand Simulations </vt:lpstr>
      <vt:lpstr>PowerPoint Presentation</vt:lpstr>
      <vt:lpstr>PowerPoint Presentation</vt:lpstr>
      <vt:lpstr>A token-based access scheme </vt:lpstr>
      <vt:lpstr>A token-based access scheme (cont.)</vt:lpstr>
      <vt:lpstr>Token based *Cont.</vt:lpstr>
      <vt:lpstr>Events </vt:lpstr>
      <vt:lpstr>Hand Simulation</vt:lpstr>
      <vt:lpstr>Variable List</vt:lpstr>
      <vt:lpstr>Arrival logic</vt:lpstr>
      <vt:lpstr>Service Completion at queue i</vt:lpstr>
      <vt:lpstr>Time out of Token</vt:lpstr>
      <vt:lpstr>PowerPoint Presentation</vt:lpstr>
      <vt:lpstr>PowerPoint Presentation</vt:lpstr>
      <vt:lpstr>PowerPoint Presentation</vt:lpstr>
      <vt:lpstr>PowerPoint Presentation</vt:lpstr>
      <vt:lpstr>Two Stage Manufacturing system</vt:lpstr>
      <vt:lpstr>PowerPoint Presentation</vt:lpstr>
      <vt:lpstr>Events (and associated clocks) may occur: </vt:lpstr>
      <vt:lpstr>Arrival to queue 1. </vt:lpstr>
      <vt:lpstr>Service completion at server 1: </vt:lpstr>
      <vt:lpstr>Service completion at server 2: </vt:lpstr>
      <vt:lpstr>Server 1 breaks down: </vt:lpstr>
      <vt:lpstr>Server 1 becomes operational: </vt:lpstr>
      <vt:lpstr>Server 2 breaks down:</vt:lpstr>
      <vt:lpstr>Server 2 becomes operational: </vt:lpstr>
      <vt:lpstr>Hand simulation</vt:lpstr>
      <vt:lpstr>PowerPoint Presentation</vt:lpstr>
      <vt:lpstr>PowerPoint Presentation</vt:lpstr>
      <vt:lpstr>PowerPoint Presentation</vt:lpstr>
      <vt:lpstr>Project 1 </vt:lpstr>
      <vt:lpstr>PowerPoint Presentation</vt:lpstr>
      <vt:lpstr>Project 3</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 Techniques</dc:title>
  <dc:creator>esra</dc:creator>
  <cp:lastModifiedBy>mustafa kasapbasi</cp:lastModifiedBy>
  <cp:revision>72</cp:revision>
  <dcterms:created xsi:type="dcterms:W3CDTF">2013-06-24T13:32:47Z</dcterms:created>
  <dcterms:modified xsi:type="dcterms:W3CDTF">2013-10-04T11:15:53Z</dcterms:modified>
</cp:coreProperties>
</file>