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57" r:id="rId6"/>
    <p:sldId id="258" r:id="rId7"/>
    <p:sldId id="259" r:id="rId8"/>
    <p:sldId id="260" r:id="rId9"/>
    <p:sldId id="261" r:id="rId10"/>
    <p:sldId id="262" r:id="rId11"/>
    <p:sldId id="263" r:id="rId12"/>
    <p:sldId id="264" r:id="rId13"/>
    <p:sldId id="265" r:id="rId14"/>
    <p:sldId id="266"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27.12.2013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27.12.2013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27.12.2013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27.12.2013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27.12.2013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rc.qut.edu.au/cryptx/index.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tl.nist.gov/div893/staff/soto/jshome.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ebopedia.com/TERM/R/Round_Robin_DN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faculty.stanford.edu/~knuth/taocp.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t.fsu.edu/~geo/diehard.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Random Number Tests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6906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2182504"/>
            <a:ext cx="9144000" cy="2308324"/>
          </a:xfrm>
          <a:prstGeom prst="rect">
            <a:avLst/>
          </a:prstGeom>
        </p:spPr>
        <p:txBody>
          <a:bodyPr wrap="square">
            <a:spAutoFit/>
          </a:bodyPr>
          <a:lstStyle/>
          <a:p>
            <a:r>
              <a:rPr lang="en-US" sz="1600">
                <a:latin typeface="Andale Mono"/>
                <a:cs typeface="Andale Mono"/>
              </a:rPr>
              <a:t>     :::::::::::::::::::::::::::::::::::::::::::::::::::::::::::::::::::</a:t>
            </a:r>
          </a:p>
          <a:p>
            <a:r>
              <a:rPr lang="en-US" sz="1600">
                <a:latin typeface="Andale Mono"/>
                <a:cs typeface="Andale Mono"/>
              </a:rPr>
              <a:t>     :: This is the BINARY RANK TEST for 31x31 matrices. The leftmost ::</a:t>
            </a:r>
          </a:p>
          <a:p>
            <a:r>
              <a:rPr lang="en-US" sz="1600">
                <a:latin typeface="Andale Mono"/>
                <a:cs typeface="Andale Mono"/>
              </a:rPr>
              <a:t>     :: 31 bits of 31 random integers from the test sequence are used ::</a:t>
            </a:r>
          </a:p>
          <a:p>
            <a:r>
              <a:rPr lang="en-US" sz="1600">
                <a:latin typeface="Andale Mono"/>
                <a:cs typeface="Andale Mono"/>
              </a:rPr>
              <a:t>     :: to form a 31x31 binary matrix over the field {0,1}. The rank  ::</a:t>
            </a:r>
          </a:p>
          <a:p>
            <a:r>
              <a:rPr lang="en-US" sz="1600">
                <a:latin typeface="Andale Mono"/>
                <a:cs typeface="Andale Mono"/>
              </a:rPr>
              <a:t>     :: is determined. That rank can be from 0 to 31, but ranks&lt; 28   ::</a:t>
            </a:r>
          </a:p>
          <a:p>
            <a:r>
              <a:rPr lang="en-US" sz="1600">
                <a:latin typeface="Andale Mono"/>
                <a:cs typeface="Andale Mono"/>
              </a:rPr>
              <a:t>     :: are rare, and their counts are pooled with those for rank 28. ::</a:t>
            </a:r>
          </a:p>
          <a:p>
            <a:r>
              <a:rPr lang="en-US" sz="1600">
                <a:latin typeface="Andale Mono"/>
                <a:cs typeface="Andale Mono"/>
              </a:rPr>
              <a:t>     :: Ranks are found for 40,000 such random matrices and a chisqua-::</a:t>
            </a:r>
          </a:p>
          <a:p>
            <a:r>
              <a:rPr lang="en-US" sz="1600">
                <a:latin typeface="Andale Mono"/>
                <a:cs typeface="Andale Mono"/>
              </a:rPr>
              <a:t>     :: re test is performed on counts for ranks 31,30,29 and &lt;=28.   ::</a:t>
            </a:r>
          </a:p>
          <a:p>
            <a:r>
              <a:rPr lang="en-US" sz="1600">
                <a:latin typeface="Andale Mono"/>
                <a:cs typeface="Andale Mono"/>
              </a:rPr>
              <a:t>     :::::::::::::::::::::::::::::::::::::::::::::::::::::::::::::::::::</a:t>
            </a:r>
          </a:p>
        </p:txBody>
      </p:sp>
    </p:spTree>
    <p:extLst>
      <p:ext uri="{BB962C8B-B14F-4D97-AF65-F5344CB8AC3E}">
        <p14:creationId xmlns:p14="http://schemas.microsoft.com/office/powerpoint/2010/main" val="21502701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347929" y="2472793"/>
            <a:ext cx="9491929" cy="2308324"/>
          </a:xfrm>
          <a:prstGeom prst="rect">
            <a:avLst/>
          </a:prstGeom>
        </p:spPr>
        <p:txBody>
          <a:bodyPr wrap="square">
            <a:spAutoFit/>
          </a:bodyPr>
          <a:lstStyle/>
          <a:p>
            <a:r>
              <a:rPr lang="en-US" sz="1600">
                <a:latin typeface="Andale Mono"/>
                <a:cs typeface="Andale Mono"/>
              </a:rPr>
              <a:t>     :::::::::::::::::::::::::::::::::::::::::::::::::::::::::::::::::::</a:t>
            </a:r>
          </a:p>
          <a:p>
            <a:r>
              <a:rPr lang="en-US" sz="1600">
                <a:latin typeface="Andale Mono"/>
                <a:cs typeface="Andale Mono"/>
              </a:rPr>
              <a:t>     :: This is the BINARY RANK TEST for 32x32 matrices. A random 32x ::</a:t>
            </a:r>
          </a:p>
          <a:p>
            <a:r>
              <a:rPr lang="en-US" sz="1600">
                <a:latin typeface="Andale Mono"/>
                <a:cs typeface="Andale Mono"/>
              </a:rPr>
              <a:t>     :: 32 binary matrix is formed, each row a 32-bit random integer. ::</a:t>
            </a:r>
          </a:p>
          <a:p>
            <a:r>
              <a:rPr lang="en-US" sz="1600">
                <a:latin typeface="Andale Mono"/>
                <a:cs typeface="Andale Mono"/>
              </a:rPr>
              <a:t>     :: The rank is determined. That rank can be from 0 to 32, ranks  ::</a:t>
            </a:r>
          </a:p>
          <a:p>
            <a:r>
              <a:rPr lang="en-US" sz="1600">
                <a:latin typeface="Andale Mono"/>
                <a:cs typeface="Andale Mono"/>
              </a:rPr>
              <a:t>     :: less than 29 are rare, and their counts are pooled with those ::</a:t>
            </a:r>
          </a:p>
          <a:p>
            <a:r>
              <a:rPr lang="en-US" sz="1600">
                <a:latin typeface="Andale Mono"/>
                <a:cs typeface="Andale Mono"/>
              </a:rPr>
              <a:t>     :: for rank 29.  Ranks are found for 40,000 such random matrices ::</a:t>
            </a:r>
          </a:p>
          <a:p>
            <a:r>
              <a:rPr lang="en-US" sz="1600">
                <a:latin typeface="Andale Mono"/>
                <a:cs typeface="Andale Mono"/>
              </a:rPr>
              <a:t>     :: and a chisquare test is performed on counts for ranks  32,31, ::</a:t>
            </a:r>
          </a:p>
          <a:p>
            <a:r>
              <a:rPr lang="en-US" sz="1600">
                <a:latin typeface="Andale Mono"/>
                <a:cs typeface="Andale Mono"/>
              </a:rPr>
              <a:t>     :: 30 and &lt;=29.                                                  ::</a:t>
            </a:r>
          </a:p>
          <a:p>
            <a:r>
              <a:rPr lang="en-US" sz="1600">
                <a:latin typeface="Andale Mono"/>
                <a:cs typeface="Andale Mono"/>
              </a:rPr>
              <a:t>     :::::::::::::::::::::::::::::::::::::::::::::::::::::::::::::::::::</a:t>
            </a:r>
          </a:p>
        </p:txBody>
      </p:sp>
    </p:spTree>
    <p:extLst>
      <p:ext uri="{BB962C8B-B14F-4D97-AF65-F5344CB8AC3E}">
        <p14:creationId xmlns:p14="http://schemas.microsoft.com/office/powerpoint/2010/main" val="7813644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Crypt-XS  </a:t>
            </a:r>
            <a:br>
              <a:rPr lang="en-US"/>
            </a:br>
            <a:endParaRPr lang="en-US"/>
          </a:p>
        </p:txBody>
      </p:sp>
      <p:sp>
        <p:nvSpPr>
          <p:cNvPr id="3" name="Content Placeholder 2"/>
          <p:cNvSpPr>
            <a:spLocks noGrp="1"/>
          </p:cNvSpPr>
          <p:nvPr>
            <p:ph idx="1"/>
          </p:nvPr>
        </p:nvSpPr>
        <p:spPr/>
        <p:txBody>
          <a:bodyPr>
            <a:normAutofit fontScale="92500" lnSpcReduction="20000"/>
          </a:bodyPr>
          <a:lstStyle/>
          <a:p>
            <a:r>
              <a:rPr lang="en-US"/>
              <a:t>Information Security Research Centre at Queensland University of Technology in Australia </a:t>
            </a:r>
          </a:p>
          <a:p>
            <a:r>
              <a:rPr lang="en-US"/>
              <a:t>frequency,</a:t>
            </a:r>
          </a:p>
          <a:p>
            <a:r>
              <a:rPr lang="en-US"/>
              <a:t> binary derivative, </a:t>
            </a:r>
          </a:p>
          <a:p>
            <a:r>
              <a:rPr lang="en-US"/>
              <a:t>change point,</a:t>
            </a:r>
          </a:p>
          <a:p>
            <a:r>
              <a:rPr lang="en-US"/>
              <a:t> runs,</a:t>
            </a:r>
          </a:p>
          <a:p>
            <a:r>
              <a:rPr lang="en-US"/>
              <a:t> sequence complexity </a:t>
            </a:r>
          </a:p>
          <a:p>
            <a:r>
              <a:rPr lang="en-US"/>
              <a:t>linear complexity. </a:t>
            </a:r>
          </a:p>
          <a:p>
            <a:r>
              <a:rPr lang="pl-PL">
                <a:hlinkClick r:id="rId2"/>
              </a:rPr>
              <a:t>http://www.isrc.qut.edu.au/cryptx/index.html</a:t>
            </a:r>
            <a:r>
              <a:rPr lang="pl-PL"/>
              <a:t>  . </a:t>
            </a:r>
          </a:p>
          <a:p>
            <a:endParaRPr lang="en-US"/>
          </a:p>
          <a:p>
            <a:endParaRPr lang="en-US"/>
          </a:p>
        </p:txBody>
      </p:sp>
    </p:spTree>
    <p:extLst>
      <p:ext uri="{BB962C8B-B14F-4D97-AF65-F5344CB8AC3E}">
        <p14:creationId xmlns:p14="http://schemas.microsoft.com/office/powerpoint/2010/main" val="28359848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NIST Statistical Test Suite</a:t>
            </a:r>
            <a:br>
              <a:rPr lang="en-US"/>
            </a:br>
            <a:endParaRPr lang="en-US"/>
          </a:p>
        </p:txBody>
      </p:sp>
      <p:sp>
        <p:nvSpPr>
          <p:cNvPr id="3" name="Content Placeholder 2"/>
          <p:cNvSpPr>
            <a:spLocks noGrp="1"/>
          </p:cNvSpPr>
          <p:nvPr>
            <p:ph idx="1"/>
          </p:nvPr>
        </p:nvSpPr>
        <p:spPr/>
        <p:txBody>
          <a:bodyPr/>
          <a:lstStyle/>
          <a:p>
            <a:r>
              <a:rPr lang="en-US"/>
              <a:t>requency, block frequency, cumulative sums, runs, long runs, Marsaglia's rank, spectral (based on the Discrete Fourier Transform), nonoverlapping template matchings, overlapping template matchings, Maurer's universal statistical, approximate entropy (based on the work of Pincus, Singer and Kalman), random excursions (due to Baron and Rukhin), Lempel-Ziv complexity, linear complexity, and serial. </a:t>
            </a:r>
          </a:p>
          <a:p>
            <a:r>
              <a:rPr lang="cs-CZ">
                <a:hlinkClick r:id="rId2"/>
              </a:rPr>
              <a:t>http://www.itl.nist.gov/div893/staff/soto/jshome.html</a:t>
            </a:r>
            <a:r>
              <a:rPr lang="cs-CZ"/>
              <a:t> </a:t>
            </a:r>
          </a:p>
        </p:txBody>
      </p:sp>
    </p:spTree>
    <p:extLst>
      <p:ext uri="{BB962C8B-B14F-4D97-AF65-F5344CB8AC3E}">
        <p14:creationId xmlns:p14="http://schemas.microsoft.com/office/powerpoint/2010/main" val="39606245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Evaluation Approaches </a:t>
            </a:r>
            <a:br>
              <a:rPr lang="en-US"/>
            </a:br>
            <a:r>
              <a:rPr lang="en-US"/>
              <a:t>Given a binary sequence s </a:t>
            </a:r>
            <a:br>
              <a:rPr lang="en-US"/>
            </a:br>
            <a:r>
              <a:rPr lang="en-US"/>
              <a:t/>
            </a:r>
            <a:br>
              <a:rPr lang="en-US"/>
            </a:br>
            <a:endParaRPr lang="en-US"/>
          </a:p>
        </p:txBody>
      </p:sp>
      <p:sp>
        <p:nvSpPr>
          <p:cNvPr id="3" name="Content Placeholder 2"/>
          <p:cNvSpPr>
            <a:spLocks noGrp="1"/>
          </p:cNvSpPr>
          <p:nvPr>
            <p:ph idx="1"/>
          </p:nvPr>
        </p:nvSpPr>
        <p:spPr/>
        <p:txBody>
          <a:bodyPr>
            <a:normAutofit/>
          </a:bodyPr>
          <a:lstStyle/>
          <a:p>
            <a:r>
              <a:rPr lang="en-US"/>
              <a:t>Case A: Threshold Values</a:t>
            </a:r>
          </a:p>
          <a:p>
            <a:pPr lvl="1"/>
            <a:r>
              <a:rPr lang="en-US"/>
              <a:t>compute a test statistic  to a threshold value. </a:t>
            </a:r>
          </a:p>
          <a:p>
            <a:pPr lvl="1"/>
            <a:r>
              <a:rPr lang="en-US"/>
              <a:t>a binary sequence fails this test "whenever the value of c(s) falls below the threshold value.” </a:t>
            </a:r>
          </a:p>
          <a:p>
            <a:r>
              <a:rPr lang="da-DK"/>
              <a:t>Case B: Fixed Ranges </a:t>
            </a:r>
            <a:r>
              <a:rPr lang="en-US"/>
              <a:t> </a:t>
            </a:r>
          </a:p>
          <a:p>
            <a:pPr lvl="1"/>
            <a:r>
              <a:rPr lang="en-US"/>
              <a:t>Computing a test statistic for s as before.</a:t>
            </a:r>
          </a:p>
          <a:p>
            <a:pPr lvl="1"/>
            <a:r>
              <a:rPr lang="en-US"/>
              <a:t>s fails a test if the test statistic falls outside of a range. </a:t>
            </a:r>
          </a:p>
          <a:p>
            <a:pPr lvl="1"/>
            <a:r>
              <a:rPr lang="en-US"/>
              <a:t> 800 bits ignificance level is fixed at 5%, </a:t>
            </a:r>
          </a:p>
          <a:p>
            <a:pPr lvl="1"/>
            <a:r>
              <a:rPr lang="en-US"/>
              <a:t>400 – 1.96/2*√800 = [373,427]</a:t>
            </a:r>
          </a:p>
        </p:txBody>
      </p:sp>
    </p:spTree>
    <p:extLst>
      <p:ext uri="{BB962C8B-B14F-4D97-AF65-F5344CB8AC3E}">
        <p14:creationId xmlns:p14="http://schemas.microsoft.com/office/powerpoint/2010/main" val="24214533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63731"/>
            <a:ext cx="7556313" cy="1116106"/>
          </a:xfrm>
        </p:spPr>
        <p:txBody>
          <a:bodyPr/>
          <a:lstStyle/>
          <a:p>
            <a:pPr marL="457200" marR="0" lvl="1" indent="-228600" defTabSz="914400" rtl="0" eaLnBrk="1" fontAlgn="auto" latinLnBrk="0" hangingPunct="1">
              <a:lnSpc>
                <a:spcPct val="100000"/>
              </a:lnSpc>
              <a:spcBef>
                <a:spcPts val="600"/>
              </a:spcBef>
              <a:spcAft>
                <a:spcPts val="0"/>
              </a:spcAft>
              <a:tabLst/>
              <a:defRPr/>
            </a:pPr>
            <a:r>
              <a:rPr kumimoji="0" lang="en-US" sz="2400" b="0" i="0" u="none" strike="noStrike" kern="1200" cap="none" spc="0" normalizeH="0" baseline="0" noProof="0">
                <a:ln>
                  <a:noFill/>
                </a:ln>
                <a:solidFill>
                  <a:prstClr val="black">
                    <a:lumMod val="65000"/>
                    <a:lumOff val="35000"/>
                  </a:prstClr>
                </a:solidFill>
                <a:effectLst/>
                <a:uLnTx/>
                <a:uFillTx/>
                <a:latin typeface="Rockwell"/>
                <a:ea typeface="+mn-ea"/>
                <a:cs typeface="+mn-cs"/>
              </a:rPr>
              <a:t>Case C: Probability Values</a:t>
            </a:r>
            <a:endParaRPr lang="en-US" sz="2400"/>
          </a:p>
        </p:txBody>
      </p:sp>
      <p:sp>
        <p:nvSpPr>
          <p:cNvPr id="3" name="Content Placeholder 2"/>
          <p:cNvSpPr>
            <a:spLocks noGrp="1"/>
          </p:cNvSpPr>
          <p:nvPr>
            <p:ph idx="1"/>
          </p:nvPr>
        </p:nvSpPr>
        <p:spPr/>
        <p:txBody>
          <a:bodyPr/>
          <a:lstStyle/>
          <a:p>
            <a:r>
              <a:rPr lang="en-US"/>
              <a:t>computing a test statistic for s and its corresponding probability value (P-value) </a:t>
            </a:r>
          </a:p>
          <a:p>
            <a:r>
              <a:rPr lang="en-US"/>
              <a:t>Typically, test statistics are constructed so that large values of a statistic suggest a non-random sequence </a:t>
            </a:r>
          </a:p>
          <a:p>
            <a:endParaRPr lang="en-US"/>
          </a:p>
        </p:txBody>
      </p:sp>
    </p:spTree>
    <p:extLst>
      <p:ext uri="{BB962C8B-B14F-4D97-AF65-F5344CB8AC3E}">
        <p14:creationId xmlns:p14="http://schemas.microsoft.com/office/powerpoint/2010/main" val="15754322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 Simulation of a Bank Teller</a:t>
            </a:r>
            <a:br>
              <a:rPr lang="en-US"/>
            </a:br>
            <a:endParaRPr lang="en-US"/>
          </a:p>
        </p:txBody>
      </p:sp>
      <p:sp>
        <p:nvSpPr>
          <p:cNvPr id="3" name="Content Placeholder 2"/>
          <p:cNvSpPr>
            <a:spLocks noGrp="1"/>
          </p:cNvSpPr>
          <p:nvPr>
            <p:ph idx="1"/>
          </p:nvPr>
        </p:nvSpPr>
        <p:spPr/>
        <p:txBody>
          <a:bodyPr/>
          <a:lstStyle/>
          <a:p>
            <a:r>
              <a:rPr lang="en-US"/>
              <a:t> Objective is to </a:t>
            </a:r>
            <a:r>
              <a:rPr lang="en-US"/>
              <a:t>determine the percent of time the teller is idle and the average time a customer spends at the bank</a:t>
            </a:r>
          </a:p>
          <a:p>
            <a:endParaRPr lang="en-US"/>
          </a:p>
        </p:txBody>
      </p:sp>
      <p:pic>
        <p:nvPicPr>
          <p:cNvPr id="5" name="Picture 4"/>
          <p:cNvPicPr>
            <a:picLocks noChangeAspect="1"/>
          </p:cNvPicPr>
          <p:nvPr/>
        </p:nvPicPr>
        <p:blipFill>
          <a:blip r:embed="rId2"/>
          <a:stretch>
            <a:fillRect/>
          </a:stretch>
        </p:blipFill>
        <p:spPr>
          <a:xfrm>
            <a:off x="864756" y="2839994"/>
            <a:ext cx="6607297" cy="3286169"/>
          </a:xfrm>
          <a:prstGeom prst="rect">
            <a:avLst/>
          </a:prstGeom>
        </p:spPr>
      </p:pic>
    </p:spTree>
    <p:extLst>
      <p:ext uri="{BB962C8B-B14F-4D97-AF65-F5344CB8AC3E}">
        <p14:creationId xmlns:p14="http://schemas.microsoft.com/office/powerpoint/2010/main" val="765379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Manual Simulation </a:t>
            </a:r>
          </a:p>
        </p:txBody>
      </p:sp>
      <p:sp>
        <p:nvSpPr>
          <p:cNvPr id="3" name="Content Placeholder 2"/>
          <p:cNvSpPr>
            <a:spLocks noGrp="1"/>
          </p:cNvSpPr>
          <p:nvPr>
            <p:ph idx="1"/>
          </p:nvPr>
        </p:nvSpPr>
        <p:spPr>
          <a:xfrm>
            <a:off x="498474" y="1152995"/>
            <a:ext cx="7556313" cy="4144963"/>
          </a:xfrm>
        </p:spPr>
        <p:txBody>
          <a:bodyPr/>
          <a:lstStyle/>
          <a:p>
            <a:r>
              <a:rPr lang="en-US"/>
              <a:t>The manual simulation of this example corresponding to the values in the above table is summarized in the table below by customer number. It is assumed that initially there are no customers in the system, the teller is idle, and the first customer is to arrive at time 3.2.</a:t>
            </a:r>
          </a:p>
          <a:p>
            <a:endParaRPr lang="en-US"/>
          </a:p>
        </p:txBody>
      </p:sp>
    </p:spTree>
    <p:extLst>
      <p:ext uri="{BB962C8B-B14F-4D97-AF65-F5344CB8AC3E}">
        <p14:creationId xmlns:p14="http://schemas.microsoft.com/office/powerpoint/2010/main" val="33228182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2088820"/>
            <a:ext cx="7556313" cy="4144963"/>
          </a:xfrm>
        </p:spPr>
        <p:txBody>
          <a:bodyPr/>
          <a:lstStyle/>
          <a:p>
            <a:r>
              <a:rPr lang="en-US"/>
              <a:t> </a:t>
            </a:r>
          </a:p>
        </p:txBody>
      </p:sp>
      <p:pic>
        <p:nvPicPr>
          <p:cNvPr id="5" name="Picture 4"/>
          <p:cNvPicPr>
            <a:picLocks noChangeAspect="1"/>
          </p:cNvPicPr>
          <p:nvPr/>
        </p:nvPicPr>
        <p:blipFill>
          <a:blip r:embed="rId2"/>
          <a:stretch>
            <a:fillRect/>
          </a:stretch>
        </p:blipFill>
        <p:spPr>
          <a:xfrm>
            <a:off x="-112455" y="1039222"/>
            <a:ext cx="9468685" cy="4383299"/>
          </a:xfrm>
          <a:prstGeom prst="rect">
            <a:avLst/>
          </a:prstGeom>
        </p:spPr>
      </p:pic>
      <p:sp>
        <p:nvSpPr>
          <p:cNvPr id="6" name="Rounded Rectangle 5"/>
          <p:cNvSpPr/>
          <p:nvPr/>
        </p:nvSpPr>
        <p:spPr>
          <a:xfrm>
            <a:off x="498474" y="2548601"/>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498474" y="2824207"/>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498474" y="3099813"/>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498474" y="3375419"/>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498474" y="3651025"/>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498474" y="3926631"/>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498474" y="4202237"/>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498474" y="4477843"/>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498474" y="4753449"/>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498474" y="5029051"/>
            <a:ext cx="8429236" cy="2981539"/>
          </a:xfrm>
          <a:prstGeom prst="roundRect">
            <a:avLst>
              <a:gd name="adj" fmla="val 1537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38953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0" nodeType="clickEffect">
                                  <p:stCondLst>
                                    <p:cond delay="0"/>
                                  </p:stCondLst>
                                  <p:childTnLst>
                                    <p:animEffect transition="out" filter="blinds(horizontal)">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0" nodeType="clickEffect">
                                  <p:stCondLst>
                                    <p:cond delay="0"/>
                                  </p:stCondLst>
                                  <p:childTnLst>
                                    <p:animEffect transition="out" filter="blinds(horizontal)">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0" nodeType="clickEffect">
                                  <p:stCondLst>
                                    <p:cond delay="0"/>
                                  </p:stCondLst>
                                  <p:childTnLst>
                                    <p:animEffect transition="out" filter="blinds(horizontal)">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Average Values (expected values)</a:t>
            </a:r>
          </a:p>
        </p:txBody>
      </p:sp>
      <p:sp>
        <p:nvSpPr>
          <p:cNvPr id="3" name="Content Placeholder 2"/>
          <p:cNvSpPr>
            <a:spLocks noGrp="1"/>
          </p:cNvSpPr>
          <p:nvPr>
            <p:ph idx="1"/>
          </p:nvPr>
        </p:nvSpPr>
        <p:spPr/>
        <p:txBody>
          <a:bodyPr/>
          <a:lstStyle/>
          <a:p>
            <a:r>
              <a:rPr lang="en-US"/>
              <a:t>time in queue 2.61 minutes</a:t>
            </a:r>
          </a:p>
          <a:p>
            <a:r>
              <a:rPr lang="en-US"/>
              <a:t>time in bank for each customer 5.81 minutes</a:t>
            </a:r>
          </a:p>
          <a:p>
            <a:endParaRPr lang="en-US"/>
          </a:p>
        </p:txBody>
      </p:sp>
    </p:spTree>
    <p:extLst>
      <p:ext uri="{BB962C8B-B14F-4D97-AF65-F5344CB8AC3E}">
        <p14:creationId xmlns:p14="http://schemas.microsoft.com/office/powerpoint/2010/main" val="9996715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Load balancing (computing)</a:t>
            </a:r>
            <a:br>
              <a:rPr lang="en-US"/>
            </a:br>
            <a:endParaRPr lang="en-US"/>
          </a:p>
        </p:txBody>
      </p:sp>
      <p:sp>
        <p:nvSpPr>
          <p:cNvPr id="3" name="Content Placeholder 2"/>
          <p:cNvSpPr>
            <a:spLocks noGrp="1"/>
          </p:cNvSpPr>
          <p:nvPr>
            <p:ph idx="1"/>
          </p:nvPr>
        </p:nvSpPr>
        <p:spPr/>
        <p:txBody>
          <a:bodyPr/>
          <a:lstStyle/>
          <a:p>
            <a:r>
              <a:rPr lang="en-US"/>
              <a:t>Load balancing is a computer networking method for distributing workloads across multiple computing resources, such as computers, a computer cluster, network links, central processing units or disk drives. Load balancing aims to optimize resource use, maximize throughput, minimize response time, and avoid overload of any one of the resources. </a:t>
            </a:r>
          </a:p>
          <a:p>
            <a:endParaRPr lang="en-US"/>
          </a:p>
        </p:txBody>
      </p:sp>
    </p:spTree>
    <p:extLst>
      <p:ext uri="{BB962C8B-B14F-4D97-AF65-F5344CB8AC3E}">
        <p14:creationId xmlns:p14="http://schemas.microsoft.com/office/powerpoint/2010/main" val="226427265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7134131"/>
          </a:xfrm>
          <a:prstGeom prst="rect">
            <a:avLst/>
          </a:prstGeom>
        </p:spPr>
      </p:pic>
      <p:sp>
        <p:nvSpPr>
          <p:cNvPr id="2" name="Title 1"/>
          <p:cNvSpPr>
            <a:spLocks noGrp="1"/>
          </p:cNvSpPr>
          <p:nvPr>
            <p:ph type="title"/>
          </p:nvPr>
        </p:nvSpPr>
        <p:spPr/>
        <p:txBody>
          <a:bodyPr/>
          <a:lstStyle/>
          <a:p>
            <a:endParaRPr lang="en-US"/>
          </a:p>
        </p:txBody>
      </p:sp>
      <p:sp>
        <p:nvSpPr>
          <p:cNvPr id="5" name="Rounded Rectangle 4"/>
          <p:cNvSpPr/>
          <p:nvPr/>
        </p:nvSpPr>
        <p:spPr>
          <a:xfrm>
            <a:off x="0" y="1119234"/>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0" y="1393612"/>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0" y="1667990"/>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0" y="1942368"/>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0" y="2216746"/>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0" y="2491124"/>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0" y="2765502"/>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0" y="3039880"/>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0" y="3314258"/>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0" y="3588636"/>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0" y="3863014"/>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0" y="4137392"/>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0" y="4411770"/>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0" y="4686148"/>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0" y="4960526"/>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0" y="5234904"/>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0" y="5509282"/>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0" y="5783660"/>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0" y="6058038"/>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ounded Rectangle 23"/>
          <p:cNvSpPr/>
          <p:nvPr/>
        </p:nvSpPr>
        <p:spPr>
          <a:xfrm>
            <a:off x="0" y="6332416"/>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ounded Rectangle 24"/>
          <p:cNvSpPr/>
          <p:nvPr/>
        </p:nvSpPr>
        <p:spPr>
          <a:xfrm>
            <a:off x="21528" y="6606801"/>
            <a:ext cx="9144000" cy="13559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1690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0" nodeType="clickEffect">
                                  <p:stCondLst>
                                    <p:cond delay="0"/>
                                  </p:stCondLst>
                                  <p:childTnLst>
                                    <p:animEffect transition="out" filter="blinds(horizontal)">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0" nodeType="clickEffect">
                                  <p:stCondLst>
                                    <p:cond delay="0"/>
                                  </p:stCondLst>
                                  <p:childTnLst>
                                    <p:animEffect transition="out" filter="blinds(horizontal)">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0" nodeType="clickEffect">
                                  <p:stCondLst>
                                    <p:cond delay="0"/>
                                  </p:stCondLst>
                                  <p:childTnLst>
                                    <p:animEffect transition="out" filter="blinds(horizontal)">
                                      <p:cBhvr>
                                        <p:cTn id="51" dur="500"/>
                                        <p:tgtEl>
                                          <p:spTgt spid="14"/>
                                        </p:tgtEl>
                                      </p:cBhvr>
                                    </p:animEffect>
                                    <p:set>
                                      <p:cBhvr>
                                        <p:cTn id="52" dur="1" fill="hold">
                                          <p:stCondLst>
                                            <p:cond delay="499"/>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0" nodeType="clickEffect">
                                  <p:stCondLst>
                                    <p:cond delay="0"/>
                                  </p:stCondLst>
                                  <p:childTnLst>
                                    <p:animEffect transition="out" filter="blinds(horizontal)">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5" presetClass="exit" presetSubtype="10" fill="hold" grpId="0" nodeType="clickEffect">
                                  <p:stCondLst>
                                    <p:cond delay="0"/>
                                  </p:stCondLst>
                                  <p:childTnLst>
                                    <p:animEffect transition="out" filter="checkerboard(across)">
                                      <p:cBhvr>
                                        <p:cTn id="61" dur="500"/>
                                        <p:tgtEl>
                                          <p:spTgt spid="16"/>
                                        </p:tgtEl>
                                      </p:cBhvr>
                                    </p:animEffect>
                                    <p:set>
                                      <p:cBhvr>
                                        <p:cTn id="62" dur="1" fill="hold">
                                          <p:stCondLst>
                                            <p:cond delay="499"/>
                                          </p:stCondLst>
                                        </p:cTn>
                                        <p:tgtEl>
                                          <p:spTgt spid="1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 presetClass="exit" presetSubtype="10" fill="hold" grpId="1" nodeType="clickEffect">
                                  <p:stCondLst>
                                    <p:cond delay="0"/>
                                  </p:stCondLst>
                                  <p:childTnLst>
                                    <p:animEffect transition="out" filter="checkerboard(across)">
                                      <p:cBhvr>
                                        <p:cTn id="66" dur="500"/>
                                        <p:tgtEl>
                                          <p:spTgt spid="16"/>
                                        </p:tgtEl>
                                      </p:cBhvr>
                                    </p:animEffect>
                                    <p:set>
                                      <p:cBhvr>
                                        <p:cTn id="67" dur="1" fill="hold">
                                          <p:stCondLst>
                                            <p:cond delay="499"/>
                                          </p:stCondLst>
                                        </p:cTn>
                                        <p:tgtEl>
                                          <p:spTgt spid="16"/>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0" nodeType="clickEffect">
                                  <p:stCondLst>
                                    <p:cond delay="0"/>
                                  </p:stCondLst>
                                  <p:childTnLst>
                                    <p:set>
                                      <p:cBhvr>
                                        <p:cTn id="71" dur="1" fill="hold">
                                          <p:stCondLst>
                                            <p:cond delay="0"/>
                                          </p:stCondLst>
                                        </p:cTn>
                                        <p:tgtEl>
                                          <p:spTgt spid="17"/>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3" presetClass="exit" presetSubtype="10" fill="hold" grpId="1" nodeType="clickEffect">
                                  <p:stCondLst>
                                    <p:cond delay="0"/>
                                  </p:stCondLst>
                                  <p:childTnLst>
                                    <p:animEffect transition="out" filter="blinds(horizontal)">
                                      <p:cBhvr>
                                        <p:cTn id="75" dur="500"/>
                                        <p:tgtEl>
                                          <p:spTgt spid="17"/>
                                        </p:tgtEl>
                                      </p:cBhvr>
                                    </p:animEffect>
                                    <p:set>
                                      <p:cBhvr>
                                        <p:cTn id="76" dur="1" fill="hold">
                                          <p:stCondLst>
                                            <p:cond delay="499"/>
                                          </p:stCondLst>
                                        </p:cTn>
                                        <p:tgtEl>
                                          <p:spTgt spid="17"/>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3" presetClass="exit" presetSubtype="10" fill="hold" grpId="0" nodeType="clickEffect">
                                  <p:stCondLst>
                                    <p:cond delay="0"/>
                                  </p:stCondLst>
                                  <p:childTnLst>
                                    <p:animEffect transition="out" filter="blinds(horizontal)">
                                      <p:cBhvr>
                                        <p:cTn id="80" dur="500"/>
                                        <p:tgtEl>
                                          <p:spTgt spid="18"/>
                                        </p:tgtEl>
                                      </p:cBhvr>
                                    </p:animEffect>
                                    <p:set>
                                      <p:cBhvr>
                                        <p:cTn id="81" dur="1" fill="hold">
                                          <p:stCondLst>
                                            <p:cond delay="499"/>
                                          </p:stCondLst>
                                        </p:cTn>
                                        <p:tgtEl>
                                          <p:spTgt spid="18"/>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3" presetClass="exit" presetSubtype="10" fill="hold" grpId="1" nodeType="clickEffect">
                                  <p:stCondLst>
                                    <p:cond delay="0"/>
                                  </p:stCondLst>
                                  <p:childTnLst>
                                    <p:animEffect transition="out" filter="blinds(horizontal)">
                                      <p:cBhvr>
                                        <p:cTn id="85" dur="500"/>
                                        <p:tgtEl>
                                          <p:spTgt spid="18"/>
                                        </p:tgtEl>
                                      </p:cBhvr>
                                    </p:animEffect>
                                    <p:set>
                                      <p:cBhvr>
                                        <p:cTn id="86" dur="1" fill="hold">
                                          <p:stCondLst>
                                            <p:cond delay="499"/>
                                          </p:stCondLst>
                                        </p:cTn>
                                        <p:tgtEl>
                                          <p:spTgt spid="1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3" presetClass="exit" presetSubtype="10" fill="hold" grpId="0" nodeType="clickEffect">
                                  <p:stCondLst>
                                    <p:cond delay="0"/>
                                  </p:stCondLst>
                                  <p:childTnLst>
                                    <p:animEffect transition="out" filter="blinds(horizontal)">
                                      <p:cBhvr>
                                        <p:cTn id="90" dur="500"/>
                                        <p:tgtEl>
                                          <p:spTgt spid="19"/>
                                        </p:tgtEl>
                                      </p:cBhvr>
                                    </p:animEffect>
                                    <p:set>
                                      <p:cBhvr>
                                        <p:cTn id="91" dur="1" fill="hold">
                                          <p:stCondLst>
                                            <p:cond delay="499"/>
                                          </p:stCondLst>
                                        </p:cTn>
                                        <p:tgtEl>
                                          <p:spTgt spid="19"/>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3" presetClass="exit" presetSubtype="10" fill="hold" grpId="0" nodeType="clickEffect">
                                  <p:stCondLst>
                                    <p:cond delay="0"/>
                                  </p:stCondLst>
                                  <p:childTnLst>
                                    <p:animEffect transition="out" filter="blinds(horizontal)">
                                      <p:cBhvr>
                                        <p:cTn id="95" dur="500"/>
                                        <p:tgtEl>
                                          <p:spTgt spid="20"/>
                                        </p:tgtEl>
                                      </p:cBhvr>
                                    </p:animEffect>
                                    <p:set>
                                      <p:cBhvr>
                                        <p:cTn id="96" dur="1" fill="hold">
                                          <p:stCondLst>
                                            <p:cond delay="499"/>
                                          </p:stCondLst>
                                        </p:cTn>
                                        <p:tgtEl>
                                          <p:spTgt spid="20"/>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3" presetClass="exit" presetSubtype="10" fill="hold" grpId="0" nodeType="clickEffect">
                                  <p:stCondLst>
                                    <p:cond delay="0"/>
                                  </p:stCondLst>
                                  <p:childTnLst>
                                    <p:animEffect transition="out" filter="blinds(horizontal)">
                                      <p:cBhvr>
                                        <p:cTn id="100" dur="500"/>
                                        <p:tgtEl>
                                          <p:spTgt spid="21"/>
                                        </p:tgtEl>
                                      </p:cBhvr>
                                    </p:animEffect>
                                    <p:set>
                                      <p:cBhvr>
                                        <p:cTn id="101" dur="1" fill="hold">
                                          <p:stCondLst>
                                            <p:cond delay="499"/>
                                          </p:stCondLst>
                                        </p:cTn>
                                        <p:tgtEl>
                                          <p:spTgt spid="21"/>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3" presetClass="exit" presetSubtype="10" fill="hold" grpId="0" nodeType="clickEffect">
                                  <p:stCondLst>
                                    <p:cond delay="0"/>
                                  </p:stCondLst>
                                  <p:childTnLst>
                                    <p:animEffect transition="out" filter="blinds(horizontal)">
                                      <p:cBhvr>
                                        <p:cTn id="105" dur="500"/>
                                        <p:tgtEl>
                                          <p:spTgt spid="22"/>
                                        </p:tgtEl>
                                      </p:cBhvr>
                                    </p:animEffect>
                                    <p:set>
                                      <p:cBhvr>
                                        <p:cTn id="106" dur="1" fill="hold">
                                          <p:stCondLst>
                                            <p:cond delay="499"/>
                                          </p:stCondLst>
                                        </p:cTn>
                                        <p:tgtEl>
                                          <p:spTgt spid="22"/>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3" presetClass="exit" presetSubtype="10" fill="hold" grpId="0" nodeType="clickEffect">
                                  <p:stCondLst>
                                    <p:cond delay="0"/>
                                  </p:stCondLst>
                                  <p:childTnLst>
                                    <p:animEffect transition="out" filter="blinds(horizontal)">
                                      <p:cBhvr>
                                        <p:cTn id="110" dur="500"/>
                                        <p:tgtEl>
                                          <p:spTgt spid="23"/>
                                        </p:tgtEl>
                                      </p:cBhvr>
                                    </p:animEffect>
                                    <p:set>
                                      <p:cBhvr>
                                        <p:cTn id="111" dur="1" fill="hold">
                                          <p:stCondLst>
                                            <p:cond delay="499"/>
                                          </p:stCondLst>
                                        </p:cTn>
                                        <p:tgtEl>
                                          <p:spTgt spid="23"/>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3" presetClass="exit" presetSubtype="10" fill="hold" grpId="0" nodeType="clickEffect">
                                  <p:stCondLst>
                                    <p:cond delay="0"/>
                                  </p:stCondLst>
                                  <p:childTnLst>
                                    <p:animEffect transition="out" filter="blinds(horizontal)">
                                      <p:cBhvr>
                                        <p:cTn id="115" dur="500"/>
                                        <p:tgtEl>
                                          <p:spTgt spid="24"/>
                                        </p:tgtEl>
                                      </p:cBhvr>
                                    </p:animEffect>
                                    <p:set>
                                      <p:cBhvr>
                                        <p:cTn id="116" dur="1" fill="hold">
                                          <p:stCondLst>
                                            <p:cond delay="499"/>
                                          </p:stCondLst>
                                        </p:cTn>
                                        <p:tgtEl>
                                          <p:spTgt spid="24"/>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3" presetClass="exit" presetSubtype="10" fill="hold" grpId="0" nodeType="clickEffect">
                                  <p:stCondLst>
                                    <p:cond delay="0"/>
                                  </p:stCondLst>
                                  <p:childTnLst>
                                    <p:animEffect transition="out" filter="blinds(horizontal)">
                                      <p:cBhvr>
                                        <p:cTn id="120" dur="500"/>
                                        <p:tgtEl>
                                          <p:spTgt spid="25"/>
                                        </p:tgtEl>
                                      </p:cBhvr>
                                    </p:animEffect>
                                    <p:set>
                                      <p:cBhvr>
                                        <p:cTn id="121"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6" grpId="1" animBg="1"/>
      <p:bldP spid="17" grpId="0" animBg="1"/>
      <p:bldP spid="17" grpId="1" animBg="1"/>
      <p:bldP spid="18" grpId="0" animBg="1"/>
      <p:bldP spid="18" grpId="1" animBg="1"/>
      <p:bldP spid="19" grpId="0" animBg="1"/>
      <p:bldP spid="20" grpId="0" animBg="1"/>
      <p:bldP spid="21" grpId="0" animBg="1"/>
      <p:bldP spid="22" grpId="0" animBg="1"/>
      <p:bldP spid="23" grpId="0" animBg="1"/>
      <p:bldP spid="24" grpId="0" animBg="1"/>
      <p:bldP spid="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Results</a:t>
            </a:r>
            <a:br>
              <a:rPr lang="en-US"/>
            </a:br>
            <a:endParaRPr lang="en-US"/>
          </a:p>
        </p:txBody>
      </p:sp>
      <p:sp>
        <p:nvSpPr>
          <p:cNvPr id="3" name="Content Placeholder 2"/>
          <p:cNvSpPr>
            <a:spLocks noGrp="1"/>
          </p:cNvSpPr>
          <p:nvPr>
            <p:ph idx="1"/>
          </p:nvPr>
        </p:nvSpPr>
        <p:spPr/>
        <p:txBody>
          <a:bodyPr/>
          <a:lstStyle/>
          <a:p>
            <a:r>
              <a:rPr lang="en-US"/>
              <a:t>In first 40 minutes is average customer in the bank is 1.4525 and that the teller is idle 20 percent of the time.</a:t>
            </a:r>
          </a:p>
          <a:p>
            <a:endParaRPr lang="en-US"/>
          </a:p>
        </p:txBody>
      </p:sp>
    </p:spTree>
    <p:extLst>
      <p:ext uri="{BB962C8B-B14F-4D97-AF65-F5344CB8AC3E}">
        <p14:creationId xmlns:p14="http://schemas.microsoft.com/office/powerpoint/2010/main" val="21238619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Round-robin DNS</a:t>
            </a:r>
            <a:br>
              <a:rPr lang="en-US"/>
            </a:br>
            <a:endParaRPr lang="en-US"/>
          </a:p>
        </p:txBody>
      </p:sp>
      <p:sp>
        <p:nvSpPr>
          <p:cNvPr id="3" name="Content Placeholder 2"/>
          <p:cNvSpPr>
            <a:spLocks noGrp="1"/>
          </p:cNvSpPr>
          <p:nvPr>
            <p:ph idx="1"/>
          </p:nvPr>
        </p:nvSpPr>
        <p:spPr>
          <a:xfrm>
            <a:off x="313136" y="1356814"/>
            <a:ext cx="7741651" cy="5635998"/>
          </a:xfrm>
        </p:spPr>
        <p:txBody>
          <a:bodyPr>
            <a:normAutofit fontScale="92500" lnSpcReduction="10000"/>
          </a:bodyPr>
          <a:lstStyle/>
          <a:p>
            <a:r>
              <a:rPr lang="en-US"/>
              <a:t>An alternate method of load balancing, which does not necessarily require a dedicated software or hardware node, is called round robin DNS</a:t>
            </a:r>
          </a:p>
          <a:p>
            <a:r>
              <a:rPr lang="en-US"/>
              <a:t>In this technique, multiple IP addresses are associated with a single domain name;</a:t>
            </a:r>
          </a:p>
          <a:p>
            <a:r>
              <a:rPr lang="en-US"/>
              <a:t> clients are expected to choose which server to connect to. </a:t>
            </a:r>
          </a:p>
          <a:p>
            <a:r>
              <a:rPr lang="en-US"/>
              <a:t>Unlike the use of a dedicated load balancer, this technique exposes to clients the existence of multiple backend servers. The technique has other advantages and disadvantages, depending on the degree of control over the DNS server and the granularity of load balancing desired.</a:t>
            </a:r>
          </a:p>
          <a:p>
            <a:r>
              <a:rPr lang="en-US"/>
              <a:t>Another more effective technique for load-balancing using DNS is to delegate www.example.org as a sub-domain whose zone is served by each of the same servers that are serving the web site. This technique works particularly well where individual servers are spread geographically on the Internet.</a:t>
            </a:r>
          </a:p>
          <a:p>
            <a:endParaRPr lang="en-US"/>
          </a:p>
          <a:p>
            <a:endParaRPr lang="en-US"/>
          </a:p>
        </p:txBody>
      </p:sp>
    </p:spTree>
    <p:extLst>
      <p:ext uri="{BB962C8B-B14F-4D97-AF65-F5344CB8AC3E}">
        <p14:creationId xmlns:p14="http://schemas.microsoft.com/office/powerpoint/2010/main" val="37042283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hlinkClick r:id="rId2"/>
              </a:rPr>
              <a:t>http://www.webopedia.com/TERM/R/Round_Robin_DNS.html</a:t>
            </a:r>
            <a:r>
              <a:rPr lang="en-US"/>
              <a:t> </a:t>
            </a:r>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98474" y="2432844"/>
            <a:ext cx="8124135" cy="3693319"/>
          </a:xfrm>
          <a:prstGeom prst="rect">
            <a:avLst/>
          </a:prstGeom>
        </p:spPr>
        <p:txBody>
          <a:bodyPr wrap="square">
            <a:spAutoFit/>
          </a:bodyPr>
          <a:lstStyle/>
          <a:p>
            <a:r>
              <a:rPr lang="en-US"/>
              <a:t>Round robin works on a rotating basis in that one server IP address is handed out, then moves to the back of the list; the next server IP address is handed out, and then it moves to the end of the list; and so on, depending on the number of servers being used. This works in a looping fashion.</a:t>
            </a:r>
          </a:p>
          <a:p>
            <a:r>
              <a:rPr lang="en-US"/>
              <a:t>Round robin DNS is usually used for balancing the load of geographically distributed Web servers. For example, a company has one domain name and three identical home pages residing on three servers with three different IP addresses. When one user accesses the home page it will be sent to the first IP address. The second user who accesses the home page will be sent to the next IP address, and the third user will be sent to the third IP address. In each case, once the IP address is given out, it goes to the end of the list. The fourth user, therefore, will be sent to the first IP address, and so forth.</a:t>
            </a:r>
          </a:p>
        </p:txBody>
      </p:sp>
    </p:spTree>
    <p:extLst>
      <p:ext uri="{BB962C8B-B14F-4D97-AF65-F5344CB8AC3E}">
        <p14:creationId xmlns:p14="http://schemas.microsoft.com/office/powerpoint/2010/main" val="13886264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Sources</a:t>
            </a:r>
          </a:p>
        </p:txBody>
      </p:sp>
      <p:pic>
        <p:nvPicPr>
          <p:cNvPr id="4" name="Picture 3"/>
          <p:cNvPicPr>
            <a:picLocks noChangeAspect="1"/>
          </p:cNvPicPr>
          <p:nvPr/>
        </p:nvPicPr>
        <p:blipFill>
          <a:blip r:embed="rId2"/>
          <a:stretch>
            <a:fillRect/>
          </a:stretch>
        </p:blipFill>
        <p:spPr>
          <a:xfrm>
            <a:off x="660400" y="1600200"/>
            <a:ext cx="7823200" cy="990600"/>
          </a:xfrm>
          <a:prstGeom prst="rect">
            <a:avLst/>
          </a:prstGeom>
        </p:spPr>
      </p:pic>
      <p:pic>
        <p:nvPicPr>
          <p:cNvPr id="5" name="Picture 4"/>
          <p:cNvPicPr>
            <a:picLocks noChangeAspect="1"/>
          </p:cNvPicPr>
          <p:nvPr/>
        </p:nvPicPr>
        <p:blipFill>
          <a:blip r:embed="rId3"/>
          <a:stretch>
            <a:fillRect/>
          </a:stretch>
        </p:blipFill>
        <p:spPr>
          <a:xfrm>
            <a:off x="825500" y="2590800"/>
            <a:ext cx="7493000" cy="1333500"/>
          </a:xfrm>
          <a:prstGeom prst="rect">
            <a:avLst/>
          </a:prstGeom>
        </p:spPr>
      </p:pic>
    </p:spTree>
    <p:extLst>
      <p:ext uri="{BB962C8B-B14F-4D97-AF65-F5344CB8AC3E}">
        <p14:creationId xmlns:p14="http://schemas.microsoft.com/office/powerpoint/2010/main" val="35762827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 Donald Knuth’s book, The Art of Computer Programming</a:t>
            </a:r>
          </a:p>
        </p:txBody>
      </p:sp>
      <p:sp>
        <p:nvSpPr>
          <p:cNvPr id="3" name="Content Placeholder 2"/>
          <p:cNvSpPr>
            <a:spLocks noGrp="1"/>
          </p:cNvSpPr>
          <p:nvPr>
            <p:ph idx="1"/>
          </p:nvPr>
        </p:nvSpPr>
        <p:spPr>
          <a:xfrm>
            <a:off x="498474" y="1981200"/>
            <a:ext cx="7556313" cy="4715896"/>
          </a:xfrm>
        </p:spPr>
        <p:txBody>
          <a:bodyPr>
            <a:normAutofit fontScale="92500" lnSpcReduction="10000"/>
          </a:bodyPr>
          <a:lstStyle/>
          <a:p>
            <a:r>
              <a:rPr lang="en-US"/>
              <a:t> Seminumerical Algorithms, Volume 2, he describes several empirical tests which include the:</a:t>
            </a:r>
          </a:p>
          <a:p>
            <a:pPr lvl="1"/>
            <a:r>
              <a:rPr lang="en-US"/>
              <a:t> frequency, </a:t>
            </a:r>
          </a:p>
          <a:p>
            <a:pPr lvl="1"/>
            <a:r>
              <a:rPr lang="en-US"/>
              <a:t>serial,</a:t>
            </a:r>
          </a:p>
          <a:p>
            <a:pPr lvl="1"/>
            <a:r>
              <a:rPr lang="en-US"/>
              <a:t> gap, </a:t>
            </a:r>
          </a:p>
          <a:p>
            <a:pPr lvl="1"/>
            <a:r>
              <a:rPr lang="en-US"/>
              <a:t>poker, </a:t>
            </a:r>
          </a:p>
          <a:p>
            <a:pPr lvl="1"/>
            <a:r>
              <a:rPr lang="en-US"/>
              <a:t>coupon collector's, </a:t>
            </a:r>
          </a:p>
          <a:p>
            <a:pPr lvl="1"/>
            <a:r>
              <a:rPr lang="en-US"/>
              <a:t>permutation, </a:t>
            </a:r>
          </a:p>
          <a:p>
            <a:pPr lvl="1"/>
            <a:r>
              <a:rPr lang="en-US"/>
              <a:t>run, </a:t>
            </a:r>
          </a:p>
          <a:p>
            <a:pPr lvl="1"/>
            <a:r>
              <a:rPr lang="en-US"/>
              <a:t>maximum-of-t, </a:t>
            </a:r>
          </a:p>
          <a:p>
            <a:pPr lvl="1"/>
            <a:r>
              <a:rPr lang="en-US"/>
              <a:t>collision, </a:t>
            </a:r>
          </a:p>
          <a:p>
            <a:pPr lvl="1"/>
            <a:r>
              <a:rPr lang="en-US"/>
              <a:t>birthday spacings, and </a:t>
            </a:r>
          </a:p>
          <a:p>
            <a:pPr lvl="1"/>
            <a:r>
              <a:rPr lang="en-US"/>
              <a:t>serial correlation. </a:t>
            </a:r>
          </a:p>
          <a:p>
            <a:r>
              <a:rPr lang="en-US">
                <a:hlinkClick r:id="rId2"/>
              </a:rPr>
              <a:t>http://www-cs-faculty.stanford.edu/~knuth/taocp.html</a:t>
            </a:r>
            <a:r>
              <a:rPr lang="en-US"/>
              <a:t> </a:t>
            </a:r>
          </a:p>
          <a:p>
            <a:endParaRPr lang="en-US"/>
          </a:p>
        </p:txBody>
      </p:sp>
    </p:spTree>
    <p:extLst>
      <p:ext uri="{BB962C8B-B14F-4D97-AF65-F5344CB8AC3E}">
        <p14:creationId xmlns:p14="http://schemas.microsoft.com/office/powerpoint/2010/main" val="7493269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The DIEHARD suite of statistical tests developed by George Marsaglia</a:t>
            </a:r>
          </a:p>
        </p:txBody>
      </p:sp>
      <p:sp>
        <p:nvSpPr>
          <p:cNvPr id="3" name="Content Placeholder 2"/>
          <p:cNvSpPr>
            <a:spLocks noGrp="1"/>
          </p:cNvSpPr>
          <p:nvPr>
            <p:ph idx="1"/>
          </p:nvPr>
        </p:nvSpPr>
        <p:spPr>
          <a:xfrm>
            <a:off x="498474" y="1981200"/>
            <a:ext cx="7556313" cy="4663711"/>
          </a:xfrm>
        </p:spPr>
        <p:txBody>
          <a:bodyPr>
            <a:normAutofit fontScale="77500" lnSpcReduction="20000"/>
          </a:bodyPr>
          <a:lstStyle/>
          <a:p>
            <a:pPr lvl="1"/>
            <a:r>
              <a:rPr lang="en-US"/>
              <a:t>birthday spacings,</a:t>
            </a:r>
          </a:p>
          <a:p>
            <a:pPr lvl="1"/>
            <a:r>
              <a:rPr lang="en-US"/>
              <a:t>overlapping permutations, </a:t>
            </a:r>
          </a:p>
          <a:p>
            <a:pPr lvl="1"/>
            <a:r>
              <a:rPr lang="en-US"/>
              <a:t>ranks of 31x31 and 32x32 matrices, </a:t>
            </a:r>
          </a:p>
          <a:p>
            <a:pPr lvl="1"/>
            <a:r>
              <a:rPr lang="en-US"/>
              <a:t>ranks of 6x8 matrices, </a:t>
            </a:r>
          </a:p>
          <a:p>
            <a:pPr lvl="1"/>
            <a:r>
              <a:rPr lang="en-US"/>
              <a:t>monkey tests on 20-bit Words, </a:t>
            </a:r>
          </a:p>
          <a:p>
            <a:pPr lvl="1"/>
            <a:r>
              <a:rPr lang="en-US"/>
              <a:t>monkey tests OPSO, </a:t>
            </a:r>
          </a:p>
          <a:p>
            <a:pPr lvl="1"/>
            <a:r>
              <a:rPr lang="en-US"/>
              <a:t>OQSO, </a:t>
            </a:r>
          </a:p>
          <a:p>
            <a:pPr lvl="1"/>
            <a:r>
              <a:rPr lang="en-US"/>
              <a:t>DNA, </a:t>
            </a:r>
          </a:p>
          <a:p>
            <a:pPr lvl="1"/>
            <a:r>
              <a:rPr lang="en-US"/>
              <a:t>count the 1's in a stream of bytes,</a:t>
            </a:r>
          </a:p>
          <a:p>
            <a:pPr lvl="1"/>
            <a:r>
              <a:rPr lang="en-US"/>
              <a:t> count the 1's in specific bytes, </a:t>
            </a:r>
          </a:p>
          <a:p>
            <a:pPr lvl="1"/>
            <a:r>
              <a:rPr lang="en-US"/>
              <a:t>parking lot, </a:t>
            </a:r>
          </a:p>
          <a:p>
            <a:pPr lvl="1"/>
            <a:r>
              <a:rPr lang="en-US"/>
              <a:t>minimum distance, </a:t>
            </a:r>
          </a:p>
          <a:p>
            <a:pPr lvl="1"/>
            <a:r>
              <a:rPr lang="en-US"/>
              <a:t>random spheres, </a:t>
            </a:r>
          </a:p>
          <a:p>
            <a:pPr lvl="1"/>
            <a:r>
              <a:rPr lang="en-US"/>
              <a:t>squeeze, </a:t>
            </a:r>
          </a:p>
          <a:p>
            <a:pPr lvl="1"/>
            <a:r>
              <a:rPr lang="en-US"/>
              <a:t>overlapp­ ing sums, </a:t>
            </a:r>
          </a:p>
          <a:p>
            <a:pPr lvl="1"/>
            <a:r>
              <a:rPr lang="en-US"/>
              <a:t>runs, and </a:t>
            </a:r>
          </a:p>
          <a:p>
            <a:pPr lvl="1"/>
            <a:r>
              <a:rPr lang="en-US"/>
              <a:t>craps. </a:t>
            </a:r>
          </a:p>
          <a:p>
            <a:r>
              <a:rPr lang="sk-SK">
                <a:hlinkClick r:id="rId2"/>
              </a:rPr>
              <a:t>http://stat.fsu.edu/~geo/diehard.html</a:t>
            </a:r>
            <a:r>
              <a:rPr lang="sk-SK"/>
              <a:t> </a:t>
            </a:r>
            <a:endParaRPr lang="en-US"/>
          </a:p>
          <a:p>
            <a:endParaRPr lang="en-US"/>
          </a:p>
        </p:txBody>
      </p:sp>
    </p:spTree>
    <p:extLst>
      <p:ext uri="{BB962C8B-B14F-4D97-AF65-F5344CB8AC3E}">
        <p14:creationId xmlns:p14="http://schemas.microsoft.com/office/powerpoint/2010/main" val="1464946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0" y="1808941"/>
            <a:ext cx="9892047" cy="4524316"/>
          </a:xfrm>
          <a:prstGeom prst="rect">
            <a:avLst/>
          </a:prstGeom>
        </p:spPr>
        <p:txBody>
          <a:bodyPr wrap="square">
            <a:spAutoFit/>
          </a:bodyPr>
          <a:lstStyle/>
          <a:p>
            <a:r>
              <a:rPr lang="en-US" sz="1600" b="1">
                <a:latin typeface="Andale Mono"/>
                <a:cs typeface="Andale Mono"/>
              </a:rPr>
              <a:t>     :::::::::::::::::::::::::::::::::::::::::::::::::::::::::::::::::::</a:t>
            </a:r>
          </a:p>
          <a:p>
            <a:r>
              <a:rPr lang="en-US" sz="1600" b="1">
                <a:latin typeface="Andale Mono"/>
                <a:cs typeface="Andale Mono"/>
              </a:rPr>
              <a:t>     ::            This is the BIRTHDAY SPACINGS TEST                 ::</a:t>
            </a:r>
          </a:p>
          <a:p>
            <a:r>
              <a:rPr lang="en-US" sz="1600" b="1">
                <a:latin typeface="Andale Mono"/>
                <a:cs typeface="Andale Mono"/>
              </a:rPr>
              <a:t>     :: Choose m birthdays in a year of n days.  List the spacings    ::</a:t>
            </a:r>
          </a:p>
          <a:p>
            <a:r>
              <a:rPr lang="en-US" sz="1600" b="1">
                <a:latin typeface="Andale Mono"/>
                <a:cs typeface="Andale Mono"/>
              </a:rPr>
              <a:t>     :: between the birthdays.  If j is the number of values that     ::</a:t>
            </a:r>
          </a:p>
          <a:p>
            <a:r>
              <a:rPr lang="en-US" sz="1600" b="1">
                <a:latin typeface="Andale Mono"/>
                <a:cs typeface="Andale Mono"/>
              </a:rPr>
              <a:t>     :: occur more than once in that list, then j is asymptotically   ::</a:t>
            </a:r>
          </a:p>
          <a:p>
            <a:r>
              <a:rPr lang="en-US" sz="1600" b="1">
                <a:latin typeface="Andale Mono"/>
                <a:cs typeface="Andale Mono"/>
              </a:rPr>
              <a:t>     :: Poisson distributed with mean m^3/(4n).  Experience shows n   ::</a:t>
            </a:r>
          </a:p>
          <a:p>
            <a:r>
              <a:rPr lang="en-US" sz="1600" b="1">
                <a:latin typeface="Andale Mono"/>
                <a:cs typeface="Andale Mono"/>
              </a:rPr>
              <a:t>     :: must be quite large, say n&gt;=2^18, for comparing the results   ::</a:t>
            </a:r>
          </a:p>
          <a:p>
            <a:r>
              <a:rPr lang="en-US" sz="1600" b="1">
                <a:latin typeface="Andale Mono"/>
                <a:cs typeface="Andale Mono"/>
              </a:rPr>
              <a:t>     :: to the Poisson distribution with that mean.  This test uses   ::</a:t>
            </a:r>
          </a:p>
          <a:p>
            <a:r>
              <a:rPr lang="en-US" sz="1600" b="1">
                <a:latin typeface="Andale Mono"/>
                <a:cs typeface="Andale Mono"/>
              </a:rPr>
              <a:t>     :: n=2^24 and m=2^9,  so that the underlying distribution for j  ::</a:t>
            </a:r>
          </a:p>
          <a:p>
            <a:r>
              <a:rPr lang="en-US" sz="1600" b="1">
                <a:latin typeface="Andale Mono"/>
                <a:cs typeface="Andale Mono"/>
              </a:rPr>
              <a:t>     :: is taken to be Poisson with lambda=2^27/(2^26)=2.  A sample   ::</a:t>
            </a:r>
          </a:p>
          <a:p>
            <a:r>
              <a:rPr lang="en-US" sz="1600" b="1">
                <a:latin typeface="Andale Mono"/>
                <a:cs typeface="Andale Mono"/>
              </a:rPr>
              <a:t>     :: of 500 j's is taken, and a chi-square goodness of fit test    ::</a:t>
            </a:r>
          </a:p>
          <a:p>
            <a:r>
              <a:rPr lang="en-US" sz="1600" b="1">
                <a:latin typeface="Andale Mono"/>
                <a:cs typeface="Andale Mono"/>
              </a:rPr>
              <a:t>     :: provides a p value.  The first test uses bits 1-24 (counting  ::</a:t>
            </a:r>
          </a:p>
          <a:p>
            <a:r>
              <a:rPr lang="en-US" sz="1600" b="1">
                <a:latin typeface="Andale Mono"/>
                <a:cs typeface="Andale Mono"/>
              </a:rPr>
              <a:t>     :: from the left) from integers in the specified file.           ::</a:t>
            </a:r>
          </a:p>
          <a:p>
            <a:r>
              <a:rPr lang="en-US" sz="1600" b="1">
                <a:latin typeface="Andale Mono"/>
                <a:cs typeface="Andale Mono"/>
              </a:rPr>
              <a:t>     ::   Then the file is closed and reopened. Next, bits 2-25 are   ::</a:t>
            </a:r>
          </a:p>
          <a:p>
            <a:r>
              <a:rPr lang="en-US" sz="1600" b="1">
                <a:latin typeface="Andale Mono"/>
                <a:cs typeface="Andale Mono"/>
              </a:rPr>
              <a:t>     :: used to provide birthdays, then 3-26 and so on to bits 9-32.  ::</a:t>
            </a:r>
          </a:p>
          <a:p>
            <a:r>
              <a:rPr lang="en-US" sz="1600" b="1">
                <a:latin typeface="Andale Mono"/>
                <a:cs typeface="Andale Mono"/>
              </a:rPr>
              <a:t>     :: Each set of bits provides a p-value, and the nine p-values    ::</a:t>
            </a:r>
          </a:p>
          <a:p>
            <a:r>
              <a:rPr lang="en-US" sz="1600" b="1">
                <a:latin typeface="Andale Mono"/>
                <a:cs typeface="Andale Mono"/>
              </a:rPr>
              <a:t>     :: provide a sample for a KSTEST.                                ::</a:t>
            </a:r>
          </a:p>
          <a:p>
            <a:r>
              <a:rPr lang="en-US" sz="1600" b="1">
                <a:latin typeface="Andale Mono"/>
                <a:cs typeface="Andale Mono"/>
              </a:rPr>
              <a:t>     :::::::::::::::::::::::::::::::::::::::::::::::::::::::::::::::::::</a:t>
            </a:r>
          </a:p>
        </p:txBody>
      </p:sp>
    </p:spTree>
    <p:extLst>
      <p:ext uri="{BB962C8B-B14F-4D97-AF65-F5344CB8AC3E}">
        <p14:creationId xmlns:p14="http://schemas.microsoft.com/office/powerpoint/2010/main" val="29546219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1913311"/>
            <a:ext cx="9144000" cy="3877984"/>
          </a:xfrm>
          <a:prstGeom prst="rect">
            <a:avLst/>
          </a:prstGeom>
        </p:spPr>
        <p:txBody>
          <a:bodyPr wrap="square">
            <a:spAutoFit/>
          </a:bodyPr>
          <a:lstStyle/>
          <a:p>
            <a:r>
              <a:rPr lang="en-US" sz="1600">
                <a:latin typeface="Andale Mono"/>
                <a:cs typeface="Andale Mono"/>
              </a:rPr>
              <a:t>:::::::::::::::::::::::::::::::::::::::::::::::::::::::::::::::::::</a:t>
            </a:r>
          </a:p>
          <a:p>
            <a:r>
              <a:rPr lang="en-US" sz="1600">
                <a:latin typeface="Andale Mono"/>
                <a:cs typeface="Andale Mono"/>
              </a:rPr>
              <a:t>     ::            THE OVERLAPPING 5-PERMUTATION TEST                 ::</a:t>
            </a:r>
          </a:p>
          <a:p>
            <a:r>
              <a:rPr lang="en-US" sz="1600">
                <a:latin typeface="Andale Mono"/>
                <a:cs typeface="Andale Mono"/>
              </a:rPr>
              <a:t>     :: This is the OPERM5 test.  It looks at a sequence of one mill- ::</a:t>
            </a:r>
          </a:p>
          <a:p>
            <a:r>
              <a:rPr lang="en-US" sz="1600">
                <a:latin typeface="Andale Mono"/>
                <a:cs typeface="Andale Mono"/>
              </a:rPr>
              <a:t>     :: ion 32-bit random integers.  Each set of five consecutive     ::</a:t>
            </a:r>
          </a:p>
          <a:p>
            <a:r>
              <a:rPr lang="en-US" sz="1600">
                <a:latin typeface="Andale Mono"/>
                <a:cs typeface="Andale Mono"/>
              </a:rPr>
              <a:t>     :: integers can be in one of 120 states, for the 5! possible or- ::</a:t>
            </a:r>
          </a:p>
          <a:p>
            <a:r>
              <a:rPr lang="en-US" sz="1600">
                <a:latin typeface="Andale Mono"/>
                <a:cs typeface="Andale Mono"/>
              </a:rPr>
              <a:t>     :: derings of five numbers.  Thus the 5th, 6th, 7th,...numbers   ::</a:t>
            </a:r>
          </a:p>
          <a:p>
            <a:r>
              <a:rPr lang="en-US" sz="1600">
                <a:latin typeface="Andale Mono"/>
                <a:cs typeface="Andale Mono"/>
              </a:rPr>
              <a:t>     :: each provide a state. As many thousands of state transitions  ::</a:t>
            </a:r>
          </a:p>
          <a:p>
            <a:r>
              <a:rPr lang="en-US" sz="1600">
                <a:latin typeface="Andale Mono"/>
                <a:cs typeface="Andale Mono"/>
              </a:rPr>
              <a:t>     :: are observed,  cumulative counts are made of the number of    ::</a:t>
            </a:r>
          </a:p>
          <a:p>
            <a:r>
              <a:rPr lang="en-US" sz="1600">
                <a:latin typeface="Andale Mono"/>
                <a:cs typeface="Andale Mono"/>
              </a:rPr>
              <a:t>     :: occurences of each state.  Then the quadratic form in the     ::</a:t>
            </a:r>
          </a:p>
          <a:p>
            <a:r>
              <a:rPr lang="en-US" sz="1600">
                <a:latin typeface="Andale Mono"/>
                <a:cs typeface="Andale Mono"/>
              </a:rPr>
              <a:t>     :: weak inverse of the 120x120 covariance matrix yields a test   ::</a:t>
            </a:r>
          </a:p>
          <a:p>
            <a:r>
              <a:rPr lang="en-US" sz="1600">
                <a:latin typeface="Andale Mono"/>
                <a:cs typeface="Andale Mono"/>
              </a:rPr>
              <a:t>     :: equivalent to the likelihood ratio test that the 120 cell     ::</a:t>
            </a:r>
          </a:p>
          <a:p>
            <a:r>
              <a:rPr lang="en-US" sz="1600">
                <a:latin typeface="Andale Mono"/>
                <a:cs typeface="Andale Mono"/>
              </a:rPr>
              <a:t>     :: counts came from the specified (asymptotically) normal dis-   ::</a:t>
            </a:r>
          </a:p>
          <a:p>
            <a:r>
              <a:rPr lang="en-US" sz="1600">
                <a:latin typeface="Andale Mono"/>
                <a:cs typeface="Andale Mono"/>
              </a:rPr>
              <a:t>     :: tribution with the specified 120x120 covariance matrix (with  ::</a:t>
            </a:r>
          </a:p>
          <a:p>
            <a:r>
              <a:rPr lang="en-US" sz="1600">
                <a:latin typeface="Andale Mono"/>
                <a:cs typeface="Andale Mono"/>
              </a:rPr>
              <a:t>     :: rank 99).  This version uses 1,000,000 integers, twice.       ::</a:t>
            </a:r>
          </a:p>
          <a:p>
            <a:r>
              <a:rPr lang="en-US" sz="1600">
                <a:latin typeface="Andale Mono"/>
                <a:cs typeface="Andale Mono"/>
              </a:rPr>
              <a:t>     :::::::::::::::::::::::::::::::::::::::::::::::::::::::::::::::::::</a:t>
            </a:r>
          </a:p>
        </p:txBody>
      </p:sp>
    </p:spTree>
    <p:extLst>
      <p:ext uri="{BB962C8B-B14F-4D97-AF65-F5344CB8AC3E}">
        <p14:creationId xmlns:p14="http://schemas.microsoft.com/office/powerpoint/2010/main" val="6503257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3833</TotalTime>
  <Words>2300</Words>
  <Application>Microsoft Macintosh PowerPoint</Application>
  <PresentationFormat>On-screen Show (4:3)</PresentationFormat>
  <Paragraphs>131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Advantage</vt:lpstr>
      <vt:lpstr>Random Number Tests</vt:lpstr>
      <vt:lpstr> Load balancing (computing) </vt:lpstr>
      <vt:lpstr>Round-robin DNS </vt:lpstr>
      <vt:lpstr>http://www.webopedia.com/TERM/R/Round_Robin_DNS.html </vt:lpstr>
      <vt:lpstr>Sources</vt:lpstr>
      <vt:lpstr>In Donald Knuth’s book, The Art of Computer Programming</vt:lpstr>
      <vt:lpstr>The DIEHARD suite of statistical tests developed by George Marsaglia</vt:lpstr>
      <vt:lpstr>PowerPoint Presentation</vt:lpstr>
      <vt:lpstr>PowerPoint Presentation</vt:lpstr>
      <vt:lpstr>PowerPoint Presentation</vt:lpstr>
      <vt:lpstr>PowerPoint Presentation</vt:lpstr>
      <vt:lpstr>The Crypt-XS   </vt:lpstr>
      <vt:lpstr>The NIST Statistical Test Suite </vt:lpstr>
      <vt:lpstr>Evaluation Approaches  Given a binary sequence s   </vt:lpstr>
      <vt:lpstr>Case C: Probability Values</vt:lpstr>
      <vt:lpstr>Example - Simulation of a Bank Teller </vt:lpstr>
      <vt:lpstr>Manual Simulation </vt:lpstr>
      <vt:lpstr>PowerPoint Presentation</vt:lpstr>
      <vt:lpstr>Average Values (expected values)</vt:lpstr>
      <vt:lpstr>PowerPoint Presentation</vt:lpstr>
      <vt:lpstr>Results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Number Tests</dc:title>
  <dc:creator>mustafa kasapbasi</dc:creator>
  <cp:lastModifiedBy>mustafa kasapbasi</cp:lastModifiedBy>
  <cp:revision>24</cp:revision>
  <dcterms:created xsi:type="dcterms:W3CDTF">2013-12-26T20:46:32Z</dcterms:created>
  <dcterms:modified xsi:type="dcterms:W3CDTF">2013-12-29T19:40:52Z</dcterms:modified>
</cp:coreProperties>
</file>