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208" y="-4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CF91B532-2E0C-4A13-8357-5EA8A68B8E25}" type="datetimeFigureOut">
              <a:rPr lang="en-US" smtClean="0"/>
              <a:t>13.12.2013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B532-2E0C-4A13-8357-5EA8A68B8E25}" type="datetimeFigureOut">
              <a:rPr lang="en-US" smtClean="0"/>
              <a:t>13.12.2013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F02A-E801-4D42-8211-E26E9BA8C92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B532-2E0C-4A13-8357-5EA8A68B8E25}" type="datetimeFigureOut">
              <a:rPr lang="en-US" smtClean="0"/>
              <a:t>13.12.2013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F02A-E801-4D42-8211-E26E9BA8C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B532-2E0C-4A13-8357-5EA8A68B8E25}" type="datetimeFigureOut">
              <a:rPr lang="en-US" smtClean="0"/>
              <a:t>13.12.2013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F02A-E801-4D42-8211-E26E9BA8C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CF91B532-2E0C-4A13-8357-5EA8A68B8E25}" type="datetimeFigureOut">
              <a:rPr lang="en-US" smtClean="0"/>
              <a:t>13.12.2013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CF91B532-2E0C-4A13-8357-5EA8A68B8E25}" type="datetimeFigureOut">
              <a:rPr lang="en-US" smtClean="0"/>
              <a:t>13.12.2013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F02A-E801-4D42-8211-E26E9BA8C92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B532-2E0C-4A13-8357-5EA8A68B8E25}" type="datetimeFigureOut">
              <a:rPr lang="en-US" smtClean="0"/>
              <a:t>13.12.2013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F02A-E801-4D42-8211-E26E9BA8C9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F91B532-2E0C-4A13-8357-5EA8A68B8E25}" type="datetimeFigureOut">
              <a:rPr lang="en-US" smtClean="0"/>
              <a:t>13.12.2013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F02A-E801-4D42-8211-E26E9BA8C9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F91B532-2E0C-4A13-8357-5EA8A68B8E25}" type="datetimeFigureOut">
              <a:rPr lang="en-US" smtClean="0"/>
              <a:t>13.12.2013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F02A-E801-4D42-8211-E26E9BA8C9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CF91B532-2E0C-4A13-8357-5EA8A68B8E25}" type="datetimeFigureOut">
              <a:rPr lang="en-US" smtClean="0"/>
              <a:t>13.12.2013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F02A-E801-4D42-8211-E26E9BA8C92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B532-2E0C-4A13-8357-5EA8A68B8E25}" type="datetimeFigureOut">
              <a:rPr lang="en-US" smtClean="0"/>
              <a:t>13.12.2013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F02A-E801-4D42-8211-E26E9BA8C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B532-2E0C-4A13-8357-5EA8A68B8E25}" type="datetimeFigureOut">
              <a:rPr lang="en-US" smtClean="0"/>
              <a:t>13.12.2013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F02A-E801-4D42-8211-E26E9BA8C9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B532-2E0C-4A13-8357-5EA8A68B8E25}" type="datetimeFigureOut">
              <a:rPr lang="en-US" smtClean="0"/>
              <a:t>13.12.2013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F02A-E801-4D42-8211-E26E9BA8C9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B532-2E0C-4A13-8357-5EA8A68B8E25}" type="datetimeFigureOut">
              <a:rPr lang="en-US" smtClean="0"/>
              <a:t>13.12.2013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F02A-E801-4D42-8211-E26E9BA8C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B532-2E0C-4A13-8357-5EA8A68B8E25}" type="datetimeFigureOut">
              <a:rPr lang="en-US" smtClean="0"/>
              <a:t>13.12.2013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F02A-E801-4D42-8211-E26E9BA8C9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CF91B532-2E0C-4A13-8357-5EA8A68B8E25}" type="datetimeFigureOut">
              <a:rPr lang="en-US" smtClean="0"/>
              <a:t>13.12.2013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CF91B532-2E0C-4A13-8357-5EA8A68B8E25}" type="datetimeFigureOut">
              <a:rPr lang="en-US" smtClean="0"/>
              <a:t>13.12.2013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D1F2F02A-E801-4D42-8211-E26E9BA8C9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B532-2E0C-4A13-8357-5EA8A68B8E25}" type="datetimeFigureOut">
              <a:rPr lang="en-US" smtClean="0"/>
              <a:t>13.12.2013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F02A-E801-4D42-8211-E26E9BA8C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B532-2E0C-4A13-8357-5EA8A68B8E25}" type="datetimeFigureOut">
              <a:rPr lang="en-US" smtClean="0"/>
              <a:t>13.12.2013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F02A-E801-4D42-8211-E26E9BA8C92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B532-2E0C-4A13-8357-5EA8A68B8E25}" type="datetimeFigureOut">
              <a:rPr lang="en-US" smtClean="0"/>
              <a:t>13.12.2013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D1F2F02A-E801-4D42-8211-E26E9BA8C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B532-2E0C-4A13-8357-5EA8A68B8E25}" type="datetimeFigureOut">
              <a:rPr lang="en-US" smtClean="0"/>
              <a:t>13.12.2013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F02A-E801-4D42-8211-E26E9BA8C92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F91B532-2E0C-4A13-8357-5EA8A68B8E25}" type="datetimeFigureOut">
              <a:rPr lang="en-US" smtClean="0"/>
              <a:t>13.12.2013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D1F2F02A-E801-4D42-8211-E26E9BA8C9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1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2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Validation</a:t>
            </a:r>
            <a:r>
              <a:rPr lang="tr-TR" dirty="0" smtClean="0"/>
              <a:t> of </a:t>
            </a:r>
            <a:r>
              <a:rPr lang="tr-TR" dirty="0" err="1" smtClean="0"/>
              <a:t>Simulation</a:t>
            </a:r>
            <a:r>
              <a:rPr lang="tr-TR" dirty="0"/>
              <a:t> </a:t>
            </a:r>
            <a:r>
              <a:rPr lang="tr-TR" dirty="0" smtClean="0"/>
              <a:t>Model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47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In order to construct an interval estimate of E(X), we use random variable Z. </a:t>
            </a:r>
            <a:endParaRPr lang="en-US"/>
          </a:p>
          <a:p>
            <a:r>
              <a:rPr lang="en-US"/>
              <a:t>we can cause Var(Z) to become significantly less than Var(X). This is achieved by causing ρ to become negative. </a:t>
            </a:r>
          </a:p>
          <a:p>
            <a:r>
              <a:rPr lang="en-US"/>
              <a:t>In the special case where the two sets of observations  X1 and X2 are indipendent of each other we have that p=0 hence Var(Z)=Var(X)/2</a:t>
            </a:r>
          </a:p>
          <a:p>
            <a:r>
              <a:rPr lang="en-US"/>
              <a:t>The antithetic variates technique attempts to introduce a negative correlation between the two sets of observations. 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22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472136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As an example, let us consider a simulation model of a single server queue, and let X and Y indicate the waiting time in the queue and the interarrival time respectively. </a:t>
            </a:r>
            <a:endParaRPr lang="en-US"/>
          </a:p>
          <a:p>
            <a:r>
              <a:rPr lang="en-US"/>
              <a:t>If Y is very small, then customers arrive faster and, therefore, the queue size gets larger. </a:t>
            </a:r>
            <a:endParaRPr lang="en-US"/>
          </a:p>
          <a:p>
            <a:r>
              <a:rPr lang="en-US"/>
              <a:t>The larger the queue size, the more a customer has to wait in the queue, i.e. X is larger. </a:t>
            </a:r>
          </a:p>
          <a:p>
            <a:r>
              <a:rPr lang="en-US"/>
              <a:t>On the other hand, if Y is large, then customers arrive slower and, hence, the queue size gets smaller. Obviously, the smaller the queue size, the less a customer has to wait in the queue, i.e., X is small. </a:t>
            </a:r>
          </a:p>
          <a:p>
            <a:r>
              <a:rPr lang="en-US"/>
              <a:t>Therefore, we see that X and Y can be negatively correlated. </a:t>
            </a: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83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Cont.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508140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This negative correlation between these two variables can be created in a systematic way as follows.</a:t>
            </a:r>
          </a:p>
          <a:p>
            <a:pPr lvl="1"/>
            <a:r>
              <a:rPr lang="en-US"/>
              <a:t> Let F(t) and G(S) be the cumulative distribution of the inter- arrival and service time respectively </a:t>
            </a:r>
            <a:endParaRPr lang="en-US"/>
          </a:p>
          <a:p>
            <a:pPr lvl="1"/>
            <a:r>
              <a:rPr lang="en-US"/>
              <a:t>Let ri and vi be pseudo-random numbers. </a:t>
            </a:r>
            <a:endParaRPr lang="en-US"/>
          </a:p>
          <a:p>
            <a:r>
              <a:rPr lang="en-US"/>
              <a:t>Then,  ti=F</a:t>
            </a:r>
            <a:r>
              <a:rPr lang="en-US" baseline="30000"/>
              <a:t>-1</a:t>
            </a:r>
            <a:r>
              <a:rPr lang="en-US"/>
              <a:t>(ri) andsi=G</a:t>
            </a:r>
            <a:r>
              <a:rPr lang="en-US" baseline="30000"/>
              <a:t>-1</a:t>
            </a:r>
            <a:r>
              <a:rPr lang="en-US"/>
              <a:t>(vi) are an interarrival and a service variate. These two variates can be associated with the ith simulated customer </a:t>
            </a:r>
          </a:p>
          <a:p>
            <a:r>
              <a:rPr lang="en-US"/>
              <a:t>An indication of whether the queue is tending to increase or decrease can be obtained by considering the difference di=ti-si. </a:t>
            </a:r>
          </a:p>
          <a:p>
            <a:r>
              <a:rPr lang="en-US"/>
              <a:t>This difference may be positive or negative indicating that the queue is going through a busy or slack period respectively 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32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Ex. Contrast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Now, let us consider that in the second run, we associate pseudo-random number r’i and v’i with the ith simulated customer, so that  below equation has the opposite sign of di. </a:t>
            </a:r>
          </a:p>
          <a:p>
            <a:endParaRPr lang="en-US"/>
          </a:p>
          <a:p>
            <a:r>
              <a:rPr lang="en-US"/>
              <a:t>That is, if the queue was going through a slack (busy) period in the first run at the time of the ith simulated customer, now it goes through a busy (slack) period </a:t>
            </a:r>
          </a:p>
          <a:p>
            <a:r>
              <a:rPr lang="en-US"/>
              <a:t>It can be shown that this can be achieved by simply setting r’i = 1-ri and v’i =1-vi. 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644" y="3140968"/>
            <a:ext cx="5989633" cy="61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795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</a:t>
            </a:r>
            <a:r>
              <a:rPr lang="en-US"/>
              <a:t>e make use of two controllable variables, Y1 and Y2, indicating the interarrival time and the service time respectively. </a:t>
            </a:r>
            <a:endParaRPr lang="en-US"/>
          </a:p>
          <a:p>
            <a:r>
              <a:rPr lang="en-US"/>
              <a:t>These two random variables are strongly correlated with X, the waiting time in the queue. </a:t>
            </a:r>
            <a:endParaRPr lang="en-US"/>
          </a:p>
          <a:p>
            <a:r>
              <a:rPr lang="en-US"/>
              <a:t>Yj(1) and Yj(2), j=1,2 can be negatively correlated by simply using the compliment of the pseudo-random numbers used in the first run. </a:t>
            </a: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91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Implementing technique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Simulate the single server queue, and let  , </a:t>
            </a:r>
            <a:r>
              <a:rPr lang="en-US" i="1"/>
              <a:t>x</a:t>
            </a:r>
            <a:r>
              <a:rPr lang="en-US" i="1" baseline="-25000"/>
              <a:t>1 </a:t>
            </a:r>
            <a:r>
              <a:rPr lang="en-US" baseline="30000"/>
              <a:t>(1)</a:t>
            </a:r>
            <a:r>
              <a:rPr lang="en-US"/>
              <a:t>,</a:t>
            </a:r>
            <a:r>
              <a:rPr lang="en-US" i="1"/>
              <a:t> x</a:t>
            </a:r>
            <a:r>
              <a:rPr lang="en-US" sz="1800" i="1" baseline="-25000"/>
              <a:t>2</a:t>
            </a:r>
            <a:r>
              <a:rPr lang="en-US" baseline="30000"/>
              <a:t>(1)</a:t>
            </a:r>
            <a:r>
              <a:rPr lang="en-US"/>
              <a:t>, ..., </a:t>
            </a:r>
            <a:r>
              <a:rPr lang="en-US" i="1"/>
              <a:t>x</a:t>
            </a:r>
            <a:r>
              <a:rPr lang="en-US" i="1" baseline="-25000"/>
              <a:t>n</a:t>
            </a:r>
            <a:r>
              <a:rPr lang="en-US" baseline="30000"/>
              <a:t>(1) </a:t>
            </a:r>
            <a:r>
              <a:rPr lang="en-US"/>
              <a:t>be </a:t>
            </a:r>
            <a:r>
              <a:rPr lang="en-US" i="1"/>
              <a:t>n </a:t>
            </a:r>
            <a:r>
              <a:rPr lang="en-US"/>
              <a:t>i.i.d observations of X.  (</a:t>
            </a:r>
          </a:p>
          <a:p>
            <a:r>
              <a:rPr lang="en-US"/>
              <a:t>Re-run the simulation, thus replicating the results, using pseudo-random numbers (ri,vi)=(1-r,1-vi). Let  </a:t>
            </a:r>
            <a:r>
              <a:rPr lang="en-US" i="1"/>
              <a:t>x</a:t>
            </a:r>
            <a:r>
              <a:rPr lang="en-US" i="1" baseline="-25000"/>
              <a:t>1 </a:t>
            </a:r>
            <a:r>
              <a:rPr lang="en-US" baseline="30000"/>
              <a:t>(2)</a:t>
            </a:r>
            <a:r>
              <a:rPr lang="en-US"/>
              <a:t>,</a:t>
            </a:r>
            <a:r>
              <a:rPr lang="en-US" i="1"/>
              <a:t> x</a:t>
            </a:r>
            <a:r>
              <a:rPr lang="en-US" sz="1800" i="1" baseline="-25000"/>
              <a:t>2</a:t>
            </a:r>
            <a:r>
              <a:rPr lang="en-US" baseline="30000"/>
              <a:t>(2)</a:t>
            </a:r>
            <a:r>
              <a:rPr lang="en-US"/>
              <a:t>, ..., </a:t>
            </a:r>
            <a:r>
              <a:rPr lang="en-US" i="1"/>
              <a:t>x</a:t>
            </a:r>
            <a:r>
              <a:rPr lang="en-US" i="1" baseline="-25000"/>
              <a:t>n</a:t>
            </a:r>
            <a:r>
              <a:rPr lang="en-US" baseline="30000"/>
              <a:t>(2)  </a:t>
            </a:r>
            <a:r>
              <a:rPr lang="en-US"/>
              <a:t>be realization of X. Construct the interval estimate of E(X) using random variable z as described above.</a:t>
            </a:r>
          </a:p>
          <a:p>
            <a:r>
              <a:rPr lang="en-US"/>
              <a:t>Obviously, the correlation between the two samples of observations is as good as the correlation between </a:t>
            </a:r>
            <a:r>
              <a:rPr lang="en-US" i="1"/>
              <a:t>Y</a:t>
            </a:r>
            <a:r>
              <a:rPr lang="en-US"/>
              <a:t>1</a:t>
            </a:r>
            <a:r>
              <a:rPr lang="en-US" i="1"/>
              <a:t>j </a:t>
            </a:r>
            <a:r>
              <a:rPr lang="en-US"/>
              <a:t>and </a:t>
            </a:r>
            <a:r>
              <a:rPr lang="en-US" i="1"/>
              <a:t>Yj</a:t>
            </a:r>
            <a:r>
              <a:rPr lang="en-US"/>
              <a:t>2, j=1,2.</a:t>
            </a:r>
            <a:br>
              <a:rPr lang="en-US"/>
            </a:b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11960" y="2384884"/>
            <a:ext cx="4420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Independent and identically distributed</a:t>
            </a:r>
          </a:p>
        </p:txBody>
      </p:sp>
    </p:spTree>
    <p:extLst>
      <p:ext uri="{BB962C8B-B14F-4D97-AF65-F5344CB8AC3E}">
        <p14:creationId xmlns:p14="http://schemas.microsoft.com/office/powerpoint/2010/main" val="1322409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728700"/>
            <a:ext cx="7556313" cy="6129300"/>
          </a:xfrm>
        </p:spPr>
        <p:txBody>
          <a:bodyPr>
            <a:normAutofit lnSpcReduction="10000"/>
          </a:bodyPr>
          <a:lstStyle/>
          <a:p>
            <a:r>
              <a:rPr lang="en-US"/>
              <a:t>implemented in simulation of an M/M/1 queue </a:t>
            </a:r>
          </a:p>
          <a:p>
            <a:r>
              <a:rPr lang="en-US"/>
              <a:t>The random variable X is the time a customer spends in the system </a:t>
            </a:r>
          </a:p>
          <a:p>
            <a:r>
              <a:rPr lang="en-US"/>
              <a:t>The i.i.d. observations of X were obtained by sampling every 10th customer.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Using the antithetic variates technique, we obtained a confidence interval of 13.52±1.76 </a:t>
            </a:r>
          </a:p>
          <a:p>
            <a:r>
              <a:rPr lang="en-US"/>
              <a:t>antithetic variates techniques were employed using two sets of observations each of size equal to 300, i.e., a total of 600 observations. 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2492896"/>
            <a:ext cx="4893458" cy="241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683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325432" y="-785528"/>
            <a:ext cx="6888672" cy="874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836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the above example, the antithetic variates technique worked quite well. However, this should not be construed that this method always works well. </a:t>
            </a:r>
            <a:endParaRPr lang="en-US"/>
          </a:p>
          <a:p>
            <a:r>
              <a:rPr lang="en-US"/>
              <a:t>In particular, in the following example, an M/M/2 queuing system was simulated 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789040"/>
            <a:ext cx="8172908" cy="307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511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4564" y="620688"/>
            <a:ext cx="8388932" cy="5502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512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Important</a:t>
            </a:r>
            <a:r>
              <a:rPr lang="tr-TR" dirty="0" smtClean="0"/>
              <a:t> but </a:t>
            </a:r>
            <a:r>
              <a:rPr lang="tr-TR" dirty="0" err="1" smtClean="0"/>
              <a:t>neglected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question</a:t>
            </a:r>
            <a:r>
              <a:rPr lang="tr-TR" dirty="0" smtClean="0"/>
              <a:t> is </a:t>
            </a:r>
          </a:p>
          <a:p>
            <a:pPr lvl="1"/>
            <a:r>
              <a:rPr lang="en-US" dirty="0"/>
              <a:t>How </a:t>
            </a:r>
            <a:r>
              <a:rPr lang="en-US" dirty="0" smtClean="0"/>
              <a:t>accurately </a:t>
            </a:r>
            <a:r>
              <a:rPr lang="en-US" dirty="0"/>
              <a:t>does a simulation model (or, for that matter, any kind of model) reflect the </a:t>
            </a:r>
            <a:r>
              <a:rPr lang="en-US" dirty="0" smtClean="0"/>
              <a:t>operations </a:t>
            </a:r>
            <a:r>
              <a:rPr lang="en-US" dirty="0"/>
              <a:t>of a real-life system</a:t>
            </a:r>
            <a:r>
              <a:rPr lang="en-US" dirty="0" smtClean="0"/>
              <a:t>?</a:t>
            </a:r>
            <a:endParaRPr lang="tr-TR" dirty="0" smtClean="0"/>
          </a:p>
          <a:p>
            <a:pPr lvl="1"/>
            <a:r>
              <a:rPr lang="en-US" dirty="0"/>
              <a:t>How confident can we be that the obtained simulation </a:t>
            </a:r>
            <a:r>
              <a:rPr lang="en-US" dirty="0" smtClean="0"/>
              <a:t>results </a:t>
            </a:r>
            <a:r>
              <a:rPr lang="en-US" dirty="0"/>
              <a:t>are accurate and meaningful</a:t>
            </a:r>
            <a:r>
              <a:rPr lang="en-US" dirty="0" smtClean="0"/>
              <a:t>?</a:t>
            </a:r>
            <a:endParaRPr lang="tr-TR" dirty="0" smtClean="0"/>
          </a:p>
          <a:p>
            <a:r>
              <a:rPr lang="tr-TR" dirty="0" err="1" smtClean="0"/>
              <a:t>Performance</a:t>
            </a:r>
            <a:r>
              <a:rPr lang="tr-TR" dirty="0" smtClean="0"/>
              <a:t> of an </a:t>
            </a:r>
            <a:r>
              <a:rPr lang="tr-TR" dirty="0" err="1" smtClean="0"/>
              <a:t>unimplemented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can </a:t>
            </a:r>
            <a:r>
              <a:rPr lang="tr-TR" dirty="0" err="1" smtClean="0"/>
              <a:t>only</a:t>
            </a:r>
            <a:r>
              <a:rPr lang="tr-TR" dirty="0" smtClean="0"/>
              <a:t> be </a:t>
            </a:r>
            <a:r>
              <a:rPr lang="tr-TR" dirty="0" err="1" smtClean="0"/>
              <a:t>measured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simulation</a:t>
            </a:r>
            <a:r>
              <a:rPr lang="tr-TR" dirty="0" smtClean="0"/>
              <a:t>, </a:t>
            </a:r>
            <a:r>
              <a:rPr lang="tr-TR" dirty="0" err="1" smtClean="0"/>
              <a:t>ex</a:t>
            </a:r>
            <a:r>
              <a:rPr lang="tr-TR" dirty="0" smtClean="0"/>
              <a:t>. </a:t>
            </a:r>
            <a:r>
              <a:rPr lang="tr-TR" dirty="0" err="1" smtClean="0"/>
              <a:t>switch</a:t>
            </a:r>
            <a:endParaRPr lang="tr-TR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how does one make sure that the model that will be constructed is a </a:t>
            </a:r>
            <a:r>
              <a:rPr lang="en-US" dirty="0" smtClean="0"/>
              <a:t>valid </a:t>
            </a:r>
            <a:r>
              <a:rPr lang="en-US" dirty="0"/>
              <a:t>representation of the system under study?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ımprove</a:t>
            </a:r>
            <a:r>
              <a:rPr lang="tr-TR" dirty="0" smtClean="0"/>
              <a:t> </a:t>
            </a:r>
            <a:r>
              <a:rPr lang="tr-TR" dirty="0"/>
              <a:t>i</a:t>
            </a:r>
            <a:r>
              <a:rPr lang="tr-TR" dirty="0" smtClean="0"/>
              <a:t>t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model of the existing system can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/>
              <a:t>validated by comparing its results against actual data obtained from the system under </a:t>
            </a:r>
            <a:r>
              <a:rPr lang="en-US" dirty="0" smtClean="0"/>
              <a:t>investigation</a:t>
            </a:r>
            <a:r>
              <a:rPr lang="tr-TR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4621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The control variates technique 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This method is otherwise known as the method of </a:t>
            </a:r>
            <a:r>
              <a:rPr lang="en-US" i="1"/>
              <a:t>Concomitant Information</a:t>
            </a:r>
            <a:r>
              <a:rPr lang="en-US"/>
              <a:t>. </a:t>
            </a:r>
            <a:endParaRPr lang="en-US"/>
          </a:p>
          <a:p>
            <a:r>
              <a:rPr lang="en-US"/>
              <a:t>Let X be an endogenously created random variable whose mean we wish to estimate. </a:t>
            </a:r>
            <a:endParaRPr lang="en-US"/>
          </a:p>
          <a:p>
            <a:r>
              <a:rPr lang="en-US"/>
              <a:t>Let Y be another endogenously created random variable whose mean is known in advance  known as the </a:t>
            </a:r>
            <a:r>
              <a:rPr lang="en-US" i="1"/>
              <a:t>control </a:t>
            </a:r>
            <a:r>
              <a:rPr lang="en-US"/>
              <a:t>variable.</a:t>
            </a:r>
          </a:p>
          <a:p>
            <a:r>
              <a:rPr lang="en-US"/>
              <a:t>Random variable Y is strongly correlated with X. </a:t>
            </a:r>
            <a:endParaRPr lang="en-US"/>
          </a:p>
          <a:p>
            <a:r>
              <a:rPr lang="en-US"/>
              <a:t> </a:t>
            </a: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19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908720"/>
            <a:ext cx="7797800" cy="378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441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540" y="404664"/>
            <a:ext cx="7772400" cy="351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1794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</a:t>
            </a:r>
            <a:r>
              <a:rPr lang="en-US"/>
              <a:t>example of a single server queue </a:t>
            </a:r>
            <a:r>
              <a:rPr lang="en-US">
                <a:effectLst/>
              </a:rPr>
              <a:t/>
            </a:r>
            <a:br>
              <a:rPr lang="en-US">
                <a:effectLst/>
              </a:rPr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Let X be the time a customer spends in the system Then X is negatively correlated with the random variable Y representing the inter-arrival time. (It is also positively correlated with the random variable representing the service time.) </a:t>
            </a:r>
          </a:p>
          <a:p>
            <a:r>
              <a:rPr lang="en-US"/>
              <a:t>Let x1, x2, ..., xn be n i.i.d. observations of X</a:t>
            </a:r>
          </a:p>
          <a:p>
            <a:r>
              <a:rPr lang="en-US"/>
              <a:t>Likewise, let y1, y2, ..., yn be n observations of Y </a:t>
            </a:r>
          </a:p>
          <a:p>
            <a:r>
              <a:rPr lang="en-US"/>
              <a:t>yi is the inter-arrival time associated with the xi observation. </a:t>
            </a:r>
            <a:endParaRPr lang="en-US"/>
          </a:p>
          <a:p>
            <a:pPr marL="0" indent="0">
              <a:buNone/>
            </a:pPr>
            <a:endParaRPr lang="en-US"/>
          </a:p>
          <a:p>
            <a:r>
              <a:rPr lang="en-US"/>
              <a:t> 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5085184"/>
            <a:ext cx="3251200" cy="6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758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confidence interval for the estimate of E(X) using </a:t>
            </a:r>
            <a:endParaRPr lang="en-US"/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8244" y="1952836"/>
            <a:ext cx="1231900" cy="596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564" y="2528900"/>
            <a:ext cx="5976664" cy="32321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7844" y="5697252"/>
            <a:ext cx="19050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9852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853946" cy="1116106"/>
          </a:xfrm>
        </p:spPr>
        <p:txBody>
          <a:bodyPr/>
          <a:lstStyle/>
          <a:p>
            <a:r>
              <a:rPr lang="en-US"/>
              <a:t>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48" y="1160748"/>
            <a:ext cx="7848872" cy="5436604"/>
          </a:xfrm>
        </p:spPr>
        <p:txBody>
          <a:bodyPr/>
          <a:lstStyle/>
          <a:p>
            <a:r>
              <a:rPr lang="en-US"/>
              <a:t>where </a:t>
            </a:r>
            <a:r>
              <a:rPr lang="en-US" sz="2800" b="1"/>
              <a:t>a</a:t>
            </a:r>
            <a:r>
              <a:rPr lang="en-US"/>
              <a:t> is a constant to be estimated and Y is positively or negatively correlated to X </a:t>
            </a:r>
            <a:endParaRPr lang="en-US"/>
          </a:p>
          <a:p>
            <a:r>
              <a:rPr lang="en-US"/>
              <a:t>Again, we have E(Z)=E(X) </a:t>
            </a:r>
            <a:endParaRPr lang="en-US"/>
          </a:p>
          <a:p>
            <a:endParaRPr lang="en-US"/>
          </a:p>
          <a:p>
            <a:r>
              <a:rPr lang="en-US"/>
              <a:t>so that Z has a smaller variance than X if </a:t>
            </a:r>
          </a:p>
          <a:p>
            <a:endParaRPr lang="en-US"/>
          </a:p>
          <a:p>
            <a:r>
              <a:rPr lang="en-US"/>
              <a:t>We select </a:t>
            </a:r>
            <a:r>
              <a:rPr lang="en-US" sz="2800" b="1"/>
              <a:t>a</a:t>
            </a:r>
            <a:r>
              <a:rPr lang="en-US"/>
              <a:t> so that to minimize the right-hand side given in the above expression </a:t>
            </a:r>
            <a:endParaRPr lang="en-US"/>
          </a:p>
          <a:p>
            <a:endParaRPr lang="en-US"/>
          </a:p>
          <a:p>
            <a:pPr lvl="1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732" y="296652"/>
            <a:ext cx="2992332" cy="8640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2472198"/>
            <a:ext cx="5112568" cy="8265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3668" y="3645024"/>
            <a:ext cx="3924436" cy="5480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3848" y="4869159"/>
            <a:ext cx="3384376" cy="2052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4743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04764"/>
            <a:ext cx="7556313" cy="5553236"/>
          </a:xfrm>
        </p:spPr>
        <p:txBody>
          <a:bodyPr>
            <a:normAutofit/>
          </a:bodyPr>
          <a:lstStyle/>
          <a:p>
            <a:r>
              <a:rPr lang="en-US"/>
              <a:t>Now, substituting into the expression for Var(Z) we have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Thus, we always get a reduction in the variance of Z for the optimal value of a, provided that X and Y are correlated </a:t>
            </a:r>
          </a:p>
          <a:p>
            <a:r>
              <a:rPr lang="en-US"/>
              <a:t>The determination of a* requires a priori knowledge of the Var(Y) and Cov (X,Y)</a:t>
            </a:r>
          </a:p>
          <a:p>
            <a:r>
              <a:rPr lang="en-US"/>
              <a:t>The definition of Z can be further generalized using multiple control variables, as follows </a:t>
            </a:r>
            <a:endParaRPr lang="en-US"/>
          </a:p>
          <a:p>
            <a:endParaRPr lang="en-US"/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708040"/>
            <a:ext cx="3378200" cy="1930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5647946"/>
            <a:ext cx="3378200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8251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where ai, i=1,2,...,m, are any real numbers. In this case, </a:t>
            </a:r>
            <a:endParaRPr lang="en-US"/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0528" y="2528900"/>
            <a:ext cx="9113012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05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Check</a:t>
            </a:r>
            <a:r>
              <a:rPr lang="tr-TR" dirty="0" smtClean="0"/>
              <a:t> </a:t>
            </a:r>
            <a:r>
              <a:rPr lang="tr-TR" dirty="0" err="1" smtClean="0"/>
              <a:t>List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pseudo-random number </a:t>
            </a:r>
            <a:r>
              <a:rPr lang="en-US" dirty="0" smtClean="0"/>
              <a:t>generators</a:t>
            </a:r>
            <a:endParaRPr lang="tr-TR" dirty="0" smtClean="0"/>
          </a:p>
          <a:p>
            <a:pPr lvl="1"/>
            <a:r>
              <a:rPr lang="en-US" dirty="0"/>
              <a:t>uniformly distributed in (0,1</a:t>
            </a:r>
            <a:r>
              <a:rPr lang="en-US" dirty="0" smtClean="0"/>
              <a:t>)</a:t>
            </a:r>
            <a:endParaRPr lang="tr-TR" dirty="0" smtClean="0"/>
          </a:p>
          <a:p>
            <a:pPr lvl="1"/>
            <a:r>
              <a:rPr lang="en-US" dirty="0"/>
              <a:t>satisfy statistical criteria of </a:t>
            </a:r>
            <a:r>
              <a:rPr lang="en-US" dirty="0" smtClean="0"/>
              <a:t>independence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/>
              <a:t>the stochastic </a:t>
            </a:r>
            <a:r>
              <a:rPr lang="en-US" dirty="0" err="1"/>
              <a:t>variate</a:t>
            </a:r>
            <a:r>
              <a:rPr lang="en-US" dirty="0"/>
              <a:t> </a:t>
            </a:r>
            <a:r>
              <a:rPr lang="en-US" dirty="0" smtClean="0"/>
              <a:t>generators</a:t>
            </a:r>
            <a:endParaRPr lang="tr-TR" dirty="0"/>
          </a:p>
          <a:p>
            <a:pPr lvl="1"/>
            <a:r>
              <a:rPr lang="tr-TR" dirty="0" err="1" smtClean="0"/>
              <a:t>Similar</a:t>
            </a:r>
            <a:r>
              <a:rPr lang="tr-TR" dirty="0" smtClean="0"/>
              <a:t> </a:t>
            </a:r>
            <a:r>
              <a:rPr lang="tr-TR" dirty="0" err="1" smtClean="0"/>
              <a:t>question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be </a:t>
            </a:r>
            <a:r>
              <a:rPr lang="tr-TR" dirty="0" err="1" smtClean="0"/>
              <a:t>answered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stochastic</a:t>
            </a:r>
            <a:r>
              <a:rPr lang="tr-TR" dirty="0" smtClean="0"/>
              <a:t> </a:t>
            </a:r>
            <a:r>
              <a:rPr lang="tr-TR" dirty="0" err="1" smtClean="0"/>
              <a:t>varıates</a:t>
            </a:r>
            <a:r>
              <a:rPr lang="tr-TR" dirty="0" smtClean="0"/>
              <a:t> </a:t>
            </a:r>
          </a:p>
          <a:p>
            <a:r>
              <a:rPr lang="en-US" dirty="0" smtClean="0"/>
              <a:t> </a:t>
            </a:r>
            <a:r>
              <a:rPr lang="en-US" dirty="0"/>
              <a:t>the logic of the simulation </a:t>
            </a:r>
            <a:r>
              <a:rPr lang="en-US" dirty="0" smtClean="0"/>
              <a:t>program</a:t>
            </a:r>
            <a:endParaRPr lang="tr-TR" dirty="0" smtClean="0"/>
          </a:p>
          <a:p>
            <a:pPr lvl="1"/>
            <a:r>
              <a:rPr lang="en-US" dirty="0"/>
              <a:t>This is a rather difficult </a:t>
            </a:r>
            <a:r>
              <a:rPr lang="en-US" dirty="0" smtClean="0"/>
              <a:t>task</a:t>
            </a:r>
            <a:endParaRPr lang="tr-TR" dirty="0" smtClean="0"/>
          </a:p>
          <a:p>
            <a:pPr lvl="1"/>
            <a:r>
              <a:rPr lang="en-US" dirty="0" smtClean="0"/>
              <a:t>print </a:t>
            </a:r>
            <a:r>
              <a:rPr lang="en-US" dirty="0"/>
              <a:t>out the status </a:t>
            </a:r>
            <a:r>
              <a:rPr lang="en-US" dirty="0" smtClean="0"/>
              <a:t>variables</a:t>
            </a:r>
            <a:r>
              <a:rPr lang="tr-TR" dirty="0" smtClean="0"/>
              <a:t> ,</a:t>
            </a:r>
            <a:r>
              <a:rPr lang="tr-TR" dirty="0" err="1" smtClean="0"/>
              <a:t>event</a:t>
            </a:r>
            <a:r>
              <a:rPr lang="tr-TR" dirty="0" smtClean="0"/>
              <a:t> </a:t>
            </a:r>
            <a:r>
              <a:rPr lang="tr-TR" dirty="0" err="1" smtClean="0"/>
              <a:t>lısts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any</a:t>
            </a:r>
            <a:r>
              <a:rPr lang="tr-TR" dirty="0" smtClean="0"/>
              <a:t> </a:t>
            </a:r>
            <a:r>
              <a:rPr lang="tr-TR" dirty="0" err="1" smtClean="0"/>
              <a:t>relevant</a:t>
            </a:r>
            <a:r>
              <a:rPr lang="tr-TR" dirty="0" smtClean="0"/>
              <a:t> data</a:t>
            </a:r>
          </a:p>
          <a:p>
            <a:r>
              <a:rPr lang="tr-TR" dirty="0" err="1"/>
              <a:t>Relationship</a:t>
            </a:r>
            <a:r>
              <a:rPr lang="tr-TR" dirty="0"/>
              <a:t> </a:t>
            </a:r>
            <a:r>
              <a:rPr lang="tr-TR" dirty="0" err="1" smtClean="0"/>
              <a:t>validity</a:t>
            </a:r>
            <a:endParaRPr lang="tr-TR" dirty="0" smtClean="0"/>
          </a:p>
          <a:p>
            <a:pPr lvl="1"/>
            <a:r>
              <a:rPr lang="en-US" dirty="0"/>
              <a:t>Quite frequently the structure of a system under study is not </a:t>
            </a:r>
            <a:r>
              <a:rPr lang="en-US" dirty="0" smtClean="0"/>
              <a:t>fully </a:t>
            </a:r>
            <a:r>
              <a:rPr lang="en-US" dirty="0"/>
              <a:t>reflected down to its very detail in a simulation </a:t>
            </a:r>
            <a:r>
              <a:rPr lang="en-US" dirty="0" smtClean="0"/>
              <a:t>model</a:t>
            </a:r>
            <a:endParaRPr lang="tr-TR" dirty="0" smtClean="0"/>
          </a:p>
          <a:p>
            <a:r>
              <a:rPr lang="tr-TR" dirty="0" err="1"/>
              <a:t>Output</a:t>
            </a:r>
            <a:r>
              <a:rPr lang="tr-TR" dirty="0"/>
              <a:t> </a:t>
            </a:r>
            <a:r>
              <a:rPr lang="tr-TR" dirty="0" err="1" smtClean="0"/>
              <a:t>validity</a:t>
            </a:r>
            <a:endParaRPr lang="tr-TR" dirty="0" smtClean="0"/>
          </a:p>
          <a:p>
            <a:pPr lvl="1"/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actual</a:t>
            </a:r>
            <a:r>
              <a:rPr lang="tr-TR" dirty="0" smtClean="0"/>
              <a:t> data is data  </a:t>
            </a:r>
            <a:r>
              <a:rPr lang="tr-TR" dirty="0" err="1" smtClean="0"/>
              <a:t>we</a:t>
            </a:r>
            <a:r>
              <a:rPr lang="tr-TR" dirty="0" smtClean="0"/>
              <a:t> can </a:t>
            </a:r>
            <a:r>
              <a:rPr lang="tr-TR" dirty="0" err="1" smtClean="0"/>
              <a:t>compare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simulatıon</a:t>
            </a:r>
            <a:r>
              <a:rPr lang="tr-TR" dirty="0" smtClean="0"/>
              <a:t> model </a:t>
            </a:r>
            <a:r>
              <a:rPr lang="tr-TR" dirty="0" err="1" smtClean="0"/>
              <a:t>results</a:t>
            </a:r>
            <a:endParaRPr lang="tr-TR" dirty="0" smtClean="0"/>
          </a:p>
          <a:p>
            <a:pPr lvl="1"/>
            <a:endParaRPr lang="tr-T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355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mtClean="0"/>
              <a:t>Variance</a:t>
            </a:r>
            <a:r>
              <a:rPr lang="tr-TR" dirty="0" smtClean="0"/>
              <a:t> </a:t>
            </a:r>
            <a:r>
              <a:rPr lang="tr-TR" dirty="0" err="1"/>
              <a:t>R</a:t>
            </a:r>
            <a:r>
              <a:rPr lang="tr-TR" dirty="0" err="1" smtClean="0"/>
              <a:t>eduction</a:t>
            </a:r>
            <a:r>
              <a:rPr lang="tr-TR" dirty="0" smtClean="0"/>
              <a:t> </a:t>
            </a:r>
            <a:r>
              <a:rPr lang="tr-TR" dirty="0" err="1" smtClean="0"/>
              <a:t>Techniques VRT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8474" y="1304764"/>
            <a:ext cx="7556313" cy="4821399"/>
          </a:xfrm>
        </p:spPr>
        <p:txBody>
          <a:bodyPr>
            <a:normAutofit lnSpcReduction="10000"/>
          </a:bodyPr>
          <a:lstStyle/>
          <a:p>
            <a:r>
              <a:rPr lang="en-US"/>
              <a:t>The accuracy of an estimate is proportional to 1/√ n , where n is the sample size. </a:t>
            </a:r>
            <a:endParaRPr lang="en-US"/>
          </a:p>
          <a:p>
            <a:r>
              <a:rPr lang="en-US"/>
              <a:t>One way to increase the accuracy of an estimate  increase n</a:t>
            </a:r>
          </a:p>
          <a:p>
            <a:pPr lvl="1"/>
            <a:r>
              <a:rPr lang="en-US"/>
              <a:t>To halvethe confidence interval 4n shuld be used</a:t>
            </a:r>
          </a:p>
          <a:p>
            <a:r>
              <a:rPr lang="en-US"/>
              <a:t>BUT it requires long time  and expensive ( memory and cpu)</a:t>
            </a:r>
          </a:p>
          <a:p>
            <a:r>
              <a:rPr lang="en-US"/>
              <a:t>An alternative way to increasing the estimate's accuracy is to reduce its variance. </a:t>
            </a:r>
          </a:p>
          <a:p>
            <a:pPr lvl="1"/>
            <a:r>
              <a:rPr lang="en-US"/>
              <a:t>If one can reduce the variance of an endogenously created random variable </a:t>
            </a:r>
            <a:r>
              <a:rPr lang="en-US" b="1"/>
              <a:t>without disturbing its expected value</a:t>
            </a:r>
            <a:r>
              <a:rPr lang="en-US"/>
              <a:t>, then the confidence interval width will be smaller, for the same amount of simulation </a:t>
            </a:r>
            <a:endParaRPr lang="en-US"/>
          </a:p>
          <a:p>
            <a:r>
              <a:rPr lang="en-US"/>
              <a:t>Techniques aiming at reducing the variance of a random variable are known as </a:t>
            </a:r>
            <a:r>
              <a:rPr lang="en-US" b="1" i="1"/>
              <a:t>Variance Reduction Techniques </a:t>
            </a:r>
            <a:endParaRPr lang="en-US" b="1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52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Variance reduction techniques require additional computation in order to be implemented. </a:t>
            </a:r>
            <a:endParaRPr lang="en-US"/>
          </a:p>
          <a:p>
            <a:r>
              <a:rPr lang="en-US" b="1"/>
              <a:t>Not for sure </a:t>
            </a:r>
            <a:r>
              <a:rPr lang="en-US"/>
              <a:t>whether a variance reduction technique will effectively reduce the variance in comparison with straightforward simulation. </a:t>
            </a:r>
          </a:p>
          <a:p>
            <a:r>
              <a:rPr lang="en-US"/>
              <a:t>Common practice is to carry out a plot experiment</a:t>
            </a:r>
          </a:p>
          <a:p>
            <a:r>
              <a:rPr lang="en-US"/>
              <a:t>a) the antithetic variates technique and </a:t>
            </a:r>
          </a:p>
          <a:p>
            <a:r>
              <a:rPr lang="en-US"/>
              <a:t>(b) the control variates technique. </a:t>
            </a: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36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The antithetic variates technique AVT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This is a very simply technique to use and it only requires a few additional instructions in order to be implemented </a:t>
            </a:r>
            <a:endParaRPr lang="en-US"/>
          </a:p>
          <a:p>
            <a:r>
              <a:rPr lang="en-US"/>
              <a:t>No general guarantee of its effectiveness can be given </a:t>
            </a:r>
            <a:endParaRPr lang="en-US"/>
          </a:p>
          <a:p>
            <a:r>
              <a:rPr lang="en-US"/>
              <a:t>T</a:t>
            </a:r>
            <a:r>
              <a:rPr lang="en-US"/>
              <a:t>herefore, a small pilot study may be useful in order to decide whether or not to implement this technique. 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2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Let X be an endogenously created random variable </a:t>
            </a:r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 				</a:t>
            </a:r>
            <a:r>
              <a:rPr lang="en-US"/>
              <a:t>realizations of X obtained in a simulation run. </a:t>
            </a:r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 				</a:t>
            </a:r>
            <a:r>
              <a:rPr lang="en-US"/>
              <a:t>observations of X obtained in a second simulation run. </a:t>
            </a:r>
            <a:endParaRPr lang="en-US"/>
          </a:p>
          <a:p>
            <a:pPr lvl="1"/>
            <a:r>
              <a:rPr lang="en-US"/>
              <a:t> </a:t>
            </a:r>
          </a:p>
          <a:p>
            <a:r>
              <a:rPr lang="en-US"/>
              <a:t>Now, let us define a new random variable </a:t>
            </a:r>
            <a:endParaRPr lang="en-US"/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5676" y="2420888"/>
            <a:ext cx="2032000" cy="596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7644" y="3356992"/>
            <a:ext cx="2362200" cy="711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1700" y="5337212"/>
            <a:ext cx="5143500" cy="93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053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AVT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876800"/>
          </a:xfrm>
        </p:spPr>
        <p:txBody>
          <a:bodyPr/>
          <a:lstStyle/>
          <a:p>
            <a:r>
              <a:rPr lang="en-US"/>
              <a:t>More specifically, let 				   indicates the random variable X as observed in the ith simulation run. We have 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Thus, the expected value of this new random variable Z is identical to that of X. Now, let us examine its variance. We have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2024844"/>
            <a:ext cx="1548172" cy="4384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4068" y="2024844"/>
            <a:ext cx="977900" cy="406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3787" y="2636912"/>
            <a:ext cx="2971389" cy="16561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3908" y="4113076"/>
            <a:ext cx="2952328" cy="1272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881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628" y="1160748"/>
            <a:ext cx="6274537" cy="19750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563" y="2852936"/>
            <a:ext cx="6989577" cy="4680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6432" y="3429000"/>
            <a:ext cx="5803900" cy="2235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7544" y="5934670"/>
            <a:ext cx="54321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where ρ is the correlation between X(1) and X(2)</a:t>
            </a:r>
            <a:br>
              <a:rPr lang="en-US"/>
            </a:b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2809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688</TotalTime>
  <Words>1631</Words>
  <Application>Microsoft Macintosh PowerPoint</Application>
  <PresentationFormat>On-screen Show (4:3)</PresentationFormat>
  <Paragraphs>155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Advantage</vt:lpstr>
      <vt:lpstr>Validation of Simulation Model</vt:lpstr>
      <vt:lpstr>Important but neglected</vt:lpstr>
      <vt:lpstr>Check List</vt:lpstr>
      <vt:lpstr>Variance Reduction Techniques VRT</vt:lpstr>
      <vt:lpstr>VRT</vt:lpstr>
      <vt:lpstr>The antithetic variates technique AVT </vt:lpstr>
      <vt:lpstr>AVT </vt:lpstr>
      <vt:lpstr>AVT cont.</vt:lpstr>
      <vt:lpstr>AVT</vt:lpstr>
      <vt:lpstr>AVT</vt:lpstr>
      <vt:lpstr>Example</vt:lpstr>
      <vt:lpstr>Example Cont. </vt:lpstr>
      <vt:lpstr>Ex. Contrast </vt:lpstr>
      <vt:lpstr>PowerPoint Presentation</vt:lpstr>
      <vt:lpstr>Implementing technique </vt:lpstr>
      <vt:lpstr>PowerPoint Presentation</vt:lpstr>
      <vt:lpstr>PowerPoint Presentation</vt:lpstr>
      <vt:lpstr>PowerPoint Presentation</vt:lpstr>
      <vt:lpstr>PowerPoint Presentation</vt:lpstr>
      <vt:lpstr>The control variates technique  </vt:lpstr>
      <vt:lpstr>PowerPoint Presentation</vt:lpstr>
      <vt:lpstr>PowerPoint Presentation</vt:lpstr>
      <vt:lpstr>Example example of a single server queue  </vt:lpstr>
      <vt:lpstr>Cont.</vt:lpstr>
      <vt:lpstr>a </vt:lpstr>
      <vt:lpstr>Cont.</vt:lpstr>
      <vt:lpstr>Cont.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esra</dc:creator>
  <cp:lastModifiedBy>mustafa kasapbasi</cp:lastModifiedBy>
  <cp:revision>45</cp:revision>
  <dcterms:created xsi:type="dcterms:W3CDTF">2013-12-12T19:36:17Z</dcterms:created>
  <dcterms:modified xsi:type="dcterms:W3CDTF">2013-12-13T15:39:41Z</dcterms:modified>
</cp:coreProperties>
</file>