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57"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58"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5470"/>
  </p:normalViewPr>
  <p:slideViewPr>
    <p:cSldViewPr snapToGrid="0" snapToObjects="1">
      <p:cViewPr varScale="1">
        <p:scale>
          <a:sx n="80" d="100"/>
          <a:sy n="80" d="100"/>
        </p:scale>
        <p:origin x="224"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05E4D2CF-D4CC-ED4B-892E-9D32F2418399}"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1949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5E4D2CF-D4CC-ED4B-892E-9D32F2418399}"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5532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5E4D2CF-D4CC-ED4B-892E-9D32F2418399}"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893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5E4D2CF-D4CC-ED4B-892E-9D32F2418399}"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62259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05E4D2CF-D4CC-ED4B-892E-9D32F2418399}"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214746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05E4D2CF-D4CC-ED4B-892E-9D32F2418399}"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43879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05E4D2CF-D4CC-ED4B-892E-9D32F2418399}" type="datetimeFigureOut">
              <a:rPr lang="en-US" smtClean="0"/>
              <a:t>12/13/17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05E4D2CF-D4CC-ED4B-892E-9D32F2418399}" type="datetimeFigureOut">
              <a:rPr lang="en-US" smtClean="0"/>
              <a:t>12/13/17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26944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4D2CF-D4CC-ED4B-892E-9D32F2418399}" type="datetimeFigureOut">
              <a:rPr lang="en-US" smtClean="0"/>
              <a:t>12/13/17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214275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05E4D2CF-D4CC-ED4B-892E-9D32F2418399}"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1608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05E4D2CF-D4CC-ED4B-892E-9D32F2418399}"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63311-9063-5440-B900-18D591D59466}" type="slidenum">
              <a:rPr lang="en-US" smtClean="0"/>
              <a:t>‹#›</a:t>
            </a:fld>
            <a:endParaRPr lang="en-US"/>
          </a:p>
        </p:txBody>
      </p:sp>
    </p:spTree>
    <p:extLst>
      <p:ext uri="{BB962C8B-B14F-4D97-AF65-F5344CB8AC3E}">
        <p14:creationId xmlns:p14="http://schemas.microsoft.com/office/powerpoint/2010/main" val="18694701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4D2CF-D4CC-ED4B-892E-9D32F2418399}" type="datetimeFigureOut">
              <a:rPr lang="en-US" smtClean="0"/>
              <a:t>12/13/17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63311-9063-5440-B900-18D591D59466}" type="slidenum">
              <a:rPr lang="en-US" smtClean="0"/>
              <a:t>‹#›</a:t>
            </a:fld>
            <a:endParaRPr lang="en-US"/>
          </a:p>
        </p:txBody>
      </p:sp>
    </p:spTree>
    <p:extLst>
      <p:ext uri="{BB962C8B-B14F-4D97-AF65-F5344CB8AC3E}">
        <p14:creationId xmlns:p14="http://schemas.microsoft.com/office/powerpoint/2010/main" val="593209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tutorials.jenkov.com/java-concurrency/locks.html" TargetMode="External"/><Relationship Id="rId4" Type="http://schemas.openxmlformats.org/officeDocument/2006/relationships/hyperlink" Target="http://tutorials.jenkov.com/java-concurrent-util/atomicinteger.html" TargetMode="External"/><Relationship Id="rId1" Type="http://schemas.openxmlformats.org/officeDocument/2006/relationships/slideLayout" Target="../slideLayouts/slideLayout2.xml"/><Relationship Id="rId2" Type="http://schemas.openxmlformats.org/officeDocument/2006/relationships/hyperlink" Target="http://tutorials.jenkov.com/java-concurrency/synchronized.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utorials.jenkov.com/java-concurrency/race-conditions-and-critical-sections.html" TargetMode="Externa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tutorials.jenkov.com/java-concurrency/race-conditions-and-critical-sections.html" TargetMode="External"/><Relationship Id="rId4" Type="http://schemas.openxmlformats.org/officeDocument/2006/relationships/hyperlink" Target="https://www.journaldev.com/1034/java-blockingqueue-example" TargetMode="External"/><Relationship Id="rId1" Type="http://schemas.openxmlformats.org/officeDocument/2006/relationships/slideLayout" Target="../slideLayouts/slideLayout2.xml"/><Relationship Id="rId2" Type="http://schemas.openxmlformats.org/officeDocument/2006/relationships/hyperlink" Target="https://dzone.com/articles/threads-top-80-inter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madesoeasy.com/2015/03/wait-and-notify-methods-definition-8.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madesoeasy.com/2015/03/volatile-keyword-in-java-differenc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madesoeasy.com/2015/03/can-we-start-thread-again.html" TargetMode="External"/><Relationship Id="rId3" Type="http://schemas.openxmlformats.org/officeDocument/2006/relationships/hyperlink" Target="http://www.javamadesoeasy.com/2015/03/thread-states-thread-life-cycle-in-java.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madesoeasy.com/2015/03/race-condition-in-multithreading-and.html" TargetMode="External"/><Relationship Id="rId3" Type="http://schemas.openxmlformats.org/officeDocument/2006/relationships/hyperlink" Target="http://www.javamadesoeasy.com/2015/03/synchronization-blocks-and-method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madesoeasy.com/2015/03/wait-and-notify-methods-definition-8.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Thread ++ JAVA</a:t>
            </a:r>
            <a:endParaRPr lang="en-US" dirty="0"/>
          </a:p>
        </p:txBody>
      </p:sp>
      <p:sp>
        <p:nvSpPr>
          <p:cNvPr id="3" name="Subtitle 2"/>
          <p:cNvSpPr>
            <a:spLocks noGrp="1"/>
          </p:cNvSpPr>
          <p:nvPr>
            <p:ph type="subTitle" idx="1"/>
          </p:nvPr>
        </p:nvSpPr>
        <p:spPr/>
        <p:txBody>
          <a:bodyPr/>
          <a:lstStyle/>
          <a:p>
            <a:r>
              <a:rPr lang="en-US" dirty="0" smtClean="0"/>
              <a:t>Dr. Mustafa </a:t>
            </a:r>
            <a:r>
              <a:rPr lang="en-US" dirty="0" err="1" smtClean="0"/>
              <a:t>Cem</a:t>
            </a:r>
            <a:r>
              <a:rPr lang="en-US" dirty="0" smtClean="0"/>
              <a:t> </a:t>
            </a:r>
            <a:r>
              <a:rPr lang="en-US" dirty="0" err="1" smtClean="0"/>
              <a:t>Kasapbaşı</a:t>
            </a:r>
            <a:endParaRPr lang="en-US" dirty="0"/>
          </a:p>
        </p:txBody>
      </p:sp>
    </p:spTree>
    <p:extLst>
      <p:ext uri="{BB962C8B-B14F-4D97-AF65-F5344CB8AC3E}">
        <p14:creationId xmlns:p14="http://schemas.microsoft.com/office/powerpoint/2010/main" val="894429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Critical </a:t>
            </a:r>
            <a:r>
              <a:rPr lang="en-US" b="1" dirty="0" smtClean="0"/>
              <a:t>Sections</a:t>
            </a:r>
            <a:endParaRPr lang="en-US" dirty="0"/>
          </a:p>
        </p:txBody>
      </p:sp>
      <p:sp>
        <p:nvSpPr>
          <p:cNvPr id="3" name="Content Placeholder 2"/>
          <p:cNvSpPr>
            <a:spLocks noGrp="1"/>
          </p:cNvSpPr>
          <p:nvPr>
            <p:ph idx="1"/>
          </p:nvPr>
        </p:nvSpPr>
        <p:spPr/>
        <p:txBody>
          <a:bodyPr/>
          <a:lstStyle/>
          <a:p>
            <a:r>
              <a:rPr lang="en-US" dirty="0" smtClean="0"/>
              <a:t>R</a:t>
            </a:r>
            <a:r>
              <a:rPr lang="en-US" dirty="0"/>
              <a:t>unning more than one thread inside the same application does not by itself cause problems. The problems arise when multiple threads access the same resources. For instance the same memory (variables, arrays, or objects), systems (databases, web services etc.) or files</a:t>
            </a:r>
            <a:r>
              <a:rPr lang="en-US" dirty="0" smtClean="0"/>
              <a:t>.</a:t>
            </a:r>
          </a:p>
          <a:p>
            <a:r>
              <a:rPr lang="en-US" dirty="0"/>
              <a:t>In fact, problems only arise if one or more of the threads write to these resources. It is safe to let multiple threads read the same resources, as long as the resources do not change.</a:t>
            </a:r>
          </a:p>
        </p:txBody>
      </p:sp>
      <p:pic>
        <p:nvPicPr>
          <p:cNvPr id="4" name="Picture 3"/>
          <p:cNvPicPr>
            <a:picLocks noChangeAspect="1"/>
          </p:cNvPicPr>
          <p:nvPr/>
        </p:nvPicPr>
        <p:blipFill>
          <a:blip r:embed="rId2"/>
          <a:stretch>
            <a:fillRect/>
          </a:stretch>
        </p:blipFill>
        <p:spPr>
          <a:xfrm>
            <a:off x="3511550" y="4775200"/>
            <a:ext cx="4584700" cy="1701800"/>
          </a:xfrm>
          <a:prstGeom prst="rect">
            <a:avLst/>
          </a:prstGeom>
        </p:spPr>
      </p:pic>
    </p:spTree>
    <p:extLst>
      <p:ext uri="{BB962C8B-B14F-4D97-AF65-F5344CB8AC3E}">
        <p14:creationId xmlns:p14="http://schemas.microsoft.com/office/powerpoint/2010/main" val="175000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Imagine if two threads, A and B, are executing the add method on the same instance of the </a:t>
            </a:r>
            <a:r>
              <a:rPr lang="en-US" dirty="0" err="1"/>
              <a:t>Counterclass</a:t>
            </a:r>
            <a:r>
              <a:rPr lang="en-US" dirty="0"/>
              <a:t>. There is no way to know when the operating system switches between the two threads. The code in the add() method is not executed as a single atomic instruction by the Java virtual machine. Rather it is executed as a set of smaller instructions, similar to this:</a:t>
            </a:r>
          </a:p>
          <a:p>
            <a:r>
              <a:rPr lang="en-US" dirty="0"/>
              <a:t>Read </a:t>
            </a:r>
            <a:r>
              <a:rPr lang="en-US" dirty="0" err="1"/>
              <a:t>this.count</a:t>
            </a:r>
            <a:r>
              <a:rPr lang="en-US" dirty="0"/>
              <a:t> from memory into register.</a:t>
            </a:r>
          </a:p>
          <a:p>
            <a:r>
              <a:rPr lang="en-US" dirty="0"/>
              <a:t>Add value to register.</a:t>
            </a:r>
          </a:p>
          <a:p>
            <a:r>
              <a:rPr lang="en-US" dirty="0"/>
              <a:t>Write register to memory.</a:t>
            </a:r>
          </a:p>
          <a:p>
            <a:r>
              <a:rPr lang="en-US" dirty="0"/>
              <a:t>Observe what happens with the following mixed execution of threads A and B:</a:t>
            </a:r>
          </a:p>
          <a:p>
            <a:endParaRPr lang="en-US" dirty="0"/>
          </a:p>
        </p:txBody>
      </p:sp>
      <p:pic>
        <p:nvPicPr>
          <p:cNvPr id="4" name="Picture 3"/>
          <p:cNvPicPr>
            <a:picLocks noChangeAspect="1"/>
          </p:cNvPicPr>
          <p:nvPr/>
        </p:nvPicPr>
        <p:blipFill>
          <a:blip r:embed="rId2"/>
          <a:stretch>
            <a:fillRect/>
          </a:stretch>
        </p:blipFill>
        <p:spPr>
          <a:xfrm>
            <a:off x="7030357" y="56357"/>
            <a:ext cx="4584700" cy="1701800"/>
          </a:xfrm>
          <a:prstGeom prst="rect">
            <a:avLst/>
          </a:prstGeom>
        </p:spPr>
      </p:pic>
    </p:spTree>
    <p:extLst>
      <p:ext uri="{BB962C8B-B14F-4D97-AF65-F5344CB8AC3E}">
        <p14:creationId xmlns:p14="http://schemas.microsoft.com/office/powerpoint/2010/main" val="144870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b="1" dirty="0"/>
              <a:t>Race Conditions in Critical Sections</a:t>
            </a:r>
          </a:p>
          <a:p>
            <a:r>
              <a:rPr lang="en-US" dirty="0"/>
              <a:t>The code in the add() method in the example earlier contains a critical section. When multiple threads execute this critical section, race conditions occur.</a:t>
            </a:r>
          </a:p>
          <a:p>
            <a:r>
              <a:rPr lang="en-US" dirty="0"/>
              <a:t>More formally, the situation where two threads compete for the same resource, where the sequence in which the resource is accessed is significant, is called race conditions. A code section that leads to race conditions is called a critical section.</a:t>
            </a:r>
          </a:p>
          <a:p>
            <a:endParaRPr lang="en-US" dirty="0"/>
          </a:p>
        </p:txBody>
      </p:sp>
      <p:pic>
        <p:nvPicPr>
          <p:cNvPr id="4" name="Picture 3"/>
          <p:cNvPicPr>
            <a:picLocks noChangeAspect="1"/>
          </p:cNvPicPr>
          <p:nvPr/>
        </p:nvPicPr>
        <p:blipFill>
          <a:blip r:embed="rId2"/>
          <a:stretch>
            <a:fillRect/>
          </a:stretch>
        </p:blipFill>
        <p:spPr>
          <a:xfrm>
            <a:off x="742950" y="365125"/>
            <a:ext cx="8699500" cy="1943100"/>
          </a:xfrm>
          <a:prstGeom prst="rect">
            <a:avLst/>
          </a:prstGeom>
        </p:spPr>
      </p:pic>
    </p:spTree>
    <p:extLst>
      <p:ext uri="{BB962C8B-B14F-4D97-AF65-F5344CB8AC3E}">
        <p14:creationId xmlns:p14="http://schemas.microsoft.com/office/powerpoint/2010/main" val="496060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Preventing Race Conditions</a:t>
            </a:r>
            <a:endParaRPr lang="en-US" dirty="0"/>
          </a:p>
        </p:txBody>
      </p:sp>
      <p:sp>
        <p:nvSpPr>
          <p:cNvPr id="3" name="Content Placeholder 2"/>
          <p:cNvSpPr>
            <a:spLocks noGrp="1"/>
          </p:cNvSpPr>
          <p:nvPr>
            <p:ph idx="1"/>
          </p:nvPr>
        </p:nvSpPr>
        <p:spPr/>
        <p:txBody>
          <a:bodyPr/>
          <a:lstStyle/>
          <a:p>
            <a:r>
              <a:rPr lang="en-US" dirty="0" smtClean="0"/>
              <a:t>To </a:t>
            </a:r>
            <a:r>
              <a:rPr lang="en-US" dirty="0"/>
              <a:t>prevent race conditions from occurring you must make sure that the critical section is executed as an atomic instruction. That means that once a single thread is executing it, no other threads can execute it until the first thread has left the critical section.</a:t>
            </a:r>
          </a:p>
          <a:p>
            <a:r>
              <a:rPr lang="en-US" dirty="0"/>
              <a:t>Race conditions can be avoided by proper thread synchronization in critical sections. Thread synchronization can be achieved using a </a:t>
            </a:r>
            <a:r>
              <a:rPr lang="en-US" b="1" dirty="0">
                <a:hlinkClick r:id="rId2"/>
              </a:rPr>
              <a:t>synchronized block of Java code</a:t>
            </a:r>
            <a:r>
              <a:rPr lang="en-US" dirty="0"/>
              <a:t>. Thread synchronization can also be achieved using other synchronization constructs like </a:t>
            </a:r>
            <a:r>
              <a:rPr lang="en-US" b="1" dirty="0">
                <a:hlinkClick r:id="rId3"/>
              </a:rPr>
              <a:t>locks</a:t>
            </a:r>
            <a:r>
              <a:rPr lang="en-US" dirty="0"/>
              <a:t> or atomic variables like </a:t>
            </a:r>
            <a:r>
              <a:rPr lang="en-US" b="1" dirty="0">
                <a:hlinkClick r:id="rId4"/>
              </a:rPr>
              <a:t>java.util.concurrent.atomic.AtomicInteger</a:t>
            </a:r>
            <a:r>
              <a:rPr lang="en-US" dirty="0"/>
              <a:t>.</a:t>
            </a:r>
          </a:p>
          <a:p>
            <a:endParaRPr lang="en-US" dirty="0"/>
          </a:p>
        </p:txBody>
      </p:sp>
    </p:spTree>
    <p:extLst>
      <p:ext uri="{BB962C8B-B14F-4D97-AF65-F5344CB8AC3E}">
        <p14:creationId xmlns:p14="http://schemas.microsoft.com/office/powerpoint/2010/main" val="81650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Critical Section </a:t>
            </a:r>
            <a:r>
              <a:rPr lang="en-US" b="1" dirty="0" smtClean="0"/>
              <a:t>Throughput</a:t>
            </a:r>
            <a:endParaRPr lang="en-US" dirty="0"/>
          </a:p>
        </p:txBody>
      </p:sp>
      <p:sp>
        <p:nvSpPr>
          <p:cNvPr id="3" name="Content Placeholder 2"/>
          <p:cNvSpPr>
            <a:spLocks noGrp="1"/>
          </p:cNvSpPr>
          <p:nvPr>
            <p:ph idx="1"/>
          </p:nvPr>
        </p:nvSpPr>
        <p:spPr>
          <a:xfrm>
            <a:off x="838200" y="1292225"/>
            <a:ext cx="10515600" cy="4351338"/>
          </a:xfrm>
        </p:spPr>
        <p:txBody>
          <a:bodyPr/>
          <a:lstStyle/>
          <a:p>
            <a:r>
              <a:rPr lang="en-US" dirty="0"/>
              <a:t>For smaller critical sections making the whole critical section a synchronized block may work. But, for larger critical sections it may be beneficial to break the critical section into smaller critical sections, to allow multiple threads to execute each a smaller critical section. This may decrease contention on the shared resource, and thus increase throughput of the total critical section.</a:t>
            </a:r>
          </a:p>
          <a:p>
            <a:r>
              <a:rPr lang="en-US" dirty="0"/>
              <a:t>Here is a very simplified Java code example to show what I mean:</a:t>
            </a:r>
          </a:p>
          <a:p>
            <a:endParaRPr lang="en-US" dirty="0"/>
          </a:p>
        </p:txBody>
      </p:sp>
      <p:pic>
        <p:nvPicPr>
          <p:cNvPr id="5" name="Picture 4"/>
          <p:cNvPicPr>
            <a:picLocks noChangeAspect="1"/>
          </p:cNvPicPr>
          <p:nvPr/>
        </p:nvPicPr>
        <p:blipFill>
          <a:blip r:embed="rId2"/>
          <a:stretch>
            <a:fillRect/>
          </a:stretch>
        </p:blipFill>
        <p:spPr>
          <a:xfrm>
            <a:off x="0" y="4146721"/>
            <a:ext cx="4216400" cy="2711279"/>
          </a:xfrm>
          <a:prstGeom prst="rect">
            <a:avLst/>
          </a:prstGeom>
        </p:spPr>
      </p:pic>
      <p:pic>
        <p:nvPicPr>
          <p:cNvPr id="6" name="Picture 5"/>
          <p:cNvPicPr>
            <a:picLocks noChangeAspect="1"/>
          </p:cNvPicPr>
          <p:nvPr/>
        </p:nvPicPr>
        <p:blipFill>
          <a:blip r:embed="rId3"/>
          <a:stretch>
            <a:fillRect/>
          </a:stretch>
        </p:blipFill>
        <p:spPr>
          <a:xfrm>
            <a:off x="7391400" y="4130996"/>
            <a:ext cx="4800600" cy="2727004"/>
          </a:xfrm>
          <a:prstGeom prst="rect">
            <a:avLst/>
          </a:prstGeom>
        </p:spPr>
      </p:pic>
    </p:spTree>
    <p:extLst>
      <p:ext uri="{BB962C8B-B14F-4D97-AF65-F5344CB8AC3E}">
        <p14:creationId xmlns:p14="http://schemas.microsoft.com/office/powerpoint/2010/main" val="1186090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Thread Safety and Shared </a:t>
            </a:r>
            <a:r>
              <a:rPr lang="en-US" b="1" dirty="0" smtClean="0"/>
              <a:t>Resources</a:t>
            </a:r>
            <a:endParaRPr lang="en-US" dirty="0"/>
          </a:p>
        </p:txBody>
      </p:sp>
      <p:sp>
        <p:nvSpPr>
          <p:cNvPr id="3" name="Content Placeholder 2"/>
          <p:cNvSpPr>
            <a:spLocks noGrp="1"/>
          </p:cNvSpPr>
          <p:nvPr>
            <p:ph idx="1"/>
          </p:nvPr>
        </p:nvSpPr>
        <p:spPr/>
        <p:txBody>
          <a:bodyPr>
            <a:normAutofit/>
          </a:bodyPr>
          <a:lstStyle/>
          <a:p>
            <a:r>
              <a:rPr lang="en-US" dirty="0"/>
              <a:t>Code that is safe to call by multiple threads simultaneously is called </a:t>
            </a:r>
            <a:r>
              <a:rPr lang="en-US" i="1" dirty="0"/>
              <a:t>thread safe</a:t>
            </a:r>
            <a:r>
              <a:rPr lang="en-US" dirty="0"/>
              <a:t>. If a piece of code is thread safe, then it contains no </a:t>
            </a:r>
            <a:r>
              <a:rPr lang="en-US" b="1" dirty="0">
                <a:hlinkClick r:id="rId2"/>
              </a:rPr>
              <a:t>race conditions</a:t>
            </a:r>
            <a:r>
              <a:rPr lang="en-US" dirty="0"/>
              <a:t>. Race condition only occur when multiple threads update shared resources. Therefore it is important to know what resources Java threads share when executing</a:t>
            </a:r>
            <a:r>
              <a:rPr lang="en-US" dirty="0" smtClean="0"/>
              <a:t>.</a:t>
            </a:r>
            <a:endParaRPr lang="en-US" b="1" dirty="0" smtClean="0"/>
          </a:p>
          <a:p>
            <a:r>
              <a:rPr lang="en-US" b="1" dirty="0" smtClean="0"/>
              <a:t>Local Variables</a:t>
            </a:r>
          </a:p>
          <a:p>
            <a:pPr lvl="1"/>
            <a:r>
              <a:rPr lang="en-US" dirty="0"/>
              <a:t>Local variables are stored in each thread's own stack. That means that local variables are never shared between threads. That also means that all local primitive variables are thread safe. </a:t>
            </a:r>
          </a:p>
        </p:txBody>
      </p:sp>
      <p:pic>
        <p:nvPicPr>
          <p:cNvPr id="4" name="Picture 3"/>
          <p:cNvPicPr>
            <a:picLocks noChangeAspect="1"/>
          </p:cNvPicPr>
          <p:nvPr/>
        </p:nvPicPr>
        <p:blipFill>
          <a:blip r:embed="rId3"/>
          <a:stretch>
            <a:fillRect/>
          </a:stretch>
        </p:blipFill>
        <p:spPr>
          <a:xfrm>
            <a:off x="6096000" y="5175250"/>
            <a:ext cx="2768600" cy="1460500"/>
          </a:xfrm>
          <a:prstGeom prst="rect">
            <a:avLst/>
          </a:prstGeom>
        </p:spPr>
      </p:pic>
    </p:spTree>
    <p:extLst>
      <p:ext uri="{BB962C8B-B14F-4D97-AF65-F5344CB8AC3E}">
        <p14:creationId xmlns:p14="http://schemas.microsoft.com/office/powerpoint/2010/main" val="12260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Thread Safety and Shared Resources</a:t>
            </a:r>
            <a:endParaRPr lang="en-US" dirty="0"/>
          </a:p>
        </p:txBody>
      </p:sp>
      <p:sp>
        <p:nvSpPr>
          <p:cNvPr id="3" name="Content Placeholder 2"/>
          <p:cNvSpPr>
            <a:spLocks noGrp="1"/>
          </p:cNvSpPr>
          <p:nvPr>
            <p:ph idx="1"/>
          </p:nvPr>
        </p:nvSpPr>
        <p:spPr/>
        <p:txBody>
          <a:bodyPr/>
          <a:lstStyle/>
          <a:p>
            <a:r>
              <a:rPr lang="en-US" b="1" dirty="0"/>
              <a:t>Local Object References</a:t>
            </a:r>
          </a:p>
          <a:p>
            <a:pPr lvl="1"/>
            <a:r>
              <a:rPr lang="en-US" dirty="0"/>
              <a:t>Local references to objects are a bit different. The reference itself is not shared. The object referenced however, is not stored in each </a:t>
            </a:r>
            <a:r>
              <a:rPr lang="en-US" dirty="0" err="1"/>
              <a:t>threads's</a:t>
            </a:r>
            <a:r>
              <a:rPr lang="en-US" dirty="0"/>
              <a:t> local stack. All objects are stored in the shared heap.</a:t>
            </a:r>
          </a:p>
          <a:p>
            <a:pPr lvl="1"/>
            <a:r>
              <a:rPr lang="en-US" dirty="0"/>
              <a:t>If an object created locally never escapes the method it was created in, it is thread safe. In fact you can also pass it on to other methods and objects as long as none of these methods or objects make the passed object available to other threads</a:t>
            </a:r>
            <a:r>
              <a:rPr lang="en-US" dirty="0" smtClean="0"/>
              <a:t>.</a:t>
            </a:r>
            <a:endParaRPr lang="en-US" dirty="0"/>
          </a:p>
        </p:txBody>
      </p:sp>
      <p:pic>
        <p:nvPicPr>
          <p:cNvPr id="4" name="Picture 3"/>
          <p:cNvPicPr>
            <a:picLocks noChangeAspect="1"/>
          </p:cNvPicPr>
          <p:nvPr/>
        </p:nvPicPr>
        <p:blipFill>
          <a:blip r:embed="rId2"/>
          <a:stretch>
            <a:fillRect/>
          </a:stretch>
        </p:blipFill>
        <p:spPr>
          <a:xfrm>
            <a:off x="3778250" y="4356100"/>
            <a:ext cx="4864100" cy="2362200"/>
          </a:xfrm>
          <a:prstGeom prst="rect">
            <a:avLst/>
          </a:prstGeom>
        </p:spPr>
      </p:pic>
    </p:spTree>
    <p:extLst>
      <p:ext uri="{BB962C8B-B14F-4D97-AF65-F5344CB8AC3E}">
        <p14:creationId xmlns:p14="http://schemas.microsoft.com/office/powerpoint/2010/main" val="41040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Thread Safety and Shared Resources</a:t>
            </a:r>
            <a:endParaRPr lang="en-US" dirty="0"/>
          </a:p>
        </p:txBody>
      </p:sp>
      <p:sp>
        <p:nvSpPr>
          <p:cNvPr id="3" name="Content Placeholder 2"/>
          <p:cNvSpPr>
            <a:spLocks noGrp="1"/>
          </p:cNvSpPr>
          <p:nvPr>
            <p:ph idx="1"/>
          </p:nvPr>
        </p:nvSpPr>
        <p:spPr/>
        <p:txBody>
          <a:bodyPr/>
          <a:lstStyle/>
          <a:p>
            <a:r>
              <a:rPr lang="en-US" b="1" dirty="0"/>
              <a:t>Object Member Variables</a:t>
            </a:r>
          </a:p>
          <a:p>
            <a:pPr lvl="1"/>
            <a:r>
              <a:rPr lang="en-US" dirty="0"/>
              <a:t>Object member variables (fields) are stored on the heap along with the object. Therefore, if two threads call a method on the same object instance and this method updates object member variables, the method is not thread safe. Here is an example of a method that is not thread safe:</a:t>
            </a:r>
          </a:p>
        </p:txBody>
      </p:sp>
      <p:pic>
        <p:nvPicPr>
          <p:cNvPr id="4" name="Picture 3"/>
          <p:cNvPicPr>
            <a:picLocks noChangeAspect="1"/>
          </p:cNvPicPr>
          <p:nvPr/>
        </p:nvPicPr>
        <p:blipFill>
          <a:blip r:embed="rId2"/>
          <a:stretch>
            <a:fillRect/>
          </a:stretch>
        </p:blipFill>
        <p:spPr>
          <a:xfrm>
            <a:off x="2216150" y="3632200"/>
            <a:ext cx="5143500" cy="1498600"/>
          </a:xfrm>
          <a:prstGeom prst="rect">
            <a:avLst/>
          </a:prstGeom>
        </p:spPr>
      </p:pic>
    </p:spTree>
    <p:extLst>
      <p:ext uri="{BB962C8B-B14F-4D97-AF65-F5344CB8AC3E}">
        <p14:creationId xmlns:p14="http://schemas.microsoft.com/office/powerpoint/2010/main" val="213739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https://dzone.com/articles/threads-top-80-interview</a:t>
            </a:r>
            <a:endParaRPr lang="en-US" dirty="0" smtClean="0"/>
          </a:p>
          <a:p>
            <a:r>
              <a:rPr lang="en-US" dirty="0" smtClean="0">
                <a:hlinkClick r:id="rId3"/>
              </a:rPr>
              <a:t>http://tutorials.jenkov.com/java-concurrency/race-conditions-and-critical-sections.html</a:t>
            </a:r>
            <a:r>
              <a:rPr lang="en-US" dirty="0" smtClean="0"/>
              <a:t>  </a:t>
            </a:r>
          </a:p>
          <a:p>
            <a:r>
              <a:rPr lang="en-US" dirty="0" smtClean="0">
                <a:hlinkClick r:id="rId4"/>
              </a:rPr>
              <a:t>https://www.journaldev.com/1034/java-blockingqueue-example</a:t>
            </a:r>
            <a:r>
              <a:rPr lang="en-US" dirty="0" smtClean="0"/>
              <a:t> </a:t>
            </a:r>
            <a:endParaRPr lang="en-US" dirty="0"/>
          </a:p>
        </p:txBody>
      </p:sp>
    </p:spTree>
    <p:extLst>
      <p:ext uri="{BB962C8B-B14F-4D97-AF65-F5344CB8AC3E}">
        <p14:creationId xmlns:p14="http://schemas.microsoft.com/office/powerpoint/2010/main" val="150456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LAB PRODUCER </a:t>
            </a:r>
            <a:r>
              <a:rPr lang="en-US" dirty="0" smtClean="0"/>
              <a:t>CONSUMER</a:t>
            </a:r>
            <a:endParaRPr lang="en-US" dirty="0"/>
          </a:p>
        </p:txBody>
      </p:sp>
      <p:sp>
        <p:nvSpPr>
          <p:cNvPr id="3" name="Content Placeholder 2"/>
          <p:cNvSpPr>
            <a:spLocks noGrp="1"/>
          </p:cNvSpPr>
          <p:nvPr>
            <p:ph idx="1"/>
          </p:nvPr>
        </p:nvSpPr>
        <p:spPr/>
        <p:txBody>
          <a:bodyPr/>
          <a:lstStyle/>
          <a:p>
            <a:r>
              <a:rPr lang="en-US" dirty="0"/>
              <a:t> </a:t>
            </a:r>
            <a:r>
              <a:rPr lang="en-US" b="1" dirty="0" err="1" smtClean="0"/>
              <a:t>BlockingQueue</a:t>
            </a:r>
            <a:r>
              <a:rPr lang="en-US" b="1" dirty="0" smtClean="0"/>
              <a:t> </a:t>
            </a:r>
          </a:p>
          <a:p>
            <a:pPr lvl="1"/>
            <a:r>
              <a:rPr lang="en-US" dirty="0" err="1" smtClean="0"/>
              <a:t>ArrayBlockingQueue</a:t>
            </a:r>
            <a:r>
              <a:rPr lang="en-US" dirty="0" smtClean="0"/>
              <a:t>, </a:t>
            </a:r>
          </a:p>
          <a:p>
            <a:pPr lvl="1"/>
            <a:r>
              <a:rPr lang="en-US" dirty="0" err="1" smtClean="0"/>
              <a:t>LinkedBlockingQueue</a:t>
            </a:r>
            <a:r>
              <a:rPr lang="en-US" dirty="0"/>
              <a:t>, </a:t>
            </a:r>
            <a:r>
              <a:rPr lang="en-US" dirty="0" smtClean="0"/>
              <a:t>  </a:t>
            </a:r>
          </a:p>
          <a:p>
            <a:pPr lvl="1"/>
            <a:r>
              <a:rPr lang="en-US" dirty="0" err="1" smtClean="0"/>
              <a:t>PriorityBlockingQueue</a:t>
            </a:r>
            <a:r>
              <a:rPr lang="en-US" dirty="0" smtClean="0"/>
              <a:t>,</a:t>
            </a:r>
          </a:p>
          <a:p>
            <a:pPr lvl="1"/>
            <a:r>
              <a:rPr lang="en-US" dirty="0"/>
              <a:t> </a:t>
            </a:r>
            <a:r>
              <a:rPr lang="en-US" dirty="0" err="1" smtClean="0"/>
              <a:t>SynchronousQueue</a:t>
            </a:r>
            <a:r>
              <a:rPr lang="en-US" dirty="0"/>
              <a:t> </a:t>
            </a:r>
          </a:p>
          <a:p>
            <a:r>
              <a:rPr lang="en-US" dirty="0"/>
              <a:t>put(E e): This method is used to insert elements to the queue. If the queue is full, it waits for the space to be available.</a:t>
            </a:r>
          </a:p>
          <a:p>
            <a:r>
              <a:rPr lang="en-US" dirty="0"/>
              <a:t>E take(): This method retrieves and remove the element from the head of the queue. If queue is empty it waits for the element to be available.</a:t>
            </a:r>
          </a:p>
          <a:p>
            <a:endParaRPr lang="en-US" dirty="0" smtClean="0"/>
          </a:p>
        </p:txBody>
      </p:sp>
    </p:spTree>
    <p:extLst>
      <p:ext uri="{BB962C8B-B14F-4D97-AF65-F5344CB8AC3E}">
        <p14:creationId xmlns:p14="http://schemas.microsoft.com/office/powerpoint/2010/main" val="564325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Thread in java?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Threads </a:t>
            </a:r>
            <a:r>
              <a:rPr lang="en-US" dirty="0"/>
              <a:t>consumes CPU in best possible manner, hence enables multi processing. Multi threading reduces idle time of CPU which improves performance of application.</a:t>
            </a:r>
          </a:p>
          <a:p>
            <a:r>
              <a:rPr lang="en-US" dirty="0"/>
              <a:t>Thread are light weight process.</a:t>
            </a:r>
          </a:p>
          <a:p>
            <a:r>
              <a:rPr lang="en-US" dirty="0"/>
              <a:t>A thread class belongs to </a:t>
            </a:r>
            <a:r>
              <a:rPr lang="en-US" dirty="0" err="1"/>
              <a:t>java.lang</a:t>
            </a:r>
            <a:r>
              <a:rPr lang="en-US" dirty="0"/>
              <a:t> package.</a:t>
            </a:r>
          </a:p>
          <a:p>
            <a:r>
              <a:rPr lang="en-US" dirty="0"/>
              <a:t>We can create multiple threads in java, even if we don’t create any Thread, one Thread at least  do exist i.e. main thread.</a:t>
            </a:r>
          </a:p>
          <a:p>
            <a:r>
              <a:rPr lang="en-US" dirty="0"/>
              <a:t>Multiple threads run </a:t>
            </a:r>
            <a:r>
              <a:rPr lang="en-US" dirty="0" err="1"/>
              <a:t>parallely</a:t>
            </a:r>
            <a:r>
              <a:rPr lang="en-US" dirty="0"/>
              <a:t> in java.  </a:t>
            </a:r>
          </a:p>
          <a:p>
            <a:r>
              <a:rPr lang="en-US" dirty="0"/>
              <a:t>Threads have their own stack.</a:t>
            </a:r>
          </a:p>
          <a:p>
            <a:r>
              <a:rPr lang="en-US" dirty="0"/>
              <a:t>Advantage of Thread : Suppose one thread needs 10 minutes to get certain task, 10 threads used at a time could complete that task in 1 minute, because threads can run </a:t>
            </a:r>
            <a:r>
              <a:rPr lang="en-US" dirty="0" err="1"/>
              <a:t>parallely</a:t>
            </a:r>
            <a:r>
              <a:rPr lang="en-US" dirty="0"/>
              <a:t>.</a:t>
            </a:r>
          </a:p>
          <a:p>
            <a:endParaRPr lang="en-US" dirty="0"/>
          </a:p>
        </p:txBody>
      </p:sp>
    </p:spTree>
    <p:extLst>
      <p:ext uri="{BB962C8B-B14F-4D97-AF65-F5344CB8AC3E}">
        <p14:creationId xmlns:p14="http://schemas.microsoft.com/office/powerpoint/2010/main" val="202790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Message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825625"/>
            <a:ext cx="3937000" cy="3860800"/>
          </a:xfrm>
          <a:prstGeom prst="rect">
            <a:avLst/>
          </a:prstGeom>
        </p:spPr>
      </p:pic>
    </p:spTree>
    <p:extLst>
      <p:ext uri="{BB962C8B-B14F-4D97-AF65-F5344CB8AC3E}">
        <p14:creationId xmlns:p14="http://schemas.microsoft.com/office/powerpoint/2010/main" val="207721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Producer </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39700" y="1257300"/>
            <a:ext cx="6425609" cy="5600700"/>
          </a:xfrm>
          <a:prstGeom prst="rect">
            <a:avLst/>
          </a:prstGeom>
        </p:spPr>
      </p:pic>
      <p:pic>
        <p:nvPicPr>
          <p:cNvPr id="6" name="Picture 5"/>
          <p:cNvPicPr>
            <a:picLocks noChangeAspect="1"/>
          </p:cNvPicPr>
          <p:nvPr/>
        </p:nvPicPr>
        <p:blipFill>
          <a:blip r:embed="rId3"/>
          <a:stretch>
            <a:fillRect/>
          </a:stretch>
        </p:blipFill>
        <p:spPr>
          <a:xfrm>
            <a:off x="6197600" y="1144588"/>
            <a:ext cx="5854700" cy="3416300"/>
          </a:xfrm>
          <a:prstGeom prst="rect">
            <a:avLst/>
          </a:prstGeom>
        </p:spPr>
      </p:pic>
    </p:spTree>
    <p:extLst>
      <p:ext uri="{BB962C8B-B14F-4D97-AF65-F5344CB8AC3E}">
        <p14:creationId xmlns:p14="http://schemas.microsoft.com/office/powerpoint/2010/main" val="102641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a:t>
            </a:r>
            <a:endParaRPr lang="en-US" dirty="0"/>
          </a:p>
        </p:txBody>
      </p:sp>
      <p:pic>
        <p:nvPicPr>
          <p:cNvPr id="4" name="Content Placeholder 3"/>
          <p:cNvPicPr>
            <a:picLocks noGrp="1" noChangeAspect="1"/>
          </p:cNvPicPr>
          <p:nvPr>
            <p:ph idx="1"/>
          </p:nvPr>
        </p:nvPicPr>
        <p:blipFill>
          <a:blip r:embed="rId2"/>
          <a:stretch>
            <a:fillRect/>
          </a:stretch>
        </p:blipFill>
        <p:spPr>
          <a:xfrm>
            <a:off x="125831" y="1444624"/>
            <a:ext cx="6796207" cy="4829175"/>
          </a:xfrm>
          <a:prstGeom prst="rect">
            <a:avLst/>
          </a:prstGeom>
        </p:spPr>
      </p:pic>
      <p:pic>
        <p:nvPicPr>
          <p:cNvPr id="5" name="Picture 4"/>
          <p:cNvPicPr>
            <a:picLocks noChangeAspect="1"/>
          </p:cNvPicPr>
          <p:nvPr/>
        </p:nvPicPr>
        <p:blipFill>
          <a:blip r:embed="rId3"/>
          <a:stretch>
            <a:fillRect/>
          </a:stretch>
        </p:blipFill>
        <p:spPr>
          <a:xfrm>
            <a:off x="6946900" y="1444625"/>
            <a:ext cx="5245100" cy="1803400"/>
          </a:xfrm>
          <a:prstGeom prst="rect">
            <a:avLst/>
          </a:prstGeom>
        </p:spPr>
      </p:pic>
    </p:spTree>
    <p:extLst>
      <p:ext uri="{BB962C8B-B14F-4D97-AF65-F5344CB8AC3E}">
        <p14:creationId xmlns:p14="http://schemas.microsoft.com/office/powerpoint/2010/main" val="200418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0" y="800100"/>
            <a:ext cx="8737600" cy="6057900"/>
          </a:xfrm>
          <a:prstGeom prst="rect">
            <a:avLst/>
          </a:prstGeom>
        </p:spPr>
      </p:pic>
      <p:pic>
        <p:nvPicPr>
          <p:cNvPr id="5" name="Picture 4"/>
          <p:cNvPicPr>
            <a:picLocks noChangeAspect="1"/>
          </p:cNvPicPr>
          <p:nvPr/>
        </p:nvPicPr>
        <p:blipFill>
          <a:blip r:embed="rId3"/>
          <a:stretch>
            <a:fillRect/>
          </a:stretch>
        </p:blipFill>
        <p:spPr>
          <a:xfrm>
            <a:off x="8644304" y="117475"/>
            <a:ext cx="3547696" cy="3416300"/>
          </a:xfrm>
          <a:prstGeom prst="rect">
            <a:avLst/>
          </a:prstGeom>
        </p:spPr>
      </p:pic>
    </p:spTree>
    <p:extLst>
      <p:ext uri="{BB962C8B-B14F-4D97-AF65-F5344CB8AC3E}">
        <p14:creationId xmlns:p14="http://schemas.microsoft.com/office/powerpoint/2010/main" val="26269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b="1" dirty="0"/>
              <a:t>What is difference between Process and Thread in java?</a:t>
            </a:r>
            <a:endParaRPr lang="en-US" dirty="0"/>
          </a:p>
        </p:txBody>
      </p:sp>
      <p:sp>
        <p:nvSpPr>
          <p:cNvPr id="3" name="Content Placeholder 2"/>
          <p:cNvSpPr>
            <a:spLocks noGrp="1"/>
          </p:cNvSpPr>
          <p:nvPr>
            <p:ph idx="1"/>
          </p:nvPr>
        </p:nvSpPr>
        <p:spPr>
          <a:xfrm>
            <a:off x="838200" y="1462088"/>
            <a:ext cx="10515600" cy="4351338"/>
          </a:xfrm>
        </p:spPr>
        <p:txBody>
          <a:bodyPr>
            <a:noAutofit/>
          </a:bodyPr>
          <a:lstStyle/>
          <a:p>
            <a:r>
              <a:rPr lang="en-US" sz="2000" dirty="0"/>
              <a:t>One process can have multiple Threads,</a:t>
            </a:r>
          </a:p>
          <a:p>
            <a:r>
              <a:rPr lang="en-US" sz="2000" dirty="0"/>
              <a:t>Thread are subdivision of Process. One or more Threads runs in the context of process. Threads can execute any part of process. And same part of process can be executed by multiple Threads.</a:t>
            </a:r>
          </a:p>
          <a:p>
            <a:r>
              <a:rPr lang="en-US" sz="2000" dirty="0"/>
              <a:t>Processes have their own copy of the data segment of the parent process while Threads have direct access to the data segment of its process.</a:t>
            </a:r>
          </a:p>
          <a:p>
            <a:r>
              <a:rPr lang="en-US" sz="2000" dirty="0"/>
              <a:t>Processes have their own address while Threads share the address space of the process that created it.</a:t>
            </a:r>
          </a:p>
          <a:p>
            <a:r>
              <a:rPr lang="en-US" sz="2000" dirty="0"/>
              <a:t>Process creation needs whole lot of stuff to be done, we might need to copy whole parent process, but Thread can be easily created.</a:t>
            </a:r>
          </a:p>
          <a:p>
            <a:r>
              <a:rPr lang="en-US" sz="2000" dirty="0"/>
              <a:t>Processes can easily communicate with child processes but </a:t>
            </a:r>
            <a:r>
              <a:rPr lang="en-US" sz="2000" dirty="0" err="1"/>
              <a:t>interprocess</a:t>
            </a:r>
            <a:r>
              <a:rPr lang="en-US" sz="2000" dirty="0"/>
              <a:t> communication is difficult. While, Threads can easily communicate with other threads of the same process using </a:t>
            </a:r>
            <a:r>
              <a:rPr lang="en-US" sz="2000" dirty="0">
                <a:hlinkClick r:id="rId2"/>
              </a:rPr>
              <a:t>wait() and notify() methods</a:t>
            </a:r>
            <a:r>
              <a:rPr lang="en-US" sz="2000" dirty="0"/>
              <a:t>.</a:t>
            </a:r>
          </a:p>
          <a:p>
            <a:r>
              <a:rPr lang="en-US" sz="2000" dirty="0"/>
              <a:t>In process all threads share system resource like heap Memory etc. while Thread has its own stack.</a:t>
            </a:r>
          </a:p>
          <a:p>
            <a:r>
              <a:rPr lang="en-US" sz="2000" dirty="0"/>
              <a:t>Any change made to process does not affect child processes, but any change made to thread can affect the behavior of the other threads of the process</a:t>
            </a:r>
            <a:r>
              <a:rPr lang="en-US" sz="2000" dirty="0" smtClean="0"/>
              <a:t>.</a:t>
            </a:r>
            <a:endParaRPr lang="en-US" sz="2000" dirty="0"/>
          </a:p>
        </p:txBody>
      </p:sp>
    </p:spTree>
    <p:extLst>
      <p:ext uri="{BB962C8B-B14F-4D97-AF65-F5344CB8AC3E}">
        <p14:creationId xmlns:p14="http://schemas.microsoft.com/office/powerpoint/2010/main" val="740759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significance of using </a:t>
            </a:r>
            <a:r>
              <a:rPr lang="en-US" b="1" dirty="0">
                <a:hlinkClick r:id="rId2"/>
              </a:rPr>
              <a:t>Volatile</a:t>
            </a:r>
            <a:r>
              <a:rPr lang="en-US" b="1" dirty="0"/>
              <a:t> keyword?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Java </a:t>
            </a:r>
            <a:r>
              <a:rPr lang="en-US" dirty="0"/>
              <a:t>allows threads to access shared variables. As a rule, to ensure that shared variables are consistently updated, a thread should ensure that it has exclusive use of such variables by obtaining a lock that enforces mutual exclusion for those shared variables.</a:t>
            </a:r>
          </a:p>
          <a:p>
            <a:r>
              <a:rPr lang="en-US" dirty="0"/>
              <a:t>If a field is declared </a:t>
            </a:r>
            <a:r>
              <a:rPr lang="en-US" dirty="0">
                <a:hlinkClick r:id="rId2"/>
              </a:rPr>
              <a:t>volatile</a:t>
            </a:r>
            <a:r>
              <a:rPr lang="en-US" dirty="0"/>
              <a:t>, in that case the Java memory model ensures that all threads see a consistent value for the variable.</a:t>
            </a:r>
          </a:p>
          <a:p>
            <a:r>
              <a:rPr lang="en-US" dirty="0"/>
              <a:t>Few small questions&gt;</a:t>
            </a:r>
          </a:p>
          <a:p>
            <a:r>
              <a:rPr lang="en-US" dirty="0"/>
              <a:t>Q. Can we have </a:t>
            </a:r>
            <a:r>
              <a:rPr lang="en-US" dirty="0">
                <a:hlinkClick r:id="rId2"/>
              </a:rPr>
              <a:t>volatile</a:t>
            </a:r>
            <a:r>
              <a:rPr lang="en-US" dirty="0"/>
              <a:t> methods in java?</a:t>
            </a:r>
          </a:p>
          <a:p>
            <a:r>
              <a:rPr lang="en-US" dirty="0"/>
              <a:t>No, volatile is only a keyword, can be used only with variables.</a:t>
            </a:r>
          </a:p>
          <a:p>
            <a:r>
              <a:rPr lang="en-US" dirty="0"/>
              <a:t>Q. Can we have synchronized variable in java?</a:t>
            </a:r>
          </a:p>
          <a:p>
            <a:r>
              <a:rPr lang="en-US" dirty="0"/>
              <a:t>No, synchronized can be used only with methods, i.e. in method declaration.</a:t>
            </a:r>
          </a:p>
          <a:p>
            <a:endParaRPr lang="en-US" dirty="0"/>
          </a:p>
        </p:txBody>
      </p:sp>
    </p:spTree>
    <p:extLst>
      <p:ext uri="{BB962C8B-B14F-4D97-AF65-F5344CB8AC3E}">
        <p14:creationId xmlns:p14="http://schemas.microsoft.com/office/powerpoint/2010/main" val="144726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Threads have their own stack</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0300" y="876300"/>
            <a:ext cx="9931400" cy="5981700"/>
          </a:xfrm>
          <a:prstGeom prst="rect">
            <a:avLst/>
          </a:prstGeom>
        </p:spPr>
      </p:pic>
    </p:spTree>
    <p:extLst>
      <p:ext uri="{BB962C8B-B14F-4D97-AF65-F5344CB8AC3E}">
        <p14:creationId xmlns:p14="http://schemas.microsoft.com/office/powerpoint/2010/main" val="11153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 you again start Thread?</a:t>
            </a:r>
            <a:endParaRPr lang="en-US" dirty="0"/>
          </a:p>
        </p:txBody>
      </p:sp>
      <p:sp>
        <p:nvSpPr>
          <p:cNvPr id="3" name="Content Placeholder 2"/>
          <p:cNvSpPr>
            <a:spLocks noGrp="1"/>
          </p:cNvSpPr>
          <p:nvPr>
            <p:ph idx="1"/>
          </p:nvPr>
        </p:nvSpPr>
        <p:spPr/>
        <p:txBody>
          <a:bodyPr/>
          <a:lstStyle/>
          <a:p>
            <a:r>
              <a:rPr lang="en-US" dirty="0"/>
              <a:t>No, </a:t>
            </a:r>
            <a:r>
              <a:rPr lang="en-US" dirty="0">
                <a:hlinkClick r:id="rId2"/>
              </a:rPr>
              <a:t>we cannot start Thread again</a:t>
            </a:r>
            <a:r>
              <a:rPr lang="en-US" dirty="0"/>
              <a:t>, doing so will throw </a:t>
            </a:r>
            <a:r>
              <a:rPr lang="en-US" dirty="0" err="1"/>
              <a:t>runtimeException</a:t>
            </a:r>
            <a:r>
              <a:rPr lang="en-US" dirty="0"/>
              <a:t> </a:t>
            </a:r>
            <a:r>
              <a:rPr lang="en-US" dirty="0" err="1"/>
              <a:t>java.lang.IllegalThreadStateException</a:t>
            </a:r>
            <a:r>
              <a:rPr lang="en-US" dirty="0"/>
              <a:t>. The reason is once run() method is executed by Thread, it goes into </a:t>
            </a:r>
            <a:r>
              <a:rPr lang="en-US" dirty="0">
                <a:hlinkClick r:id="rId3"/>
              </a:rPr>
              <a:t>dead state</a:t>
            </a:r>
            <a:r>
              <a:rPr lang="en-US" dirty="0"/>
              <a:t>. </a:t>
            </a:r>
          </a:p>
          <a:p>
            <a:r>
              <a:rPr lang="en-US" dirty="0"/>
              <a:t>Let’s take an example-</a:t>
            </a:r>
          </a:p>
          <a:p>
            <a:r>
              <a:rPr lang="en-US" dirty="0"/>
              <a:t>Thinking of starting thread again and calling start() method on it (which internally is going to call run() method) for us is some what like asking dead man to wake up and run. As, after completing his life person goes to dead state.</a:t>
            </a:r>
          </a:p>
          <a:p>
            <a:endParaRPr lang="en-US" dirty="0"/>
          </a:p>
        </p:txBody>
      </p:sp>
    </p:spTree>
    <p:extLst>
      <p:ext uri="{BB962C8B-B14F-4D97-AF65-F5344CB8AC3E}">
        <p14:creationId xmlns:p14="http://schemas.microsoft.com/office/powerpoint/2010/main" val="1569229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race condition in multithreading and how can we solve it?</a:t>
            </a:r>
            <a:endParaRPr lang="en-US" dirty="0"/>
          </a:p>
        </p:txBody>
      </p:sp>
      <p:sp>
        <p:nvSpPr>
          <p:cNvPr id="3" name="Content Placeholder 2"/>
          <p:cNvSpPr>
            <a:spLocks noGrp="1"/>
          </p:cNvSpPr>
          <p:nvPr>
            <p:ph idx="1"/>
          </p:nvPr>
        </p:nvSpPr>
        <p:spPr/>
        <p:txBody>
          <a:bodyPr/>
          <a:lstStyle/>
          <a:p>
            <a:r>
              <a:rPr lang="en-US" dirty="0"/>
              <a:t>When more than one thread try to access same resource without synchronization causes race condition</a:t>
            </a:r>
            <a:r>
              <a:rPr lang="en-US" dirty="0" smtClean="0"/>
              <a:t>.</a:t>
            </a:r>
          </a:p>
          <a:p>
            <a:r>
              <a:rPr lang="en-US" dirty="0"/>
              <a:t>So we can </a:t>
            </a:r>
            <a:r>
              <a:rPr lang="en-US" dirty="0">
                <a:hlinkClick r:id="rId2"/>
              </a:rPr>
              <a:t>solve race condition</a:t>
            </a:r>
            <a:r>
              <a:rPr lang="en-US" dirty="0"/>
              <a:t> by using either </a:t>
            </a:r>
            <a:r>
              <a:rPr lang="en-US" dirty="0">
                <a:hlinkClick r:id="rId3"/>
              </a:rPr>
              <a:t>synchronized block or synchronized method</a:t>
            </a:r>
            <a:r>
              <a:rPr lang="en-US" dirty="0"/>
              <a:t>. When no two threads can access same </a:t>
            </a:r>
            <a:r>
              <a:rPr lang="en-US" dirty="0" smtClean="0"/>
              <a:t>resource </a:t>
            </a:r>
            <a:r>
              <a:rPr lang="en-US" dirty="0"/>
              <a:t>at a time phenomenon is also called as mutual exclusion</a:t>
            </a:r>
            <a:r>
              <a:rPr lang="en-US" dirty="0" smtClean="0"/>
              <a:t>.</a:t>
            </a:r>
          </a:p>
          <a:p>
            <a:r>
              <a:rPr lang="en-US" dirty="0" err="1" smtClean="0"/>
              <a:t>READing</a:t>
            </a:r>
            <a:r>
              <a:rPr lang="en-US" dirty="0" smtClean="0"/>
              <a:t> of a resource by multiple thread without synchronization does not cause Problem BUT Writing DOES</a:t>
            </a:r>
            <a:endParaRPr lang="en-US" dirty="0"/>
          </a:p>
        </p:txBody>
      </p:sp>
    </p:spTree>
    <p:extLst>
      <p:ext uri="{BB962C8B-B14F-4D97-AF65-F5344CB8AC3E}">
        <p14:creationId xmlns:p14="http://schemas.microsoft.com/office/powerpoint/2010/main" val="197764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threads communicate between each other?</a:t>
            </a:r>
          </a:p>
        </p:txBody>
      </p:sp>
      <p:sp>
        <p:nvSpPr>
          <p:cNvPr id="3" name="Content Placeholder 2"/>
          <p:cNvSpPr>
            <a:spLocks noGrp="1"/>
          </p:cNvSpPr>
          <p:nvPr>
            <p:ph idx="1"/>
          </p:nvPr>
        </p:nvSpPr>
        <p:spPr/>
        <p:txBody>
          <a:bodyPr/>
          <a:lstStyle/>
          <a:p>
            <a:r>
              <a:rPr lang="en-US" dirty="0"/>
              <a:t>Threads can communicate with each other by using </a:t>
            </a:r>
            <a:r>
              <a:rPr lang="en-US" dirty="0">
                <a:hlinkClick r:id="rId2"/>
              </a:rPr>
              <a:t>wait(), notify() and notifyAll()</a:t>
            </a:r>
            <a:r>
              <a:rPr lang="en-US" dirty="0"/>
              <a:t>methods.</a:t>
            </a:r>
          </a:p>
        </p:txBody>
      </p:sp>
    </p:spTree>
    <p:extLst>
      <p:ext uri="{BB962C8B-B14F-4D97-AF65-F5344CB8AC3E}">
        <p14:creationId xmlns:p14="http://schemas.microsoft.com/office/powerpoint/2010/main" val="36468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Race Conditions and Critical </a:t>
            </a:r>
            <a:r>
              <a:rPr lang="en-US" b="1" dirty="0" smtClean="0"/>
              <a:t>Sections</a:t>
            </a:r>
            <a:endParaRPr lang="en-US" dirty="0"/>
          </a:p>
        </p:txBody>
      </p:sp>
      <p:sp>
        <p:nvSpPr>
          <p:cNvPr id="3" name="Content Placeholder 2"/>
          <p:cNvSpPr>
            <a:spLocks noGrp="1"/>
          </p:cNvSpPr>
          <p:nvPr>
            <p:ph idx="1"/>
          </p:nvPr>
        </p:nvSpPr>
        <p:spPr/>
        <p:txBody>
          <a:bodyPr>
            <a:normAutofit lnSpcReduction="10000"/>
          </a:bodyPr>
          <a:lstStyle/>
          <a:p>
            <a:r>
              <a:rPr lang="en-US" dirty="0"/>
              <a:t>A </a:t>
            </a:r>
            <a:r>
              <a:rPr lang="en-US" i="1" dirty="0"/>
              <a:t>race condition</a:t>
            </a:r>
            <a:r>
              <a:rPr lang="en-US" dirty="0"/>
              <a:t> is a special condition that may occur inside a critical section. A </a:t>
            </a:r>
            <a:r>
              <a:rPr lang="en-US" i="1" dirty="0"/>
              <a:t>critical section</a:t>
            </a:r>
            <a:r>
              <a:rPr lang="en-US" dirty="0"/>
              <a:t> is a section of code that is executed by multiple threads and where the sequence of execution for the threads makes a difference in the result of the concurrent execution of the critical section</a:t>
            </a:r>
            <a:r>
              <a:rPr lang="en-US" dirty="0" smtClean="0"/>
              <a:t>.</a:t>
            </a:r>
          </a:p>
          <a:p>
            <a:r>
              <a:rPr lang="en-US" dirty="0"/>
              <a:t>When the result of multiple threads executing a critical section may differ depending on the sequence in which the threads execute, the critical section is said to contain a race condition. The term race condition stems from the metaphor that the threads are racing through the critical section, and that the result of that race impacts the result of executing the critical section.</a:t>
            </a:r>
          </a:p>
          <a:p>
            <a:pPr marL="0" indent="0">
              <a:buNone/>
            </a:pPr>
            <a:endParaRPr lang="en-US" dirty="0"/>
          </a:p>
        </p:txBody>
      </p:sp>
    </p:spTree>
    <p:extLst>
      <p:ext uri="{BB962C8B-B14F-4D97-AF65-F5344CB8AC3E}">
        <p14:creationId xmlns:p14="http://schemas.microsoft.com/office/powerpoint/2010/main" val="128032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821</Words>
  <Application>Microsoft Macintosh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Thread ++ JAVA</vt:lpstr>
      <vt:lpstr>What is Thread in java?</vt:lpstr>
      <vt:lpstr>What is difference between Process and Thread in java?</vt:lpstr>
      <vt:lpstr>What is significance of using Volatile keyword?</vt:lpstr>
      <vt:lpstr>Threads have their own stack</vt:lpstr>
      <vt:lpstr>Can you again start Thread?</vt:lpstr>
      <vt:lpstr>What is race condition in multithreading and how can we solve it?</vt:lpstr>
      <vt:lpstr>How threads communicate between each other?</vt:lpstr>
      <vt:lpstr>Race Conditions and Critical Sections</vt:lpstr>
      <vt:lpstr>Critical Sections</vt:lpstr>
      <vt:lpstr>PowerPoint Presentation</vt:lpstr>
      <vt:lpstr>PowerPoint Presentation</vt:lpstr>
      <vt:lpstr>Preventing Race Conditions</vt:lpstr>
      <vt:lpstr>Critical Section Throughput</vt:lpstr>
      <vt:lpstr>Thread Safety and Shared Resources</vt:lpstr>
      <vt:lpstr>Thread Safety and Shared Resources</vt:lpstr>
      <vt:lpstr>Thread Safety and Shared Resources</vt:lpstr>
      <vt:lpstr>References</vt:lpstr>
      <vt:lpstr>LAB PRODUCER CONSUMER</vt:lpstr>
      <vt:lpstr>The Message</vt:lpstr>
      <vt:lpstr>The Producer </vt:lpstr>
      <vt:lpstr>Consumer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Thread ++ JAVA</dc:title>
  <dc:creator>Microsoft Office User</dc:creator>
  <cp:lastModifiedBy>Microsoft Office User</cp:lastModifiedBy>
  <cp:revision>64</cp:revision>
  <dcterms:created xsi:type="dcterms:W3CDTF">2017-12-10T20:12:44Z</dcterms:created>
  <dcterms:modified xsi:type="dcterms:W3CDTF">2017-12-13T08:09:28Z</dcterms:modified>
</cp:coreProperties>
</file>